
<file path=[Content_Types].xml><?xml version="1.0" encoding="utf-8"?>
<Types xmlns="http://schemas.openxmlformats.org/package/2006/content-types">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3.xml" ContentType="application/vnd.openxmlformats-officedocument.theme+xml"/>
  <Override PartName="/ppt/slideLayouts/slideLayout8.xml" ContentType="application/vnd.openxmlformats-officedocument.presentationml.slideLayout+xml"/>
  <Override PartName="/ppt/theme/theme4.xml" ContentType="application/vnd.openxmlformats-officedocument.theme+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5.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6.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7.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8.xml" ContentType="application/vnd.openxmlformats-officedocument.theme+xml"/>
  <Override PartName="/ppt/slideLayouts/slideLayout17.xml" ContentType="application/vnd.openxmlformats-officedocument.presentationml.slideLayout+xml"/>
  <Override PartName="/ppt/theme/theme9.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10.xml" ContentType="application/vnd.openxmlformats-officedocument.theme+xml"/>
  <Override PartName="/ppt/slideLayouts/slideLayout21.xml" ContentType="application/vnd.openxmlformats-officedocument.presentationml.slideLayout+xml"/>
  <Override PartName="/ppt/theme/theme11.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1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13.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14.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15.xml" ContentType="application/vnd.openxmlformats-officedocument.theme+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16.xml" ContentType="application/vnd.openxmlformats-officedocument.theme+xml"/>
  <Override PartName="/ppt/theme/theme1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69" r:id="rId2"/>
    <p:sldMasterId id="2147483671" r:id="rId3"/>
    <p:sldMasterId id="2147483674" r:id="rId4"/>
    <p:sldMasterId id="2147483676" r:id="rId5"/>
    <p:sldMasterId id="2147483682" r:id="rId6"/>
    <p:sldMasterId id="2147483688" r:id="rId7"/>
    <p:sldMasterId id="2147483691" r:id="rId8"/>
    <p:sldMasterId id="2147483699" r:id="rId9"/>
    <p:sldMasterId id="2147483701" r:id="rId10"/>
    <p:sldMasterId id="2147483705" r:id="rId11"/>
    <p:sldMasterId id="2147483707" r:id="rId12"/>
    <p:sldMasterId id="2147483711" r:id="rId13"/>
    <p:sldMasterId id="2147483715" r:id="rId14"/>
    <p:sldMasterId id="2147483727" r:id="rId15"/>
    <p:sldMasterId id="2147483739" r:id="rId16"/>
  </p:sldMasterIdLst>
  <p:notesMasterIdLst>
    <p:notesMasterId r:id="rId88"/>
  </p:notesMasterIdLst>
  <p:sldIdLst>
    <p:sldId id="257" r:id="rId17"/>
    <p:sldId id="346" r:id="rId18"/>
    <p:sldId id="347" r:id="rId19"/>
    <p:sldId id="348" r:id="rId20"/>
    <p:sldId id="349" r:id="rId21"/>
    <p:sldId id="350" r:id="rId22"/>
    <p:sldId id="351" r:id="rId23"/>
    <p:sldId id="352" r:id="rId24"/>
    <p:sldId id="353" r:id="rId25"/>
    <p:sldId id="354" r:id="rId26"/>
    <p:sldId id="355" r:id="rId27"/>
    <p:sldId id="356" r:id="rId28"/>
    <p:sldId id="357" r:id="rId29"/>
    <p:sldId id="358" r:id="rId30"/>
    <p:sldId id="359" r:id="rId31"/>
    <p:sldId id="360" r:id="rId32"/>
    <p:sldId id="361" r:id="rId33"/>
    <p:sldId id="362" r:id="rId34"/>
    <p:sldId id="363" r:id="rId35"/>
    <p:sldId id="364" r:id="rId36"/>
    <p:sldId id="365" r:id="rId37"/>
    <p:sldId id="366" r:id="rId38"/>
    <p:sldId id="421" r:id="rId39"/>
    <p:sldId id="368" r:id="rId40"/>
    <p:sldId id="385" r:id="rId41"/>
    <p:sldId id="386" r:id="rId42"/>
    <p:sldId id="369" r:id="rId43"/>
    <p:sldId id="370" r:id="rId44"/>
    <p:sldId id="371" r:id="rId45"/>
    <p:sldId id="372" r:id="rId46"/>
    <p:sldId id="373" r:id="rId47"/>
    <p:sldId id="374" r:id="rId48"/>
    <p:sldId id="422" r:id="rId49"/>
    <p:sldId id="375" r:id="rId50"/>
    <p:sldId id="376" r:id="rId51"/>
    <p:sldId id="377" r:id="rId52"/>
    <p:sldId id="378" r:id="rId53"/>
    <p:sldId id="379" r:id="rId54"/>
    <p:sldId id="381" r:id="rId55"/>
    <p:sldId id="380" r:id="rId56"/>
    <p:sldId id="420" r:id="rId57"/>
    <p:sldId id="382" r:id="rId58"/>
    <p:sldId id="383" r:id="rId59"/>
    <p:sldId id="384" r:id="rId60"/>
    <p:sldId id="387" r:id="rId61"/>
    <p:sldId id="388" r:id="rId62"/>
    <p:sldId id="389" r:id="rId63"/>
    <p:sldId id="390" r:id="rId64"/>
    <p:sldId id="391" r:id="rId65"/>
    <p:sldId id="403" r:id="rId66"/>
    <p:sldId id="404" r:id="rId67"/>
    <p:sldId id="405" r:id="rId68"/>
    <p:sldId id="406" r:id="rId69"/>
    <p:sldId id="407" r:id="rId70"/>
    <p:sldId id="408" r:id="rId71"/>
    <p:sldId id="409" r:id="rId72"/>
    <p:sldId id="410" r:id="rId73"/>
    <p:sldId id="411" r:id="rId74"/>
    <p:sldId id="412" r:id="rId75"/>
    <p:sldId id="413" r:id="rId76"/>
    <p:sldId id="414" r:id="rId77"/>
    <p:sldId id="415" r:id="rId78"/>
    <p:sldId id="416" r:id="rId79"/>
    <p:sldId id="417" r:id="rId80"/>
    <p:sldId id="418" r:id="rId81"/>
    <p:sldId id="392" r:id="rId82"/>
    <p:sldId id="394" r:id="rId83"/>
    <p:sldId id="395" r:id="rId84"/>
    <p:sldId id="399" r:id="rId85"/>
    <p:sldId id="400" r:id="rId86"/>
    <p:sldId id="345" r:id="rId8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Omer Kara" initials="OK" lastIdx="1"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6144" autoAdjust="0"/>
    <p:restoredTop sz="72836" autoAdjust="0"/>
  </p:normalViewPr>
  <p:slideViewPr>
    <p:cSldViewPr snapToGrid="0">
      <p:cViewPr varScale="1">
        <p:scale>
          <a:sx n="105" d="100"/>
          <a:sy n="105" d="100"/>
        </p:scale>
        <p:origin x="1992" y="184"/>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0.xml"/><Relationship Id="rId21" Type="http://schemas.openxmlformats.org/officeDocument/2006/relationships/slide" Target="slides/slide5.xml"/><Relationship Id="rId42" Type="http://schemas.openxmlformats.org/officeDocument/2006/relationships/slide" Target="slides/slide26.xml"/><Relationship Id="rId47" Type="http://schemas.openxmlformats.org/officeDocument/2006/relationships/slide" Target="slides/slide31.xml"/><Relationship Id="rId63" Type="http://schemas.openxmlformats.org/officeDocument/2006/relationships/slide" Target="slides/slide47.xml"/><Relationship Id="rId68" Type="http://schemas.openxmlformats.org/officeDocument/2006/relationships/slide" Target="slides/slide52.xml"/><Relationship Id="rId84" Type="http://schemas.openxmlformats.org/officeDocument/2006/relationships/slide" Target="slides/slide68.xml"/><Relationship Id="rId89" Type="http://schemas.openxmlformats.org/officeDocument/2006/relationships/commentAuthors" Target="commentAuthors.xml"/><Relationship Id="rId16" Type="http://schemas.openxmlformats.org/officeDocument/2006/relationships/slideMaster" Target="slideMasters/slideMaster16.xml"/><Relationship Id="rId11" Type="http://schemas.openxmlformats.org/officeDocument/2006/relationships/slideMaster" Target="slideMasters/slideMaster11.xml"/><Relationship Id="rId32" Type="http://schemas.openxmlformats.org/officeDocument/2006/relationships/slide" Target="slides/slide16.xml"/><Relationship Id="rId37" Type="http://schemas.openxmlformats.org/officeDocument/2006/relationships/slide" Target="slides/slide21.xml"/><Relationship Id="rId53" Type="http://schemas.openxmlformats.org/officeDocument/2006/relationships/slide" Target="slides/slide37.xml"/><Relationship Id="rId58" Type="http://schemas.openxmlformats.org/officeDocument/2006/relationships/slide" Target="slides/slide42.xml"/><Relationship Id="rId74" Type="http://schemas.openxmlformats.org/officeDocument/2006/relationships/slide" Target="slides/slide58.xml"/><Relationship Id="rId79" Type="http://schemas.openxmlformats.org/officeDocument/2006/relationships/slide" Target="slides/slide63.xml"/><Relationship Id="rId5" Type="http://schemas.openxmlformats.org/officeDocument/2006/relationships/slideMaster" Target="slideMasters/slideMaster5.xml"/><Relationship Id="rId90" Type="http://schemas.openxmlformats.org/officeDocument/2006/relationships/presProps" Target="presProps.xml"/><Relationship Id="rId22" Type="http://schemas.openxmlformats.org/officeDocument/2006/relationships/slide" Target="slides/slide6.xml"/><Relationship Id="rId27" Type="http://schemas.openxmlformats.org/officeDocument/2006/relationships/slide" Target="slides/slide11.xml"/><Relationship Id="rId43" Type="http://schemas.openxmlformats.org/officeDocument/2006/relationships/slide" Target="slides/slide27.xml"/><Relationship Id="rId48" Type="http://schemas.openxmlformats.org/officeDocument/2006/relationships/slide" Target="slides/slide32.xml"/><Relationship Id="rId64" Type="http://schemas.openxmlformats.org/officeDocument/2006/relationships/slide" Target="slides/slide48.xml"/><Relationship Id="rId69" Type="http://schemas.openxmlformats.org/officeDocument/2006/relationships/slide" Target="slides/slide53.xml"/><Relationship Id="rId8" Type="http://schemas.openxmlformats.org/officeDocument/2006/relationships/slideMaster" Target="slideMasters/slideMaster8.xml"/><Relationship Id="rId51" Type="http://schemas.openxmlformats.org/officeDocument/2006/relationships/slide" Target="slides/slide35.xml"/><Relationship Id="rId72" Type="http://schemas.openxmlformats.org/officeDocument/2006/relationships/slide" Target="slides/slide56.xml"/><Relationship Id="rId80" Type="http://schemas.openxmlformats.org/officeDocument/2006/relationships/slide" Target="slides/slide64.xml"/><Relationship Id="rId85" Type="http://schemas.openxmlformats.org/officeDocument/2006/relationships/slide" Target="slides/slide69.xml"/><Relationship Id="rId93"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 Target="slides/slide1.xml"/><Relationship Id="rId25" Type="http://schemas.openxmlformats.org/officeDocument/2006/relationships/slide" Target="slides/slide9.xml"/><Relationship Id="rId33" Type="http://schemas.openxmlformats.org/officeDocument/2006/relationships/slide" Target="slides/slide17.xml"/><Relationship Id="rId38" Type="http://schemas.openxmlformats.org/officeDocument/2006/relationships/slide" Target="slides/slide22.xml"/><Relationship Id="rId46" Type="http://schemas.openxmlformats.org/officeDocument/2006/relationships/slide" Target="slides/slide30.xml"/><Relationship Id="rId59" Type="http://schemas.openxmlformats.org/officeDocument/2006/relationships/slide" Target="slides/slide43.xml"/><Relationship Id="rId67" Type="http://schemas.openxmlformats.org/officeDocument/2006/relationships/slide" Target="slides/slide51.xml"/><Relationship Id="rId20" Type="http://schemas.openxmlformats.org/officeDocument/2006/relationships/slide" Target="slides/slide4.xml"/><Relationship Id="rId41" Type="http://schemas.openxmlformats.org/officeDocument/2006/relationships/slide" Target="slides/slide25.xml"/><Relationship Id="rId54" Type="http://schemas.openxmlformats.org/officeDocument/2006/relationships/slide" Target="slides/slide38.xml"/><Relationship Id="rId62" Type="http://schemas.openxmlformats.org/officeDocument/2006/relationships/slide" Target="slides/slide46.xml"/><Relationship Id="rId70" Type="http://schemas.openxmlformats.org/officeDocument/2006/relationships/slide" Target="slides/slide54.xml"/><Relationship Id="rId75" Type="http://schemas.openxmlformats.org/officeDocument/2006/relationships/slide" Target="slides/slide59.xml"/><Relationship Id="rId83" Type="http://schemas.openxmlformats.org/officeDocument/2006/relationships/slide" Target="slides/slide67.xml"/><Relationship Id="rId88" Type="http://schemas.openxmlformats.org/officeDocument/2006/relationships/notesMaster" Target="notesMasters/notesMaster1.xml"/><Relationship Id="rId9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Master" Target="slideMasters/slideMaster15.xml"/><Relationship Id="rId23" Type="http://schemas.openxmlformats.org/officeDocument/2006/relationships/slide" Target="slides/slide7.xml"/><Relationship Id="rId28" Type="http://schemas.openxmlformats.org/officeDocument/2006/relationships/slide" Target="slides/slide12.xml"/><Relationship Id="rId36" Type="http://schemas.openxmlformats.org/officeDocument/2006/relationships/slide" Target="slides/slide20.xml"/><Relationship Id="rId49" Type="http://schemas.openxmlformats.org/officeDocument/2006/relationships/slide" Target="slides/slide33.xml"/><Relationship Id="rId57" Type="http://schemas.openxmlformats.org/officeDocument/2006/relationships/slide" Target="slides/slide41.xml"/><Relationship Id="rId10" Type="http://schemas.openxmlformats.org/officeDocument/2006/relationships/slideMaster" Target="slideMasters/slideMaster10.xml"/><Relationship Id="rId31" Type="http://schemas.openxmlformats.org/officeDocument/2006/relationships/slide" Target="slides/slide15.xml"/><Relationship Id="rId44" Type="http://schemas.openxmlformats.org/officeDocument/2006/relationships/slide" Target="slides/slide28.xml"/><Relationship Id="rId52" Type="http://schemas.openxmlformats.org/officeDocument/2006/relationships/slide" Target="slides/slide36.xml"/><Relationship Id="rId60" Type="http://schemas.openxmlformats.org/officeDocument/2006/relationships/slide" Target="slides/slide44.xml"/><Relationship Id="rId65" Type="http://schemas.openxmlformats.org/officeDocument/2006/relationships/slide" Target="slides/slide49.xml"/><Relationship Id="rId73" Type="http://schemas.openxmlformats.org/officeDocument/2006/relationships/slide" Target="slides/slide57.xml"/><Relationship Id="rId78" Type="http://schemas.openxmlformats.org/officeDocument/2006/relationships/slide" Target="slides/slide62.xml"/><Relationship Id="rId81" Type="http://schemas.openxmlformats.org/officeDocument/2006/relationships/slide" Target="slides/slide65.xml"/><Relationship Id="rId86" Type="http://schemas.openxmlformats.org/officeDocument/2006/relationships/slide" Target="slides/slide70.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Master" Target="slideMasters/slideMaster13.xml"/><Relationship Id="rId18" Type="http://schemas.openxmlformats.org/officeDocument/2006/relationships/slide" Target="slides/slide2.xml"/><Relationship Id="rId39" Type="http://schemas.openxmlformats.org/officeDocument/2006/relationships/slide" Target="slides/slide23.xml"/><Relationship Id="rId34" Type="http://schemas.openxmlformats.org/officeDocument/2006/relationships/slide" Target="slides/slide18.xml"/><Relationship Id="rId50" Type="http://schemas.openxmlformats.org/officeDocument/2006/relationships/slide" Target="slides/slide34.xml"/><Relationship Id="rId55" Type="http://schemas.openxmlformats.org/officeDocument/2006/relationships/slide" Target="slides/slide39.xml"/><Relationship Id="rId76" Type="http://schemas.openxmlformats.org/officeDocument/2006/relationships/slide" Target="slides/slide60.xml"/><Relationship Id="rId7" Type="http://schemas.openxmlformats.org/officeDocument/2006/relationships/slideMaster" Target="slideMasters/slideMaster7.xml"/><Relationship Id="rId71" Type="http://schemas.openxmlformats.org/officeDocument/2006/relationships/slide" Target="slides/slide55.xml"/><Relationship Id="rId92" Type="http://schemas.openxmlformats.org/officeDocument/2006/relationships/theme" Target="theme/theme1.xml"/><Relationship Id="rId2" Type="http://schemas.openxmlformats.org/officeDocument/2006/relationships/slideMaster" Target="slideMasters/slideMaster2.xml"/><Relationship Id="rId29" Type="http://schemas.openxmlformats.org/officeDocument/2006/relationships/slide" Target="slides/slide13.xml"/><Relationship Id="rId24" Type="http://schemas.openxmlformats.org/officeDocument/2006/relationships/slide" Target="slides/slide8.xml"/><Relationship Id="rId40" Type="http://schemas.openxmlformats.org/officeDocument/2006/relationships/slide" Target="slides/slide24.xml"/><Relationship Id="rId45" Type="http://schemas.openxmlformats.org/officeDocument/2006/relationships/slide" Target="slides/slide29.xml"/><Relationship Id="rId66" Type="http://schemas.openxmlformats.org/officeDocument/2006/relationships/slide" Target="slides/slide50.xml"/><Relationship Id="rId87" Type="http://schemas.openxmlformats.org/officeDocument/2006/relationships/slide" Target="slides/slide71.xml"/><Relationship Id="rId61" Type="http://schemas.openxmlformats.org/officeDocument/2006/relationships/slide" Target="slides/slide45.xml"/><Relationship Id="rId82" Type="http://schemas.openxmlformats.org/officeDocument/2006/relationships/slide" Target="slides/slide66.xml"/><Relationship Id="rId19" Type="http://schemas.openxmlformats.org/officeDocument/2006/relationships/slide" Target="slides/slide3.xml"/><Relationship Id="rId14" Type="http://schemas.openxmlformats.org/officeDocument/2006/relationships/slideMaster" Target="slideMasters/slideMaster14.xml"/><Relationship Id="rId30" Type="http://schemas.openxmlformats.org/officeDocument/2006/relationships/slide" Target="slides/slide14.xml"/><Relationship Id="rId35" Type="http://schemas.openxmlformats.org/officeDocument/2006/relationships/slide" Target="slides/slide19.xml"/><Relationship Id="rId56" Type="http://schemas.openxmlformats.org/officeDocument/2006/relationships/slide" Target="slides/slide40.xml"/><Relationship Id="rId77" Type="http://schemas.openxmlformats.org/officeDocument/2006/relationships/slide" Target="slides/slide6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Cambria" panose="02040503050406030204" pitchFamily="18"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Cambria" panose="02040503050406030204" pitchFamily="18" charset="0"/>
              </a:defRPr>
            </a:lvl1pPr>
          </a:lstStyle>
          <a:p>
            <a:fld id="{64FFF67F-6AC4-4DB1-8BAB-A05EA3F102AD}" type="datetimeFigureOut">
              <a:rPr lang="en-US" smtClean="0"/>
              <a:pPr/>
              <a:t>1/11/21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Cambria" panose="02040503050406030204" pitchFamily="18"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Cambria" panose="02040503050406030204" pitchFamily="18" charset="0"/>
              </a:defRPr>
            </a:lvl1pPr>
          </a:lstStyle>
          <a:p>
            <a:fld id="{5F31DE9F-8A29-4744-97CD-5CF73C7CBC1E}" type="slidenum">
              <a:rPr lang="en-US" smtClean="0"/>
              <a:pPr/>
              <a:t>‹#›</a:t>
            </a:fld>
            <a:endParaRPr lang="en-US" dirty="0"/>
          </a:p>
        </p:txBody>
      </p:sp>
    </p:spTree>
    <p:extLst>
      <p:ext uri="{BB962C8B-B14F-4D97-AF65-F5344CB8AC3E}">
        <p14:creationId xmlns:p14="http://schemas.microsoft.com/office/powerpoint/2010/main" val="3810472097"/>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Cambria" panose="02040503050406030204" pitchFamily="18" charset="0"/>
        <a:ea typeface="+mn-ea"/>
        <a:cs typeface="+mn-cs"/>
      </a:defRPr>
    </a:lvl1pPr>
    <a:lvl2pPr marL="457200" algn="l" defTabSz="914400" rtl="0" eaLnBrk="1" latinLnBrk="0" hangingPunct="1">
      <a:defRPr sz="1200" b="0" i="0" kern="1200">
        <a:solidFill>
          <a:schemeClr val="tx1"/>
        </a:solidFill>
        <a:latin typeface="Cambria" panose="02040503050406030204" pitchFamily="18" charset="0"/>
        <a:ea typeface="+mn-ea"/>
        <a:cs typeface="+mn-cs"/>
      </a:defRPr>
    </a:lvl2pPr>
    <a:lvl3pPr marL="914400" algn="l" defTabSz="914400" rtl="0" eaLnBrk="1" latinLnBrk="0" hangingPunct="1">
      <a:defRPr sz="1200" b="0" i="0" kern="1200">
        <a:solidFill>
          <a:schemeClr val="tx1"/>
        </a:solidFill>
        <a:latin typeface="Cambria" panose="02040503050406030204" pitchFamily="18" charset="0"/>
        <a:ea typeface="+mn-ea"/>
        <a:cs typeface="+mn-cs"/>
      </a:defRPr>
    </a:lvl3pPr>
    <a:lvl4pPr marL="1371600" algn="l" defTabSz="914400" rtl="0" eaLnBrk="1" latinLnBrk="0" hangingPunct="1">
      <a:defRPr sz="1200" b="0" i="0" kern="1200">
        <a:solidFill>
          <a:schemeClr val="tx1"/>
        </a:solidFill>
        <a:latin typeface="Cambria" panose="02040503050406030204" pitchFamily="18" charset="0"/>
        <a:ea typeface="+mn-ea"/>
        <a:cs typeface="+mn-cs"/>
      </a:defRPr>
    </a:lvl4pPr>
    <a:lvl5pPr marL="1828800" algn="l" defTabSz="914400" rtl="0" eaLnBrk="1" latinLnBrk="0" hangingPunct="1">
      <a:defRPr sz="1200" b="0" i="0" kern="1200">
        <a:solidFill>
          <a:schemeClr val="tx1"/>
        </a:solidFill>
        <a:latin typeface="Cambria" panose="02040503050406030204"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5"/>
          </p:nvPr>
        </p:nvSpPr>
        <p:spPr/>
        <p:txBody>
          <a:bodyPr/>
          <a:lstStyle/>
          <a:p>
            <a:fld id="{5F31DE9F-8A29-4744-97CD-5CF73C7CBC1E}" type="slidenum">
              <a:rPr lang="tr-TR" smtClean="0"/>
              <a:pPr/>
              <a:t>1</a:t>
            </a:fld>
            <a:endParaRPr lang="tr-TR" dirty="0"/>
          </a:p>
        </p:txBody>
      </p:sp>
    </p:spTree>
    <p:extLst>
      <p:ext uri="{BB962C8B-B14F-4D97-AF65-F5344CB8AC3E}">
        <p14:creationId xmlns:p14="http://schemas.microsoft.com/office/powerpoint/2010/main" val="21306955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25602"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tr-TR" dirty="0">
              <a:ea typeface="MS PGothic" charset="0"/>
              <a:cs typeface="MS PGothic"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27650"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tr-TR" dirty="0">
              <a:ea typeface="MS PGothic" charset="0"/>
              <a:cs typeface="MS PGothic"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29698"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tr-TR" dirty="0">
              <a:ea typeface="MS PGothic" charset="0"/>
              <a:cs typeface="MS PGothic"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31746"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a:lnSpc>
                <a:spcPct val="90000"/>
              </a:lnSpc>
            </a:pPr>
            <a:endParaRPr lang="tr-TR" dirty="0">
              <a:ea typeface="MS PGothic" charset="0"/>
              <a:cs typeface="MS PGothic"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33794"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tr-TR" dirty="0">
              <a:ea typeface="MS PGothic" charset="0"/>
              <a:cs typeface="MS PGothic"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35842"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tr-TR" dirty="0">
              <a:ea typeface="MS PGothic" charset="0"/>
              <a:cs typeface="MS PGothic"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37890"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tr-TR" dirty="0">
              <a:ea typeface="MS PGothic" charset="0"/>
              <a:cs typeface="MS PGothic"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39938"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tr-TR" dirty="0">
              <a:ea typeface="MS PGothic" charset="0"/>
              <a:cs typeface="MS PGothic"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41986"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tr-TR" dirty="0">
              <a:ea typeface="MS PGothic" charset="0"/>
              <a:cs typeface="MS PGothic"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44034"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tr-TR" dirty="0">
              <a:ea typeface="MS PGothic" charset="0"/>
              <a:cs typeface="MS PGothic"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13314"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tr-TR" altLang="en-US" dirty="0"/>
          </a:p>
        </p:txBody>
      </p:sp>
    </p:spTree>
    <p:extLst>
      <p:ext uri="{BB962C8B-B14F-4D97-AF65-F5344CB8AC3E}">
        <p14:creationId xmlns:p14="http://schemas.microsoft.com/office/powerpoint/2010/main" val="274541959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46082"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tr-TR" dirty="0">
              <a:ea typeface="MS PGothic" charset="0"/>
              <a:cs typeface="MS PGothic"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48130"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tr-TR" dirty="0">
              <a:ea typeface="MS PGothic" charset="0"/>
              <a:cs typeface="MS PGothic"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50178"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a:lnSpc>
                <a:spcPct val="90000"/>
              </a:lnSpc>
            </a:pPr>
            <a:endParaRPr lang="tr-TR" dirty="0">
              <a:ea typeface="MS PGothic" charset="0"/>
              <a:cs typeface="MS PGothic"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Slide Image Placeholder 1"/>
          <p:cNvSpPr>
            <a:spLocks noGrp="1" noRot="1" noChangeAspect="1" noTextEdit="1"/>
          </p:cNvSpPr>
          <p:nvPr>
            <p:ph type="sldImg"/>
          </p:nvPr>
        </p:nvSpPr>
        <p:spPr bwMode="auto">
          <a:noFill/>
          <a:ln>
            <a:solidFill>
              <a:srgbClr val="000000"/>
            </a:solidFill>
            <a:miter lim="800000"/>
            <a:headEnd/>
            <a:tailEnd/>
          </a:ln>
        </p:spPr>
      </p:sp>
      <p:sp>
        <p:nvSpPr>
          <p:cNvPr id="76802" name="Notes Placeholder 2"/>
          <p:cNvSpPr>
            <a:spLocks noGrp="1"/>
          </p:cNvSpPr>
          <p:nvPr>
            <p:ph type="body" idx="1"/>
          </p:nvPr>
        </p:nvSpPr>
        <p:spPr bwMode="auto">
          <a:noFill/>
        </p:spPr>
        <p:txBody>
          <a:bodyPr/>
          <a:lstStyle/>
          <a:p>
            <a:endParaRPr lang="tr-TR" dirty="0">
              <a:ea typeface="MS PGothic" charset="0"/>
              <a:cs typeface="MS PGothic" charset="0"/>
            </a:endParaRPr>
          </a:p>
        </p:txBody>
      </p:sp>
    </p:spTree>
    <p:extLst>
      <p:ext uri="{BB962C8B-B14F-4D97-AF65-F5344CB8AC3E}">
        <p14:creationId xmlns:p14="http://schemas.microsoft.com/office/powerpoint/2010/main" val="346981197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54274"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tr-TR" dirty="0">
              <a:ea typeface="MS PGothic" charset="0"/>
              <a:cs typeface="MS PGothic"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4528D6C-A326-3C48-90D4-2E0E0FFC95E6}" type="slidenum">
              <a:rPr lang="tr-TR" smtClean="0"/>
              <a:pPr/>
              <a:t>25</a:t>
            </a:fld>
            <a:endParaRPr lang="tr-TR" dirty="0"/>
          </a:p>
        </p:txBody>
      </p:sp>
      <p:sp>
        <p:nvSpPr>
          <p:cNvPr id="193538"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193539" name="Rectangle 3"/>
          <p:cNvSpPr>
            <a:spLocks noGrp="1" noChangeArrowheads="1"/>
          </p:cNvSpPr>
          <p:nvPr>
            <p:ph type="body" idx="1"/>
          </p:nvPr>
        </p:nvSpPr>
        <p:spPr/>
        <p:txBody>
          <a:bodyPr/>
          <a:lstStyle/>
          <a:p>
            <a:endParaRPr lang="tr-TR"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9CA7181-3A72-6044-AE23-08049AAE99AD}" type="slidenum">
              <a:rPr lang="tr-TR" smtClean="0"/>
              <a:pPr/>
              <a:t>26</a:t>
            </a:fld>
            <a:endParaRPr lang="tr-TR" dirty="0"/>
          </a:p>
        </p:txBody>
      </p:sp>
      <p:sp>
        <p:nvSpPr>
          <p:cNvPr id="194562"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194563" name="Rectangle 3"/>
          <p:cNvSpPr>
            <a:spLocks noGrp="1" noChangeArrowheads="1"/>
          </p:cNvSpPr>
          <p:nvPr>
            <p:ph type="body" idx="1"/>
          </p:nvPr>
        </p:nvSpPr>
        <p:spPr/>
        <p:txBody>
          <a:bodyPr/>
          <a:lstStyle/>
          <a:p>
            <a:endParaRPr lang="tr-TR"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56322"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tr-TR" dirty="0">
              <a:ea typeface="MS PGothic" charset="0"/>
              <a:cs typeface="MS PGothic"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58370"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tr-TR" dirty="0">
              <a:ea typeface="MS PGothic" charset="0"/>
              <a:cs typeface="MS PGothic"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60418"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tr-TR" dirty="0">
              <a:ea typeface="MS PGothic" charset="0"/>
              <a:cs typeface="MS PGothic"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11266"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tr-TR" dirty="0">
              <a:ea typeface="MS PGothic" charset="0"/>
              <a:cs typeface="MS PGothic"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62466"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tr-TR" dirty="0">
              <a:ea typeface="MS PGothic" charset="0"/>
              <a:cs typeface="MS PGothic"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64514"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tr-TR" dirty="0">
              <a:ea typeface="MS PGothic" charset="0"/>
              <a:cs typeface="MS PGothic"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66562"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tr-TR" dirty="0">
              <a:ea typeface="MS PGothic" charset="0"/>
              <a:cs typeface="MS PGothic"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Slide Image Placeholder 1"/>
          <p:cNvSpPr>
            <a:spLocks noGrp="1" noRot="1" noChangeAspect="1" noTextEdit="1"/>
          </p:cNvSpPr>
          <p:nvPr>
            <p:ph type="sldImg"/>
          </p:nvPr>
        </p:nvSpPr>
        <p:spPr bwMode="auto">
          <a:noFill/>
          <a:ln>
            <a:solidFill>
              <a:srgbClr val="000000"/>
            </a:solidFill>
            <a:miter lim="800000"/>
            <a:headEnd/>
            <a:tailEnd/>
          </a:ln>
        </p:spPr>
      </p:sp>
      <p:sp>
        <p:nvSpPr>
          <p:cNvPr id="72707" name="Notes Placeholder 2"/>
          <p:cNvSpPr>
            <a:spLocks noGrp="1"/>
          </p:cNvSpPr>
          <p:nvPr>
            <p:ph type="body" idx="1"/>
          </p:nvPr>
        </p:nvSpPr>
        <p:spPr bwMode="auto">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tr-TR" dirty="0">
              <a:ea typeface="MS PGothic" charset="0"/>
              <a:cs typeface="MS PGothic" charset="0"/>
            </a:endParaRPr>
          </a:p>
        </p:txBody>
      </p:sp>
    </p:spTree>
    <p:extLst>
      <p:ext uri="{BB962C8B-B14F-4D97-AF65-F5344CB8AC3E}">
        <p14:creationId xmlns:p14="http://schemas.microsoft.com/office/powerpoint/2010/main" val="283939624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68610"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tr-TR" dirty="0" err="1">
                <a:ea typeface="MS PGothic" charset="0"/>
                <a:cs typeface="MS PGothic" charset="0"/>
              </a:rPr>
              <a:t>Informative</a:t>
            </a:r>
            <a:r>
              <a:rPr lang="tr-TR" dirty="0">
                <a:ea typeface="MS PGothic" charset="0"/>
                <a:cs typeface="MS PGothic" charset="0"/>
              </a:rPr>
              <a:t> </a:t>
            </a:r>
            <a:r>
              <a:rPr lang="tr-TR" dirty="0" err="1">
                <a:ea typeface="MS PGothic" charset="0"/>
                <a:cs typeface="MS PGothic" charset="0"/>
              </a:rPr>
              <a:t>advertising</a:t>
            </a:r>
            <a:r>
              <a:rPr lang="tr-TR" dirty="0">
                <a:ea typeface="MS PGothic" charset="0"/>
                <a:cs typeface="MS PGothic" charset="0"/>
              </a:rPr>
              <a:t>:</a:t>
            </a:r>
          </a:p>
          <a:p>
            <a:r>
              <a:rPr lang="tr-TR" dirty="0">
                <a:ea typeface="MS PGothic" charset="0"/>
                <a:cs typeface="MS PGothic" charset="0"/>
              </a:rPr>
              <a:t>Here is </a:t>
            </a:r>
            <a:r>
              <a:rPr lang="tr-TR" dirty="0" err="1">
                <a:ea typeface="MS PGothic" charset="0"/>
                <a:cs typeface="MS PGothic" charset="0"/>
              </a:rPr>
              <a:t>some</a:t>
            </a:r>
            <a:r>
              <a:rPr lang="tr-TR" dirty="0">
                <a:ea typeface="MS PGothic" charset="0"/>
                <a:cs typeface="MS PGothic" charset="0"/>
              </a:rPr>
              <a:t> </a:t>
            </a:r>
            <a:r>
              <a:rPr lang="tr-TR" dirty="0" err="1">
                <a:ea typeface="MS PGothic" charset="0"/>
                <a:cs typeface="MS PGothic" charset="0"/>
              </a:rPr>
              <a:t>information</a:t>
            </a:r>
            <a:r>
              <a:rPr lang="tr-TR" dirty="0">
                <a:ea typeface="MS PGothic" charset="0"/>
                <a:cs typeface="MS PGothic" charset="0"/>
              </a:rPr>
              <a:t> </a:t>
            </a:r>
            <a:r>
              <a:rPr lang="tr-TR" dirty="0" err="1">
                <a:ea typeface="MS PGothic" charset="0"/>
                <a:cs typeface="MS PGothic" charset="0"/>
              </a:rPr>
              <a:t>about</a:t>
            </a:r>
            <a:r>
              <a:rPr lang="tr-TR" dirty="0">
                <a:ea typeface="MS PGothic" charset="0"/>
                <a:cs typeface="MS PGothic" charset="0"/>
              </a:rPr>
              <a:t> </a:t>
            </a:r>
            <a:r>
              <a:rPr lang="tr-TR" dirty="0" err="1">
                <a:ea typeface="MS PGothic" charset="0"/>
                <a:cs typeface="MS PGothic" charset="0"/>
              </a:rPr>
              <a:t>our</a:t>
            </a:r>
            <a:r>
              <a:rPr lang="tr-TR" dirty="0">
                <a:ea typeface="MS PGothic" charset="0"/>
                <a:cs typeface="MS PGothic" charset="0"/>
              </a:rPr>
              <a:t> </a:t>
            </a:r>
            <a:r>
              <a:rPr lang="tr-TR" dirty="0" err="1">
                <a:ea typeface="MS PGothic" charset="0"/>
                <a:cs typeface="MS PGothic" charset="0"/>
              </a:rPr>
              <a:t>product</a:t>
            </a:r>
            <a:r>
              <a:rPr lang="tr-TR" dirty="0">
                <a:ea typeface="MS PGothic" charset="0"/>
                <a:cs typeface="MS PGothic" charset="0"/>
              </a:rPr>
              <a:t>.</a:t>
            </a:r>
          </a:p>
          <a:p>
            <a:endParaRPr lang="tr-TR" dirty="0">
              <a:ea typeface="MS PGothic" charset="0"/>
              <a:cs typeface="MS PGothic" charset="0"/>
            </a:endParaRPr>
          </a:p>
          <a:p>
            <a:r>
              <a:rPr lang="tr-TR" dirty="0" err="1">
                <a:ea typeface="MS PGothic" charset="0"/>
                <a:cs typeface="MS PGothic" charset="0"/>
              </a:rPr>
              <a:t>Persuasive</a:t>
            </a:r>
            <a:r>
              <a:rPr lang="tr-TR" dirty="0">
                <a:ea typeface="MS PGothic" charset="0"/>
                <a:cs typeface="MS PGothic" charset="0"/>
              </a:rPr>
              <a:t> </a:t>
            </a:r>
            <a:r>
              <a:rPr lang="tr-TR" dirty="0" err="1">
                <a:ea typeface="MS PGothic" charset="0"/>
                <a:cs typeface="MS PGothic" charset="0"/>
              </a:rPr>
              <a:t>advertising</a:t>
            </a:r>
            <a:r>
              <a:rPr lang="tr-TR" dirty="0">
                <a:ea typeface="MS PGothic" charset="0"/>
                <a:cs typeface="MS PGothic" charset="0"/>
              </a:rPr>
              <a:t>:</a:t>
            </a:r>
          </a:p>
          <a:p>
            <a:r>
              <a:rPr lang="tr-TR" dirty="0">
                <a:ea typeface="MS PGothic" charset="0"/>
                <a:cs typeface="MS PGothic" charset="0"/>
              </a:rPr>
              <a:t>Here is </a:t>
            </a:r>
            <a:r>
              <a:rPr lang="tr-TR" dirty="0" err="1">
                <a:ea typeface="MS PGothic" charset="0"/>
                <a:cs typeface="MS PGothic" charset="0"/>
              </a:rPr>
              <a:t>why</a:t>
            </a:r>
            <a:r>
              <a:rPr lang="tr-TR" dirty="0">
                <a:ea typeface="MS PGothic" charset="0"/>
                <a:cs typeface="MS PGothic" charset="0"/>
              </a:rPr>
              <a:t> </a:t>
            </a:r>
            <a:r>
              <a:rPr lang="tr-TR" dirty="0" err="1">
                <a:ea typeface="MS PGothic" charset="0"/>
                <a:cs typeface="MS PGothic" charset="0"/>
              </a:rPr>
              <a:t>you</a:t>
            </a:r>
            <a:r>
              <a:rPr lang="tr-TR" dirty="0">
                <a:ea typeface="MS PGothic" charset="0"/>
                <a:cs typeface="MS PGothic" charset="0"/>
              </a:rPr>
              <a:t> </a:t>
            </a:r>
            <a:r>
              <a:rPr lang="tr-TR" dirty="0" err="1">
                <a:ea typeface="MS PGothic" charset="0"/>
                <a:cs typeface="MS PGothic" charset="0"/>
              </a:rPr>
              <a:t>should</a:t>
            </a:r>
            <a:r>
              <a:rPr lang="tr-TR" dirty="0">
                <a:ea typeface="MS PGothic" charset="0"/>
                <a:cs typeface="MS PGothic" charset="0"/>
              </a:rPr>
              <a:t> buy </a:t>
            </a:r>
            <a:r>
              <a:rPr lang="tr-TR" dirty="0" err="1">
                <a:ea typeface="MS PGothic" charset="0"/>
                <a:cs typeface="MS PGothic" charset="0"/>
              </a:rPr>
              <a:t>our</a:t>
            </a:r>
            <a:r>
              <a:rPr lang="tr-TR" dirty="0">
                <a:ea typeface="MS PGothic" charset="0"/>
                <a:cs typeface="MS PGothic" charset="0"/>
              </a:rPr>
              <a:t> </a:t>
            </a:r>
            <a:r>
              <a:rPr lang="tr-TR" dirty="0" err="1">
                <a:ea typeface="MS PGothic" charset="0"/>
                <a:cs typeface="MS PGothic" charset="0"/>
              </a:rPr>
              <a:t>product</a:t>
            </a:r>
            <a:r>
              <a:rPr lang="tr-TR" dirty="0">
                <a:ea typeface="MS PGothic" charset="0"/>
                <a:cs typeface="MS PGothic" charset="0"/>
              </a:rPr>
              <a:t> </a:t>
            </a:r>
            <a:r>
              <a:rPr lang="tr-TR" dirty="0" err="1">
                <a:ea typeface="MS PGothic" charset="0"/>
                <a:cs typeface="MS PGothic" charset="0"/>
              </a:rPr>
              <a:t>instead</a:t>
            </a:r>
            <a:r>
              <a:rPr lang="tr-TR" dirty="0">
                <a:ea typeface="MS PGothic" charset="0"/>
                <a:cs typeface="MS PGothic" charset="0"/>
              </a:rPr>
              <a:t> of a </a:t>
            </a:r>
            <a:r>
              <a:rPr lang="tr-TR" dirty="0" err="1">
                <a:ea typeface="MS PGothic" charset="0"/>
                <a:cs typeface="MS PGothic" charset="0"/>
              </a:rPr>
              <a:t>competitor</a:t>
            </a:r>
            <a:r>
              <a:rPr lang="tr-TR" altLang="ja-JP" dirty="0" err="1">
                <a:ea typeface="MS PGothic" charset="0"/>
                <a:cs typeface="MS PGothic" charset="0"/>
              </a:rPr>
              <a:t>'s</a:t>
            </a:r>
            <a:r>
              <a:rPr lang="tr-TR" altLang="ja-JP" dirty="0">
                <a:ea typeface="MS PGothic" charset="0"/>
                <a:cs typeface="MS PGothic" charset="0"/>
              </a:rPr>
              <a:t> </a:t>
            </a:r>
            <a:r>
              <a:rPr lang="tr-TR" altLang="ja-JP" dirty="0" err="1">
                <a:ea typeface="MS PGothic" charset="0"/>
                <a:cs typeface="MS PGothic" charset="0"/>
              </a:rPr>
              <a:t>product</a:t>
            </a:r>
            <a:r>
              <a:rPr lang="tr-TR" altLang="ja-JP" dirty="0">
                <a:ea typeface="MS PGothic" charset="0"/>
                <a:cs typeface="MS PGothic" charset="0"/>
              </a:rPr>
              <a:t>.</a:t>
            </a:r>
          </a:p>
          <a:p>
            <a:endParaRPr lang="tr-TR" dirty="0">
              <a:ea typeface="MS PGothic" charset="0"/>
              <a:cs typeface="MS PGothic" charset="0"/>
            </a:endParaRPr>
          </a:p>
          <a:p>
            <a:r>
              <a:rPr lang="tr-TR" dirty="0" err="1">
                <a:ea typeface="MS PGothic" charset="0"/>
                <a:cs typeface="MS PGothic" charset="0"/>
              </a:rPr>
              <a:t>The</a:t>
            </a:r>
            <a:r>
              <a:rPr lang="tr-TR" dirty="0">
                <a:ea typeface="MS PGothic" charset="0"/>
                <a:cs typeface="MS PGothic" charset="0"/>
              </a:rPr>
              <a:t> </a:t>
            </a:r>
            <a:r>
              <a:rPr lang="tr-TR" dirty="0" err="1">
                <a:ea typeface="MS PGothic" charset="0"/>
                <a:cs typeface="MS PGothic" charset="0"/>
              </a:rPr>
              <a:t>man</a:t>
            </a:r>
            <a:r>
              <a:rPr lang="tr-TR" dirty="0">
                <a:ea typeface="MS PGothic" charset="0"/>
                <a:cs typeface="MS PGothic" charset="0"/>
              </a:rPr>
              <a:t> in </a:t>
            </a:r>
            <a:r>
              <a:rPr lang="tr-TR" dirty="0" err="1">
                <a:ea typeface="MS PGothic" charset="0"/>
                <a:cs typeface="MS PGothic" charset="0"/>
              </a:rPr>
              <a:t>the</a:t>
            </a:r>
            <a:r>
              <a:rPr lang="tr-TR" dirty="0">
                <a:ea typeface="MS PGothic" charset="0"/>
                <a:cs typeface="MS PGothic" charset="0"/>
              </a:rPr>
              <a:t> </a:t>
            </a:r>
            <a:r>
              <a:rPr lang="tr-TR" dirty="0" err="1">
                <a:ea typeface="MS PGothic" charset="0"/>
                <a:cs typeface="MS PGothic" charset="0"/>
              </a:rPr>
              <a:t>picture</a:t>
            </a:r>
            <a:r>
              <a:rPr lang="tr-TR" dirty="0">
                <a:ea typeface="MS PGothic" charset="0"/>
                <a:cs typeface="MS PGothic" charset="0"/>
              </a:rPr>
              <a:t> is </a:t>
            </a:r>
            <a:r>
              <a:rPr lang="tr-TR" dirty="0" err="1">
                <a:ea typeface="MS PGothic" charset="0"/>
                <a:cs typeface="MS PGothic" charset="0"/>
              </a:rPr>
              <a:t>Kevin</a:t>
            </a:r>
            <a:r>
              <a:rPr lang="tr-TR" dirty="0">
                <a:ea typeface="MS PGothic" charset="0"/>
                <a:cs typeface="MS PGothic" charset="0"/>
              </a:rPr>
              <a:t> </a:t>
            </a:r>
            <a:r>
              <a:rPr lang="tr-TR" dirty="0" err="1">
                <a:ea typeface="MS PGothic" charset="0"/>
                <a:cs typeface="MS PGothic" charset="0"/>
              </a:rPr>
              <a:t>Trudeau</a:t>
            </a:r>
            <a:r>
              <a:rPr lang="tr-TR" dirty="0">
                <a:ea typeface="MS PGothic" charset="0"/>
                <a:cs typeface="MS PGothic" charset="0"/>
              </a:rPr>
              <a:t>.  He is </a:t>
            </a:r>
            <a:r>
              <a:rPr lang="tr-TR" dirty="0" err="1">
                <a:ea typeface="MS PGothic" charset="0"/>
                <a:cs typeface="MS PGothic" charset="0"/>
              </a:rPr>
              <a:t>the</a:t>
            </a:r>
            <a:r>
              <a:rPr lang="tr-TR" dirty="0">
                <a:ea typeface="MS PGothic" charset="0"/>
                <a:cs typeface="MS PGothic" charset="0"/>
              </a:rPr>
              <a:t> </a:t>
            </a:r>
            <a:r>
              <a:rPr lang="tr-TR" dirty="0" err="1">
                <a:ea typeface="MS PGothic" charset="0"/>
                <a:cs typeface="MS PGothic" charset="0"/>
              </a:rPr>
              <a:t>author</a:t>
            </a:r>
            <a:r>
              <a:rPr lang="tr-TR" dirty="0">
                <a:ea typeface="MS PGothic" charset="0"/>
                <a:cs typeface="MS PGothic" charset="0"/>
              </a:rPr>
              <a:t> of </a:t>
            </a:r>
            <a:r>
              <a:rPr lang="tr-TR" dirty="0" err="1">
                <a:ea typeface="MS PGothic" charset="0"/>
                <a:cs typeface="MS PGothic" charset="0"/>
              </a:rPr>
              <a:t>most</a:t>
            </a:r>
            <a:r>
              <a:rPr lang="tr-TR" dirty="0">
                <a:ea typeface="MS PGothic" charset="0"/>
                <a:cs typeface="MS PGothic" charset="0"/>
              </a:rPr>
              <a:t> </a:t>
            </a:r>
            <a:r>
              <a:rPr lang="tr-TR" dirty="0" err="1">
                <a:ea typeface="MS PGothic" charset="0"/>
                <a:cs typeface="MS PGothic" charset="0"/>
              </a:rPr>
              <a:t>books</a:t>
            </a:r>
            <a:r>
              <a:rPr lang="tr-TR" dirty="0">
                <a:ea typeface="MS PGothic" charset="0"/>
                <a:cs typeface="MS PGothic" charset="0"/>
              </a:rPr>
              <a:t> </a:t>
            </a:r>
            <a:r>
              <a:rPr lang="tr-TR" dirty="0" err="1">
                <a:ea typeface="MS PGothic" charset="0"/>
                <a:cs typeface="MS PGothic" charset="0"/>
              </a:rPr>
              <a:t>that</a:t>
            </a:r>
            <a:r>
              <a:rPr lang="tr-TR" dirty="0">
                <a:ea typeface="MS PGothic" charset="0"/>
                <a:cs typeface="MS PGothic" charset="0"/>
              </a:rPr>
              <a:t> </a:t>
            </a:r>
            <a:r>
              <a:rPr lang="tr-TR" dirty="0" err="1">
                <a:ea typeface="MS PGothic" charset="0"/>
                <a:cs typeface="MS PGothic" charset="0"/>
              </a:rPr>
              <a:t>are</a:t>
            </a:r>
            <a:r>
              <a:rPr lang="tr-TR" dirty="0">
                <a:ea typeface="MS PGothic" charset="0"/>
                <a:cs typeface="MS PGothic" charset="0"/>
              </a:rPr>
              <a:t> </a:t>
            </a:r>
            <a:r>
              <a:rPr lang="tr-TR" dirty="0" err="1">
                <a:ea typeface="MS PGothic" charset="0"/>
                <a:cs typeface="MS PGothic" charset="0"/>
              </a:rPr>
              <a:t>titled</a:t>
            </a:r>
            <a:r>
              <a:rPr lang="tr-TR" dirty="0">
                <a:ea typeface="MS PGothic" charset="0"/>
                <a:cs typeface="MS PGothic" charset="0"/>
              </a:rPr>
              <a:t> &lt;</a:t>
            </a:r>
            <a:r>
              <a:rPr lang="tr-TR" dirty="0" err="1">
                <a:ea typeface="MS PGothic" charset="0"/>
                <a:cs typeface="MS PGothic" charset="0"/>
              </a:rPr>
              <a:t>Something</a:t>
            </a:r>
            <a:r>
              <a:rPr lang="tr-TR" dirty="0">
                <a:ea typeface="MS PGothic" charset="0"/>
                <a:cs typeface="MS PGothic" charset="0"/>
              </a:rPr>
              <a:t> </a:t>
            </a:r>
            <a:r>
              <a:rPr lang="tr-TR" dirty="0" err="1">
                <a:ea typeface="MS PGothic" charset="0"/>
                <a:cs typeface="MS PGothic" charset="0"/>
              </a:rPr>
              <a:t>Good</a:t>
            </a:r>
            <a:r>
              <a:rPr lang="tr-TR" dirty="0">
                <a:ea typeface="MS PGothic" charset="0"/>
                <a:cs typeface="MS PGothic" charset="0"/>
              </a:rPr>
              <a:t> </a:t>
            </a:r>
            <a:r>
              <a:rPr lang="tr-TR" dirty="0" err="1">
                <a:ea typeface="MS PGothic" charset="0"/>
                <a:cs typeface="MS PGothic" charset="0"/>
              </a:rPr>
              <a:t>and</a:t>
            </a:r>
            <a:r>
              <a:rPr lang="tr-TR" dirty="0">
                <a:ea typeface="MS PGothic" charset="0"/>
                <a:cs typeface="MS PGothic" charset="0"/>
              </a:rPr>
              <a:t> </a:t>
            </a:r>
            <a:r>
              <a:rPr lang="tr-TR" dirty="0" err="1">
                <a:ea typeface="MS PGothic" charset="0"/>
                <a:cs typeface="MS PGothic" charset="0"/>
              </a:rPr>
              <a:t>Amazing</a:t>
            </a:r>
            <a:r>
              <a:rPr lang="tr-TR" dirty="0">
                <a:ea typeface="MS PGothic" charset="0"/>
                <a:cs typeface="MS PGothic" charset="0"/>
              </a:rPr>
              <a:t>&gt; </a:t>
            </a:r>
            <a:r>
              <a:rPr lang="tr-TR" altLang="ja-JP" dirty="0">
                <a:ea typeface="MS PGothic" charset="0"/>
                <a:cs typeface="MS PGothic" charset="0"/>
              </a:rPr>
              <a:t>"</a:t>
            </a:r>
            <a:r>
              <a:rPr lang="tr-TR" altLang="ja-JP" dirty="0" err="1">
                <a:ea typeface="MS PGothic" charset="0"/>
                <a:cs typeface="MS PGothic" charset="0"/>
              </a:rPr>
              <a:t>They</a:t>
            </a:r>
            <a:r>
              <a:rPr lang="tr-TR" altLang="ja-JP" dirty="0">
                <a:ea typeface="MS PGothic" charset="0"/>
                <a:cs typeface="MS PGothic" charset="0"/>
              </a:rPr>
              <a:t>" </a:t>
            </a:r>
            <a:r>
              <a:rPr lang="tr-TR" altLang="ja-JP" dirty="0" err="1">
                <a:ea typeface="MS PGothic" charset="0"/>
                <a:cs typeface="MS PGothic" charset="0"/>
              </a:rPr>
              <a:t>don't</a:t>
            </a:r>
            <a:r>
              <a:rPr lang="tr-TR" altLang="ja-JP" dirty="0">
                <a:ea typeface="MS PGothic" charset="0"/>
                <a:cs typeface="MS PGothic" charset="0"/>
              </a:rPr>
              <a:t> </a:t>
            </a:r>
            <a:r>
              <a:rPr lang="tr-TR" altLang="ja-JP" dirty="0" err="1">
                <a:ea typeface="MS PGothic" charset="0"/>
                <a:cs typeface="MS PGothic" charset="0"/>
              </a:rPr>
              <a:t>want</a:t>
            </a:r>
            <a:r>
              <a:rPr lang="tr-TR" altLang="ja-JP" dirty="0">
                <a:ea typeface="MS PGothic" charset="0"/>
                <a:cs typeface="MS PGothic" charset="0"/>
              </a:rPr>
              <a:t> </a:t>
            </a:r>
            <a:r>
              <a:rPr lang="tr-TR" altLang="ja-JP" dirty="0" err="1">
                <a:ea typeface="MS PGothic" charset="0"/>
                <a:cs typeface="MS PGothic" charset="0"/>
              </a:rPr>
              <a:t>you</a:t>
            </a:r>
            <a:r>
              <a:rPr lang="tr-TR" altLang="ja-JP" dirty="0">
                <a:ea typeface="MS PGothic" charset="0"/>
                <a:cs typeface="MS PGothic" charset="0"/>
              </a:rPr>
              <a:t> </a:t>
            </a:r>
            <a:r>
              <a:rPr lang="tr-TR" altLang="ja-JP" dirty="0" err="1">
                <a:ea typeface="MS PGothic" charset="0"/>
                <a:cs typeface="MS PGothic" charset="0"/>
              </a:rPr>
              <a:t>to</a:t>
            </a:r>
            <a:r>
              <a:rPr lang="tr-TR" altLang="ja-JP" dirty="0">
                <a:ea typeface="MS PGothic" charset="0"/>
                <a:cs typeface="MS PGothic" charset="0"/>
              </a:rPr>
              <a:t> </a:t>
            </a:r>
            <a:r>
              <a:rPr lang="tr-TR" altLang="ja-JP" dirty="0" err="1">
                <a:ea typeface="MS PGothic" charset="0"/>
                <a:cs typeface="MS PGothic" charset="0"/>
              </a:rPr>
              <a:t>know</a:t>
            </a:r>
            <a:r>
              <a:rPr lang="tr-TR" altLang="ja-JP" dirty="0">
                <a:ea typeface="MS PGothic" charset="0"/>
                <a:cs typeface="MS PGothic" charset="0"/>
              </a:rPr>
              <a:t> </a:t>
            </a:r>
            <a:r>
              <a:rPr lang="tr-TR" altLang="ja-JP" dirty="0" err="1">
                <a:ea typeface="MS PGothic" charset="0"/>
                <a:cs typeface="MS PGothic" charset="0"/>
              </a:rPr>
              <a:t>about</a:t>
            </a:r>
            <a:r>
              <a:rPr lang="tr-TR" altLang="ja-JP" dirty="0">
                <a:ea typeface="MS PGothic" charset="0"/>
                <a:cs typeface="MS PGothic" charset="0"/>
              </a:rPr>
              <a:t>.</a:t>
            </a:r>
          </a:p>
          <a:p>
            <a:endParaRPr lang="tr-TR" dirty="0">
              <a:ea typeface="MS PGothic" charset="0"/>
              <a:cs typeface="MS PGothic" charset="0"/>
            </a:endParaRPr>
          </a:p>
          <a:p>
            <a:r>
              <a:rPr lang="tr-TR" dirty="0">
                <a:ea typeface="MS PGothic" charset="0"/>
                <a:cs typeface="MS PGothic" charset="0"/>
              </a:rPr>
              <a:t>He has </a:t>
            </a:r>
            <a:r>
              <a:rPr lang="tr-TR" dirty="0" err="1">
                <a:ea typeface="MS PGothic" charset="0"/>
                <a:cs typeface="MS PGothic" charset="0"/>
              </a:rPr>
              <a:t>been</a:t>
            </a:r>
            <a:r>
              <a:rPr lang="tr-TR" dirty="0">
                <a:ea typeface="MS PGothic" charset="0"/>
                <a:cs typeface="MS PGothic" charset="0"/>
              </a:rPr>
              <a:t> in legal </a:t>
            </a:r>
            <a:r>
              <a:rPr lang="tr-TR" dirty="0" err="1">
                <a:ea typeface="MS PGothic" charset="0"/>
                <a:cs typeface="MS PGothic" charset="0"/>
              </a:rPr>
              <a:t>troubles</a:t>
            </a:r>
            <a:r>
              <a:rPr lang="tr-TR" dirty="0">
                <a:ea typeface="MS PGothic" charset="0"/>
                <a:cs typeface="MS PGothic" charset="0"/>
              </a:rPr>
              <a:t> </a:t>
            </a:r>
            <a:r>
              <a:rPr lang="tr-TR" dirty="0" err="1">
                <a:ea typeface="MS PGothic" charset="0"/>
                <a:cs typeface="MS PGothic" charset="0"/>
              </a:rPr>
              <a:t>many</a:t>
            </a:r>
            <a:r>
              <a:rPr lang="tr-TR" dirty="0">
                <a:ea typeface="MS PGothic" charset="0"/>
                <a:cs typeface="MS PGothic" charset="0"/>
              </a:rPr>
              <a:t> </a:t>
            </a:r>
            <a:r>
              <a:rPr lang="tr-TR" dirty="0" err="1">
                <a:ea typeface="MS PGothic" charset="0"/>
                <a:cs typeface="MS PGothic" charset="0"/>
              </a:rPr>
              <a:t>times</a:t>
            </a:r>
            <a:r>
              <a:rPr lang="tr-TR" dirty="0">
                <a:ea typeface="MS PGothic" charset="0"/>
                <a:cs typeface="MS PGothic" charset="0"/>
              </a:rPr>
              <a:t> </a:t>
            </a:r>
            <a:r>
              <a:rPr lang="tr-TR" dirty="0" err="1">
                <a:ea typeface="MS PGothic" charset="0"/>
                <a:cs typeface="MS PGothic" charset="0"/>
              </a:rPr>
              <a:t>over</a:t>
            </a:r>
            <a:r>
              <a:rPr lang="tr-TR" dirty="0">
                <a:ea typeface="MS PGothic" charset="0"/>
                <a:cs typeface="MS PGothic" charset="0"/>
              </a:rPr>
              <a:t> </a:t>
            </a:r>
            <a:r>
              <a:rPr lang="tr-TR" dirty="0" err="1">
                <a:ea typeface="MS PGothic" charset="0"/>
                <a:cs typeface="MS PGothic" charset="0"/>
              </a:rPr>
              <a:t>product</a:t>
            </a:r>
            <a:r>
              <a:rPr lang="tr-TR" dirty="0">
                <a:ea typeface="MS PGothic" charset="0"/>
                <a:cs typeface="MS PGothic" charset="0"/>
              </a:rPr>
              <a:t> </a:t>
            </a:r>
            <a:r>
              <a:rPr lang="tr-TR" dirty="0" err="1">
                <a:ea typeface="MS PGothic" charset="0"/>
                <a:cs typeface="MS PGothic" charset="0"/>
              </a:rPr>
              <a:t>misrepresentation</a:t>
            </a:r>
            <a:r>
              <a:rPr lang="tr-TR" dirty="0">
                <a:ea typeface="MS PGothic" charset="0"/>
                <a:cs typeface="MS PGothic" charset="0"/>
              </a:rPr>
              <a:t>.  </a:t>
            </a:r>
            <a:r>
              <a:rPr lang="tr-TR" dirty="0" err="1">
                <a:ea typeface="MS PGothic" charset="0"/>
                <a:cs typeface="MS PGothic" charset="0"/>
              </a:rPr>
              <a:t>Newsletters</a:t>
            </a:r>
            <a:r>
              <a:rPr lang="tr-TR" dirty="0">
                <a:ea typeface="MS PGothic" charset="0"/>
                <a:cs typeface="MS PGothic" charset="0"/>
              </a:rPr>
              <a:t> </a:t>
            </a:r>
            <a:r>
              <a:rPr lang="tr-TR" dirty="0" err="1">
                <a:ea typeface="MS PGothic" charset="0"/>
                <a:cs typeface="MS PGothic" charset="0"/>
              </a:rPr>
              <a:t>are</a:t>
            </a:r>
            <a:r>
              <a:rPr lang="tr-TR" dirty="0">
                <a:ea typeface="MS PGothic" charset="0"/>
                <a:cs typeface="MS PGothic" charset="0"/>
              </a:rPr>
              <a:t> </a:t>
            </a:r>
            <a:r>
              <a:rPr lang="tr-TR" dirty="0" err="1">
                <a:ea typeface="MS PGothic" charset="0"/>
                <a:cs typeface="MS PGothic" charset="0"/>
              </a:rPr>
              <a:t>listed</a:t>
            </a:r>
            <a:r>
              <a:rPr lang="tr-TR" dirty="0">
                <a:ea typeface="MS PGothic" charset="0"/>
                <a:cs typeface="MS PGothic" charset="0"/>
              </a:rPr>
              <a:t> as </a:t>
            </a:r>
            <a:r>
              <a:rPr lang="tr-TR" altLang="ja-JP" dirty="0">
                <a:ea typeface="MS PGothic" charset="0"/>
                <a:cs typeface="MS PGothic" charset="0"/>
              </a:rPr>
              <a:t>"</a:t>
            </a:r>
            <a:r>
              <a:rPr lang="tr-TR" altLang="ja-JP" dirty="0" err="1">
                <a:ea typeface="MS PGothic" charset="0"/>
                <a:cs typeface="MS PGothic" charset="0"/>
              </a:rPr>
              <a:t>free</a:t>
            </a:r>
            <a:r>
              <a:rPr lang="tr-TR" altLang="ja-JP" dirty="0">
                <a:ea typeface="MS PGothic" charset="0"/>
                <a:cs typeface="MS PGothic" charset="0"/>
              </a:rPr>
              <a:t>," but </a:t>
            </a:r>
            <a:r>
              <a:rPr lang="tr-TR" altLang="ja-JP" dirty="0" err="1">
                <a:ea typeface="MS PGothic" charset="0"/>
                <a:cs typeface="MS PGothic" charset="0"/>
              </a:rPr>
              <a:t>then</a:t>
            </a:r>
            <a:r>
              <a:rPr lang="tr-TR" altLang="ja-JP" dirty="0">
                <a:ea typeface="MS PGothic" charset="0"/>
                <a:cs typeface="MS PGothic" charset="0"/>
              </a:rPr>
              <a:t> </a:t>
            </a:r>
            <a:r>
              <a:rPr lang="tr-TR" altLang="ja-JP" dirty="0" err="1">
                <a:ea typeface="MS PGothic" charset="0"/>
                <a:cs typeface="MS PGothic" charset="0"/>
              </a:rPr>
              <a:t>customers</a:t>
            </a:r>
            <a:r>
              <a:rPr lang="tr-TR" altLang="ja-JP" dirty="0">
                <a:ea typeface="MS PGothic" charset="0"/>
                <a:cs typeface="MS PGothic" charset="0"/>
              </a:rPr>
              <a:t> </a:t>
            </a:r>
            <a:r>
              <a:rPr lang="tr-TR" altLang="ja-JP" dirty="0" err="1">
                <a:ea typeface="MS PGothic" charset="0"/>
                <a:cs typeface="MS PGothic" charset="0"/>
              </a:rPr>
              <a:t>get</a:t>
            </a:r>
            <a:r>
              <a:rPr lang="tr-TR" altLang="ja-JP" dirty="0">
                <a:ea typeface="MS PGothic" charset="0"/>
                <a:cs typeface="MS PGothic" charset="0"/>
              </a:rPr>
              <a:t> </a:t>
            </a:r>
            <a:r>
              <a:rPr lang="tr-TR" altLang="ja-JP" dirty="0" err="1">
                <a:ea typeface="MS PGothic" charset="0"/>
                <a:cs typeface="MS PGothic" charset="0"/>
              </a:rPr>
              <a:t>charged</a:t>
            </a:r>
            <a:r>
              <a:rPr lang="tr-TR" altLang="ja-JP" dirty="0">
                <a:ea typeface="MS PGothic" charset="0"/>
                <a:cs typeface="MS PGothic" charset="0"/>
              </a:rPr>
              <a:t> $9.95 </a:t>
            </a:r>
            <a:r>
              <a:rPr lang="tr-TR" altLang="ja-JP" dirty="0" err="1">
                <a:ea typeface="MS PGothic" charset="0"/>
                <a:cs typeface="MS PGothic" charset="0"/>
              </a:rPr>
              <a:t>per</a:t>
            </a:r>
            <a:r>
              <a:rPr lang="tr-TR" altLang="ja-JP" dirty="0">
                <a:ea typeface="MS PGothic" charset="0"/>
                <a:cs typeface="MS PGothic" charset="0"/>
              </a:rPr>
              <a:t> </a:t>
            </a:r>
            <a:r>
              <a:rPr lang="tr-TR" altLang="ja-JP" dirty="0" err="1">
                <a:ea typeface="MS PGothic" charset="0"/>
                <a:cs typeface="MS PGothic" charset="0"/>
              </a:rPr>
              <a:t>month</a:t>
            </a:r>
            <a:r>
              <a:rPr lang="tr-TR" altLang="ja-JP" dirty="0">
                <a:ea typeface="MS PGothic" charset="0"/>
                <a:cs typeface="MS PGothic" charset="0"/>
              </a:rPr>
              <a:t> </a:t>
            </a:r>
            <a:r>
              <a:rPr lang="tr-TR" altLang="ja-JP" dirty="0" err="1">
                <a:ea typeface="MS PGothic" charset="0"/>
                <a:cs typeface="MS PGothic" charset="0"/>
              </a:rPr>
              <a:t>if</a:t>
            </a:r>
            <a:r>
              <a:rPr lang="tr-TR" altLang="ja-JP" dirty="0">
                <a:ea typeface="MS PGothic" charset="0"/>
                <a:cs typeface="MS PGothic" charset="0"/>
              </a:rPr>
              <a:t> </a:t>
            </a:r>
            <a:r>
              <a:rPr lang="tr-TR" altLang="ja-JP" dirty="0" err="1">
                <a:ea typeface="MS PGothic" charset="0"/>
                <a:cs typeface="MS PGothic" charset="0"/>
              </a:rPr>
              <a:t>they</a:t>
            </a:r>
            <a:r>
              <a:rPr lang="tr-TR" altLang="ja-JP" dirty="0">
                <a:ea typeface="MS PGothic" charset="0"/>
                <a:cs typeface="MS PGothic" charset="0"/>
              </a:rPr>
              <a:t> </a:t>
            </a:r>
            <a:r>
              <a:rPr lang="tr-TR" altLang="ja-JP" dirty="0" err="1">
                <a:ea typeface="MS PGothic" charset="0"/>
                <a:cs typeface="MS PGothic" charset="0"/>
              </a:rPr>
              <a:t>don't</a:t>
            </a:r>
            <a:r>
              <a:rPr lang="tr-TR" altLang="ja-JP" dirty="0">
                <a:ea typeface="MS PGothic" charset="0"/>
                <a:cs typeface="MS PGothic" charset="0"/>
              </a:rPr>
              <a:t> </a:t>
            </a:r>
            <a:r>
              <a:rPr lang="tr-TR" altLang="ja-JP" dirty="0" err="1">
                <a:ea typeface="MS PGothic" charset="0"/>
                <a:cs typeface="MS PGothic" charset="0"/>
              </a:rPr>
              <a:t>cancel</a:t>
            </a:r>
            <a:r>
              <a:rPr lang="tr-TR" altLang="ja-JP" dirty="0">
                <a:ea typeface="MS PGothic" charset="0"/>
                <a:cs typeface="MS PGothic" charset="0"/>
              </a:rPr>
              <a:t> </a:t>
            </a:r>
            <a:r>
              <a:rPr lang="tr-TR" altLang="ja-JP" dirty="0" err="1">
                <a:ea typeface="MS PGothic" charset="0"/>
                <a:cs typeface="MS PGothic" charset="0"/>
              </a:rPr>
              <a:t>the</a:t>
            </a:r>
            <a:r>
              <a:rPr lang="tr-TR" altLang="ja-JP" dirty="0">
                <a:ea typeface="MS PGothic" charset="0"/>
                <a:cs typeface="MS PGothic" charset="0"/>
              </a:rPr>
              <a:t> </a:t>
            </a:r>
            <a:r>
              <a:rPr lang="tr-TR" altLang="ja-JP" dirty="0" err="1">
                <a:ea typeface="MS PGothic" charset="0"/>
                <a:cs typeface="MS PGothic" charset="0"/>
              </a:rPr>
              <a:t>subscription</a:t>
            </a:r>
            <a:r>
              <a:rPr lang="tr-TR" altLang="ja-JP" dirty="0">
                <a:ea typeface="MS PGothic" charset="0"/>
                <a:cs typeface="MS PGothic" charset="0"/>
              </a:rPr>
              <a:t> </a:t>
            </a:r>
            <a:r>
              <a:rPr lang="tr-TR" altLang="ja-JP" dirty="0" err="1">
                <a:ea typeface="MS PGothic" charset="0"/>
                <a:cs typeface="MS PGothic" charset="0"/>
              </a:rPr>
              <a:t>to</a:t>
            </a:r>
            <a:r>
              <a:rPr lang="tr-TR" altLang="ja-JP" dirty="0">
                <a:ea typeface="MS PGothic" charset="0"/>
                <a:cs typeface="MS PGothic" charset="0"/>
              </a:rPr>
              <a:t> his </a:t>
            </a:r>
            <a:r>
              <a:rPr lang="tr-TR" altLang="ja-JP" dirty="0" err="1">
                <a:ea typeface="MS PGothic" charset="0"/>
                <a:cs typeface="MS PGothic" charset="0"/>
              </a:rPr>
              <a:t>newsletter</a:t>
            </a:r>
            <a:r>
              <a:rPr lang="tr-TR" altLang="ja-JP" dirty="0">
                <a:ea typeface="MS PGothic" charset="0"/>
                <a:cs typeface="MS PGothic" charset="0"/>
              </a:rPr>
              <a:t>.</a:t>
            </a:r>
          </a:p>
          <a:p>
            <a:endParaRPr lang="tr-TR" dirty="0">
              <a:ea typeface="MS PGothic" charset="0"/>
              <a:cs typeface="MS PGothic" charset="0"/>
            </a:endParaRPr>
          </a:p>
          <a:p>
            <a:r>
              <a:rPr lang="tr-TR" dirty="0" err="1">
                <a:ea typeface="MS PGothic" charset="0"/>
                <a:cs typeface="MS PGothic" charset="0"/>
              </a:rPr>
              <a:t>In</a:t>
            </a:r>
            <a:r>
              <a:rPr lang="tr-TR" dirty="0">
                <a:ea typeface="MS PGothic" charset="0"/>
                <a:cs typeface="MS PGothic" charset="0"/>
              </a:rPr>
              <a:t> 2004 he </a:t>
            </a:r>
            <a:r>
              <a:rPr lang="tr-TR" dirty="0" err="1">
                <a:ea typeface="MS PGothic" charset="0"/>
                <a:cs typeface="MS PGothic" charset="0"/>
              </a:rPr>
              <a:t>was</a:t>
            </a:r>
            <a:r>
              <a:rPr lang="tr-TR" dirty="0">
                <a:ea typeface="MS PGothic" charset="0"/>
                <a:cs typeface="MS PGothic" charset="0"/>
              </a:rPr>
              <a:t> </a:t>
            </a:r>
            <a:r>
              <a:rPr lang="tr-TR" dirty="0" err="1">
                <a:ea typeface="MS PGothic" charset="0"/>
                <a:cs typeface="MS PGothic" charset="0"/>
              </a:rPr>
              <a:t>lifetime-banned</a:t>
            </a:r>
            <a:r>
              <a:rPr lang="tr-TR" dirty="0">
                <a:ea typeface="MS PGothic" charset="0"/>
                <a:cs typeface="MS PGothic" charset="0"/>
              </a:rPr>
              <a:t> </a:t>
            </a:r>
            <a:r>
              <a:rPr lang="tr-TR" dirty="0" err="1">
                <a:ea typeface="MS PGothic" charset="0"/>
                <a:cs typeface="MS PGothic" charset="0"/>
              </a:rPr>
              <a:t>from</a:t>
            </a:r>
            <a:r>
              <a:rPr lang="tr-TR" dirty="0">
                <a:ea typeface="MS PGothic" charset="0"/>
                <a:cs typeface="MS PGothic" charset="0"/>
              </a:rPr>
              <a:t> </a:t>
            </a:r>
            <a:r>
              <a:rPr lang="tr-TR" dirty="0" err="1">
                <a:ea typeface="MS PGothic" charset="0"/>
                <a:cs typeface="MS PGothic" charset="0"/>
              </a:rPr>
              <a:t>selling</a:t>
            </a:r>
            <a:r>
              <a:rPr lang="tr-TR" dirty="0">
                <a:ea typeface="MS PGothic" charset="0"/>
                <a:cs typeface="MS PGothic" charset="0"/>
              </a:rPr>
              <a:t> </a:t>
            </a:r>
            <a:r>
              <a:rPr lang="tr-TR" dirty="0" err="1">
                <a:ea typeface="MS PGothic" charset="0"/>
                <a:cs typeface="MS PGothic" charset="0"/>
              </a:rPr>
              <a:t>anything</a:t>
            </a:r>
            <a:r>
              <a:rPr lang="tr-TR" dirty="0">
                <a:ea typeface="MS PGothic" charset="0"/>
                <a:cs typeface="MS PGothic" charset="0"/>
              </a:rPr>
              <a:t> on </a:t>
            </a:r>
            <a:r>
              <a:rPr lang="tr-TR" dirty="0" err="1">
                <a:ea typeface="MS PGothic" charset="0"/>
                <a:cs typeface="MS PGothic" charset="0"/>
              </a:rPr>
              <a:t>infomercials</a:t>
            </a:r>
            <a:r>
              <a:rPr lang="tr-TR" dirty="0">
                <a:ea typeface="MS PGothic" charset="0"/>
                <a:cs typeface="MS PGothic" charset="0"/>
              </a:rPr>
              <a:t> (</a:t>
            </a:r>
            <a:r>
              <a:rPr lang="tr-TR" dirty="0" err="1">
                <a:ea typeface="MS PGothic" charset="0"/>
                <a:cs typeface="MS PGothic" charset="0"/>
              </a:rPr>
              <a:t>except</a:t>
            </a:r>
            <a:r>
              <a:rPr lang="tr-TR" dirty="0">
                <a:ea typeface="MS PGothic" charset="0"/>
                <a:cs typeface="MS PGothic" charset="0"/>
              </a:rPr>
              <a:t> </a:t>
            </a:r>
            <a:r>
              <a:rPr lang="tr-TR" dirty="0" err="1">
                <a:ea typeface="MS PGothic" charset="0"/>
                <a:cs typeface="MS PGothic" charset="0"/>
              </a:rPr>
              <a:t>for</a:t>
            </a:r>
            <a:r>
              <a:rPr lang="tr-TR" dirty="0">
                <a:ea typeface="MS PGothic" charset="0"/>
                <a:cs typeface="MS PGothic" charset="0"/>
              </a:rPr>
              <a:t> his </a:t>
            </a:r>
            <a:r>
              <a:rPr lang="tr-TR" dirty="0" err="1">
                <a:ea typeface="MS PGothic" charset="0"/>
                <a:cs typeface="MS PGothic" charset="0"/>
              </a:rPr>
              <a:t>own</a:t>
            </a:r>
            <a:r>
              <a:rPr lang="tr-TR" dirty="0">
                <a:ea typeface="MS PGothic" charset="0"/>
                <a:cs typeface="MS PGothic" charset="0"/>
              </a:rPr>
              <a:t> </a:t>
            </a:r>
            <a:r>
              <a:rPr lang="tr-TR" dirty="0" err="1">
                <a:ea typeface="MS PGothic" charset="0"/>
                <a:cs typeface="MS PGothic" charset="0"/>
              </a:rPr>
              <a:t>books</a:t>
            </a:r>
            <a:r>
              <a:rPr lang="tr-TR" dirty="0">
                <a:ea typeface="MS PGothic" charset="0"/>
                <a:cs typeface="MS PGothic" charset="0"/>
              </a:rPr>
              <a:t>).  He </a:t>
            </a:r>
            <a:r>
              <a:rPr lang="tr-TR" dirty="0" err="1">
                <a:ea typeface="MS PGothic" charset="0"/>
                <a:cs typeface="MS PGothic" charset="0"/>
              </a:rPr>
              <a:t>was</a:t>
            </a:r>
            <a:r>
              <a:rPr lang="tr-TR" dirty="0">
                <a:ea typeface="MS PGothic" charset="0"/>
                <a:cs typeface="MS PGothic" charset="0"/>
              </a:rPr>
              <a:t> </a:t>
            </a:r>
            <a:r>
              <a:rPr lang="tr-TR" dirty="0" err="1">
                <a:ea typeface="MS PGothic" charset="0"/>
                <a:cs typeface="MS PGothic" charset="0"/>
              </a:rPr>
              <a:t>banned</a:t>
            </a:r>
            <a:r>
              <a:rPr lang="tr-TR" dirty="0">
                <a:ea typeface="MS PGothic" charset="0"/>
                <a:cs typeface="MS PGothic" charset="0"/>
              </a:rPr>
              <a:t> </a:t>
            </a:r>
            <a:r>
              <a:rPr lang="tr-TR" dirty="0" err="1">
                <a:ea typeface="MS PGothic" charset="0"/>
                <a:cs typeface="MS PGothic" charset="0"/>
              </a:rPr>
              <a:t>from</a:t>
            </a:r>
            <a:r>
              <a:rPr lang="tr-TR" dirty="0">
                <a:ea typeface="MS PGothic" charset="0"/>
                <a:cs typeface="MS PGothic" charset="0"/>
              </a:rPr>
              <a:t> </a:t>
            </a:r>
            <a:r>
              <a:rPr lang="tr-TR" dirty="0" err="1">
                <a:ea typeface="MS PGothic" charset="0"/>
                <a:cs typeface="MS PGothic" charset="0"/>
              </a:rPr>
              <a:t>appearing</a:t>
            </a:r>
            <a:r>
              <a:rPr lang="tr-TR" dirty="0">
                <a:ea typeface="MS PGothic" charset="0"/>
                <a:cs typeface="MS PGothic" charset="0"/>
              </a:rPr>
              <a:t> in </a:t>
            </a:r>
            <a:r>
              <a:rPr lang="tr-TR" dirty="0" err="1">
                <a:ea typeface="MS PGothic" charset="0"/>
                <a:cs typeface="MS PGothic" charset="0"/>
              </a:rPr>
              <a:t>any</a:t>
            </a:r>
            <a:r>
              <a:rPr lang="tr-TR" dirty="0">
                <a:ea typeface="MS PGothic" charset="0"/>
                <a:cs typeface="MS PGothic" charset="0"/>
              </a:rPr>
              <a:t> </a:t>
            </a:r>
            <a:r>
              <a:rPr lang="tr-TR" dirty="0" err="1">
                <a:ea typeface="MS PGothic" charset="0"/>
                <a:cs typeface="MS PGothic" charset="0"/>
              </a:rPr>
              <a:t>infomercial</a:t>
            </a:r>
            <a:r>
              <a:rPr lang="tr-TR" dirty="0">
                <a:ea typeface="MS PGothic" charset="0"/>
                <a:cs typeface="MS PGothic" charset="0"/>
              </a:rPr>
              <a:t> </a:t>
            </a:r>
            <a:r>
              <a:rPr lang="tr-TR" dirty="0" err="1">
                <a:ea typeface="MS PGothic" charset="0"/>
                <a:cs typeface="MS PGothic" charset="0"/>
              </a:rPr>
              <a:t>for</a:t>
            </a:r>
            <a:r>
              <a:rPr lang="tr-TR" dirty="0">
                <a:ea typeface="MS PGothic" charset="0"/>
                <a:cs typeface="MS PGothic" charset="0"/>
              </a:rPr>
              <a:t> </a:t>
            </a:r>
            <a:r>
              <a:rPr lang="tr-TR" dirty="0" err="1">
                <a:ea typeface="MS PGothic" charset="0"/>
                <a:cs typeface="MS PGothic" charset="0"/>
              </a:rPr>
              <a:t>three</a:t>
            </a:r>
            <a:r>
              <a:rPr lang="tr-TR" dirty="0">
                <a:ea typeface="MS PGothic" charset="0"/>
                <a:cs typeface="MS PGothic" charset="0"/>
              </a:rPr>
              <a:t> </a:t>
            </a:r>
            <a:r>
              <a:rPr lang="tr-TR" dirty="0" err="1">
                <a:ea typeface="MS PGothic" charset="0"/>
                <a:cs typeface="MS PGothic" charset="0"/>
              </a:rPr>
              <a:t>years</a:t>
            </a:r>
            <a:r>
              <a:rPr lang="tr-TR" dirty="0">
                <a:ea typeface="MS PGothic" charset="0"/>
                <a:cs typeface="MS PGothic" charset="0"/>
              </a:rPr>
              <a:t> in 2009.</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70658"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tr-TR">
                <a:ea typeface="MS PGothic" charset="0"/>
                <a:cs typeface="MS PGothic" charset="0"/>
              </a:rPr>
              <a:t>We</a:t>
            </a:r>
            <a:r>
              <a:rPr lang="tr-TR" altLang="ja-JP">
                <a:ea typeface="MS PGothic" charset="0"/>
                <a:cs typeface="MS PGothic" charset="0"/>
              </a:rPr>
              <a:t>'ve now discussed three out of four market structures.  The fourth market structure, oligopoly, will be discussed in the next chapter.</a:t>
            </a:r>
            <a:endParaRPr lang="tr-TR" dirty="0">
              <a:ea typeface="MS PGothic" charset="0"/>
              <a:cs typeface="MS PGothic" charset="0"/>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72706"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tr-TR" dirty="0">
              <a:ea typeface="MS PGothic" charset="0"/>
              <a:cs typeface="MS PGothic" charset="0"/>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74754"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tr-TR" dirty="0">
              <a:ea typeface="MS PGothic" charset="0"/>
              <a:cs typeface="MS PGothic" charset="0"/>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76802"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tr-TR" dirty="0">
              <a:ea typeface="MS PGothic" charset="0"/>
              <a:cs typeface="MS PGothic" charset="0"/>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80898"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tr-TR">
                <a:ea typeface="MS PGothic" charset="0"/>
                <a:cs typeface="MS PGothic" charset="0"/>
              </a:rPr>
              <a:t>Correct answer: D</a:t>
            </a:r>
          </a:p>
          <a:p>
            <a:endParaRPr lang="tr-TR">
              <a:ea typeface="MS PGothic" charset="0"/>
              <a:cs typeface="MS PGothic" charset="0"/>
            </a:endParaRPr>
          </a:p>
          <a:p>
            <a:r>
              <a:rPr lang="tr-TR">
                <a:ea typeface="MS PGothic" charset="0"/>
                <a:cs typeface="MS PGothic" charset="0"/>
              </a:rPr>
              <a:t>Looking for an industry with a lot of competitors offering imperfectly substitutable products.</a:t>
            </a:r>
          </a:p>
          <a:p>
            <a:endParaRPr lang="tr-TR" dirty="0">
              <a:ea typeface="MS PGothic" charset="0"/>
              <a:cs typeface="MS PGothic"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13314"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tr-TR" dirty="0">
              <a:ea typeface="MS PGothic" charset="0"/>
              <a:cs typeface="MS PGothic" charset="0"/>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78850"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tr-TR">
                <a:ea typeface="MS PGothic" charset="0"/>
                <a:cs typeface="MS PGothic" charset="0"/>
              </a:rPr>
              <a:t>Correct answer: B</a:t>
            </a:r>
          </a:p>
          <a:p>
            <a:endParaRPr lang="tr-TR">
              <a:ea typeface="MS PGothic" charset="0"/>
              <a:cs typeface="MS PGothic" charset="0"/>
            </a:endParaRPr>
          </a:p>
          <a:p>
            <a:r>
              <a:rPr lang="tr-TR">
                <a:ea typeface="MS PGothic" charset="0"/>
                <a:cs typeface="MS PGothic" charset="0"/>
              </a:rPr>
              <a:t>We’re looking for an industry with a lot of competitors offering imperfectly substitutable products.</a:t>
            </a:r>
            <a:endParaRPr lang="tr-TR" dirty="0">
              <a:ea typeface="MS PGothic" charset="0"/>
              <a:cs typeface="MS PGothic" charset="0"/>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78850"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tr-TR">
                <a:ea typeface="MS PGothic" charset="0"/>
                <a:cs typeface="MS PGothic" charset="0"/>
              </a:rPr>
              <a:t>Correct answer: B</a:t>
            </a:r>
          </a:p>
          <a:p>
            <a:endParaRPr lang="tr-TR">
              <a:ea typeface="MS PGothic" charset="0"/>
              <a:cs typeface="MS PGothic" charset="0"/>
            </a:endParaRPr>
          </a:p>
          <a:p>
            <a:r>
              <a:rPr lang="tr-TR">
                <a:ea typeface="MS PGothic" charset="0"/>
                <a:cs typeface="MS PGothic" charset="0"/>
              </a:rPr>
              <a:t>Monopolistic competition has higher prices and lower output compared to perfect competition.</a:t>
            </a:r>
          </a:p>
          <a:p>
            <a:r>
              <a:rPr lang="tr-TR">
                <a:ea typeface="MS PGothic" charset="0"/>
                <a:cs typeface="MS PGothic" charset="0"/>
              </a:rPr>
              <a:t>Monopolistic competition has lower prices and higher output compared to monopoly.</a:t>
            </a:r>
          </a:p>
          <a:p>
            <a:endParaRPr lang="tr-TR">
              <a:ea typeface="MS PGothic" charset="0"/>
              <a:cs typeface="MS PGothic" charset="0"/>
            </a:endParaRPr>
          </a:p>
          <a:p>
            <a:r>
              <a:rPr lang="tr-TR">
                <a:ea typeface="MS PGothic" charset="0"/>
                <a:cs typeface="MS PGothic" charset="0"/>
              </a:rPr>
              <a:t>Perfect competition is the most efficient market structure, where P = min(ATC) in equilibrium, and there is no deadweight loss.</a:t>
            </a:r>
          </a:p>
          <a:p>
            <a:endParaRPr lang="tr-TR" dirty="0">
              <a:ea typeface="MS PGothic" charset="0"/>
              <a:cs typeface="MS PGothic" charset="0"/>
            </a:endParaRPr>
          </a:p>
        </p:txBody>
      </p:sp>
    </p:spTree>
    <p:extLst>
      <p:ext uri="{BB962C8B-B14F-4D97-AF65-F5344CB8AC3E}">
        <p14:creationId xmlns:p14="http://schemas.microsoft.com/office/powerpoint/2010/main" val="171076521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82946"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tr-TR">
                <a:ea typeface="MS PGothic" charset="0"/>
                <a:cs typeface="MS PGothic" charset="0"/>
              </a:rPr>
              <a:t>Correct answer: A</a:t>
            </a:r>
          </a:p>
          <a:p>
            <a:endParaRPr lang="tr-TR">
              <a:ea typeface="MS PGothic" charset="0"/>
              <a:cs typeface="MS PGothic" charset="0"/>
            </a:endParaRPr>
          </a:p>
          <a:p>
            <a:r>
              <a:rPr lang="tr-TR">
                <a:ea typeface="MS PGothic" charset="0"/>
                <a:cs typeface="MS PGothic" charset="0"/>
              </a:rPr>
              <a:t>If ALL firms advertise, market shares may not change much (if at all), but costs increase.  This can hurt firms (lower profits) and consumers (higher prices).</a:t>
            </a:r>
          </a:p>
          <a:p>
            <a:endParaRPr lang="tr-TR" dirty="0">
              <a:ea typeface="MS PGothic" charset="0"/>
              <a:cs typeface="MS PGothic" charset="0"/>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84994"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tr-TR">
                <a:ea typeface="MS PGothic" charset="0"/>
                <a:cs typeface="MS PGothic" charset="0"/>
              </a:rPr>
              <a:t>Correct answer: C</a:t>
            </a:r>
          </a:p>
          <a:p>
            <a:endParaRPr lang="tr-TR">
              <a:ea typeface="MS PGothic" charset="0"/>
              <a:cs typeface="MS PGothic" charset="0"/>
            </a:endParaRPr>
          </a:p>
          <a:p>
            <a:r>
              <a:rPr lang="tr-TR">
                <a:ea typeface="MS PGothic" charset="0"/>
                <a:cs typeface="MS PGothic" charset="0"/>
              </a:rPr>
              <a:t>P = ATC means there are zero profits, but there is a markup (P &gt; MC) and a little bit of inefficiency (P &gt; min(ATC)).</a:t>
            </a:r>
          </a:p>
          <a:p>
            <a:endParaRPr lang="tr-TR" dirty="0">
              <a:ea typeface="MS PGothic" charset="0"/>
              <a:cs typeface="MS PGothic" charset="0"/>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87042"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tr-TR">
                <a:ea typeface="MS PGothic" charset="0"/>
                <a:cs typeface="MS PGothic" charset="0"/>
              </a:rPr>
              <a:t>Correct answer: B</a:t>
            </a:r>
          </a:p>
          <a:p>
            <a:endParaRPr lang="tr-TR">
              <a:ea typeface="MS PGothic" charset="0"/>
              <a:cs typeface="MS PGothic" charset="0"/>
            </a:endParaRPr>
          </a:p>
          <a:p>
            <a:r>
              <a:rPr lang="tr-TR">
                <a:ea typeface="MS PGothic" charset="0"/>
                <a:cs typeface="MS PGothic" charset="0"/>
              </a:rPr>
              <a:t>The more different products are, the more prices can differ.  Goods that are less and less substitutable can command different prices.  (Higher quality, better location, better style . . . leads to higher price.)</a:t>
            </a:r>
          </a:p>
          <a:p>
            <a:endParaRPr lang="tr-TR" dirty="0">
              <a:ea typeface="MS PGothic" charset="0"/>
              <a:cs typeface="MS PGothic" charset="0"/>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1266"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tr-TR">
                <a:ea typeface="MS PGothic" charset="0"/>
                <a:cs typeface="MS PGothic" charset="0"/>
              </a:rPr>
              <a:t>For differentiated products, think about different brand names.  Cereals, snacks, candy bars, fast-food restaurants.</a:t>
            </a:r>
            <a:endParaRPr lang="tr-TR" dirty="0">
              <a:ea typeface="MS PGothic" charset="0"/>
              <a:cs typeface="MS PGothic" charset="0"/>
            </a:endParaRPr>
          </a:p>
        </p:txBody>
      </p:sp>
    </p:spTree>
    <p:extLst>
      <p:ext uri="{BB962C8B-B14F-4D97-AF65-F5344CB8AC3E}">
        <p14:creationId xmlns:p14="http://schemas.microsoft.com/office/powerpoint/2010/main" val="191363496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5362"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tr-TR">
                <a:ea typeface="MS PGothic" charset="0"/>
                <a:cs typeface="MS PGothic" charset="0"/>
              </a:rPr>
              <a:t>On a </a:t>
            </a:r>
            <a:r>
              <a:rPr lang="tr-TR" altLang="ja-JP">
                <a:ea typeface="MS PGothic" charset="0"/>
                <a:cs typeface="MS PGothic" charset="0"/>
              </a:rPr>
              <a:t>"spectrum" of market structures, oligopoly would be closer to monopoly than to perfect competition.  Monopoly and oligopoly both have significant barriers to entry.</a:t>
            </a:r>
          </a:p>
          <a:p>
            <a:endParaRPr lang="tr-TR">
              <a:ea typeface="MS PGothic" charset="0"/>
              <a:cs typeface="MS PGothic" charset="0"/>
            </a:endParaRPr>
          </a:p>
          <a:p>
            <a:r>
              <a:rPr lang="tr-TR">
                <a:ea typeface="MS PGothic" charset="0"/>
                <a:cs typeface="MS PGothic" charset="0"/>
              </a:rPr>
              <a:t>Strategic interaction is a characteristic unique to oligopoly.</a:t>
            </a:r>
          </a:p>
          <a:p>
            <a:endParaRPr lang="tr-TR">
              <a:ea typeface="MS PGothic" charset="0"/>
              <a:cs typeface="MS PGothic" charset="0"/>
            </a:endParaRPr>
          </a:p>
          <a:p>
            <a:r>
              <a:rPr lang="tr-TR">
                <a:ea typeface="MS PGothic" charset="0"/>
                <a:cs typeface="MS PGothic" charset="0"/>
              </a:rPr>
              <a:t>Car manufacturing is an example of oligopoly.  The </a:t>
            </a:r>
            <a:r>
              <a:rPr lang="tr-TR" altLang="ja-JP">
                <a:ea typeface="MS PGothic" charset="0"/>
                <a:cs typeface="MS PGothic" charset="0"/>
              </a:rPr>
              <a:t>"Big Three" are comprised of Ford, Chrysler, and GM.</a:t>
            </a:r>
          </a:p>
          <a:p>
            <a:r>
              <a:rPr lang="tr-TR">
                <a:ea typeface="MS PGothic" charset="0"/>
                <a:cs typeface="MS PGothic" charset="0"/>
              </a:rPr>
              <a:t>Chevrolet is a brand produced by General Motors.</a:t>
            </a:r>
            <a:endParaRPr lang="tr-TR" dirty="0">
              <a:ea typeface="MS PGothic" charset="0"/>
              <a:cs typeface="MS PGothic" charset="0"/>
            </a:endParaRPr>
          </a:p>
        </p:txBody>
      </p:sp>
    </p:spTree>
    <p:extLst>
      <p:ext uri="{BB962C8B-B14F-4D97-AF65-F5344CB8AC3E}">
        <p14:creationId xmlns:p14="http://schemas.microsoft.com/office/powerpoint/2010/main" val="316639704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7410"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tr-TR">
                <a:ea typeface="MS PGothic" charset="0"/>
                <a:cs typeface="MS PGothic" charset="0"/>
              </a:rPr>
              <a:t>The table shows that on a </a:t>
            </a:r>
            <a:r>
              <a:rPr lang="tr-TR" altLang="ja-JP">
                <a:ea typeface="MS PGothic" charset="0"/>
                <a:cs typeface="MS PGothic" charset="0"/>
              </a:rPr>
              <a:t>"spectrum" of market structures, oligopoly lies in between monopolistic competition and monopoly.</a:t>
            </a:r>
          </a:p>
          <a:p>
            <a:endParaRPr lang="tr-TR">
              <a:ea typeface="MS PGothic" charset="0"/>
              <a:cs typeface="MS PGothic" charset="0"/>
            </a:endParaRPr>
          </a:p>
          <a:p>
            <a:r>
              <a:rPr lang="tr-TR">
                <a:ea typeface="MS PGothic" charset="0"/>
                <a:cs typeface="MS PGothic" charset="0"/>
              </a:rPr>
              <a:t>Oligopoly is two or more sellers (but not very many).</a:t>
            </a:r>
          </a:p>
          <a:p>
            <a:r>
              <a:rPr lang="tr-TR">
                <a:ea typeface="MS PGothic" charset="0"/>
                <a:cs typeface="MS PGothic" charset="0"/>
              </a:rPr>
              <a:t>In addition, there are significant barriers to entry.</a:t>
            </a:r>
          </a:p>
          <a:p>
            <a:endParaRPr lang="tr-TR">
              <a:ea typeface="MS PGothic" charset="0"/>
              <a:cs typeface="MS PGothic" charset="0"/>
            </a:endParaRPr>
          </a:p>
          <a:p>
            <a:r>
              <a:rPr lang="tr-TR">
                <a:ea typeface="MS PGothic" charset="0"/>
                <a:cs typeface="MS PGothic" charset="0"/>
              </a:rPr>
              <a:t>Oligopoly is closer to monopoly than it is to perfect competition.</a:t>
            </a:r>
          </a:p>
          <a:p>
            <a:r>
              <a:rPr lang="tr-TR">
                <a:ea typeface="MS PGothic" charset="0"/>
                <a:cs typeface="MS PGothic" charset="0"/>
              </a:rPr>
              <a:t>A single firm in oligopoly (called an oligopolist) will enjoy more market power than a firm in monopolistic competition.</a:t>
            </a:r>
          </a:p>
          <a:p>
            <a:endParaRPr lang="tr-TR">
              <a:ea typeface="MS PGothic" charset="0"/>
              <a:cs typeface="MS PGothic" charset="0"/>
            </a:endParaRPr>
          </a:p>
          <a:p>
            <a:r>
              <a:rPr lang="tr-TR" altLang="ja-JP">
                <a:ea typeface="MS PGothic" charset="0"/>
                <a:cs typeface="MS PGothic" charset="0"/>
              </a:rPr>
              <a:t>"Oligarchy" = rule by a few</a:t>
            </a:r>
          </a:p>
          <a:p>
            <a:r>
              <a:rPr lang="tr-TR" altLang="ja-JP">
                <a:ea typeface="MS PGothic" charset="0"/>
                <a:cs typeface="MS PGothic" charset="0"/>
              </a:rPr>
              <a:t>"Oligopoly" = market structure with a few firms</a:t>
            </a:r>
            <a:endParaRPr lang="tr-TR" dirty="0">
              <a:ea typeface="MS PGothic" charset="0"/>
              <a:cs typeface="MS PGothic" charset="0"/>
            </a:endParaRPr>
          </a:p>
        </p:txBody>
      </p:sp>
    </p:spTree>
    <p:extLst>
      <p:ext uri="{BB962C8B-B14F-4D97-AF65-F5344CB8AC3E}">
        <p14:creationId xmlns:p14="http://schemas.microsoft.com/office/powerpoint/2010/main" val="176335566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9458"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tr-TR">
                <a:ea typeface="MS PGothic" charset="0"/>
                <a:cs typeface="MS PGothic" charset="0"/>
              </a:rPr>
              <a:t>Intuition:</a:t>
            </a:r>
          </a:p>
          <a:p>
            <a:r>
              <a:rPr lang="tr-TR">
                <a:ea typeface="MS PGothic" charset="0"/>
                <a:cs typeface="MS PGothic" charset="0"/>
              </a:rPr>
              <a:t>We</a:t>
            </a:r>
            <a:r>
              <a:rPr lang="tr-TR" altLang="ja-JP">
                <a:ea typeface="MS PGothic" charset="0"/>
                <a:cs typeface="MS PGothic" charset="0"/>
              </a:rPr>
              <a:t>'re asking how concentrated the industry is. . . . Concentrated within a few firms, or more spread out?</a:t>
            </a:r>
          </a:p>
          <a:p>
            <a:endParaRPr lang="tr-TR">
              <a:ea typeface="MS PGothic" charset="0"/>
              <a:cs typeface="MS PGothic" charset="0"/>
            </a:endParaRPr>
          </a:p>
          <a:p>
            <a:r>
              <a:rPr lang="tr-TR">
                <a:ea typeface="MS PGothic" charset="0"/>
                <a:cs typeface="MS PGothic" charset="0"/>
              </a:rPr>
              <a:t>The four-firm concentration ratio examines the largest four firms in the industry and states what percentage of the industry sales are controlled by these four firms.</a:t>
            </a:r>
          </a:p>
          <a:p>
            <a:endParaRPr lang="tr-TR">
              <a:ea typeface="MS PGothic" charset="0"/>
              <a:cs typeface="MS PGothic" charset="0"/>
            </a:endParaRPr>
          </a:p>
          <a:p>
            <a:r>
              <a:rPr lang="tr-TR">
                <a:ea typeface="MS PGothic" charset="0"/>
                <a:cs typeface="MS PGothic" charset="0"/>
              </a:rPr>
              <a:t>If the concentration ratio is high (closer to 100%), then the industry is more concentrated, and there is less competition with a high degree of power in those four firms.</a:t>
            </a:r>
          </a:p>
          <a:p>
            <a:endParaRPr lang="tr-TR">
              <a:ea typeface="MS PGothic" charset="0"/>
              <a:cs typeface="MS PGothic" charset="0"/>
            </a:endParaRPr>
          </a:p>
          <a:p>
            <a:r>
              <a:rPr lang="tr-TR">
                <a:ea typeface="MS PGothic" charset="0"/>
                <a:cs typeface="MS PGothic" charset="0"/>
              </a:rPr>
              <a:t>If the concentration ratio is lower (closer to 0%), then the industry is less concentrated with more competition, and market power is more dispersed among many firms rather than a few dominant firms.</a:t>
            </a:r>
          </a:p>
          <a:p>
            <a:endParaRPr lang="tr-TR">
              <a:ea typeface="MS PGothic" charset="0"/>
              <a:cs typeface="MS PGothic" charset="0"/>
            </a:endParaRPr>
          </a:p>
          <a:p>
            <a:r>
              <a:rPr lang="tr-TR">
                <a:ea typeface="MS PGothic" charset="0"/>
                <a:cs typeface="MS PGothic" charset="0"/>
              </a:rPr>
              <a:t>The eight-firm concentration ratio does the same analysis using eight firms instead of four.</a:t>
            </a:r>
            <a:endParaRPr lang="tr-TR" dirty="0">
              <a:ea typeface="MS PGothic" charset="0"/>
              <a:cs typeface="MS PGothic" charset="0"/>
            </a:endParaRPr>
          </a:p>
        </p:txBody>
      </p:sp>
    </p:spTree>
    <p:extLst>
      <p:ext uri="{BB962C8B-B14F-4D97-AF65-F5344CB8AC3E}">
        <p14:creationId xmlns:p14="http://schemas.microsoft.com/office/powerpoint/2010/main" val="390830507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506"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tr-TR">
                <a:ea typeface="MS PGothic" charset="0"/>
                <a:cs typeface="MS PGothic" charset="0"/>
              </a:rPr>
              <a:t>Top of the table:</a:t>
            </a:r>
          </a:p>
          <a:p>
            <a:r>
              <a:rPr lang="tr-TR">
                <a:ea typeface="MS PGothic" charset="0"/>
                <a:cs typeface="MS PGothic" charset="0"/>
              </a:rPr>
              <a:t>Very concentrated industries.  Top four firms make up almost entire industry.</a:t>
            </a:r>
          </a:p>
          <a:p>
            <a:r>
              <a:rPr lang="tr-TR">
                <a:ea typeface="MS PGothic" charset="0"/>
                <a:cs typeface="MS PGothic" charset="0"/>
              </a:rPr>
              <a:t>Search engines and satellite TV providers are true oligopolies!</a:t>
            </a:r>
          </a:p>
          <a:p>
            <a:endParaRPr lang="tr-TR">
              <a:ea typeface="MS PGothic" charset="0"/>
              <a:cs typeface="MS PGothic" charset="0"/>
            </a:endParaRPr>
          </a:p>
          <a:p>
            <a:r>
              <a:rPr lang="tr-TR">
                <a:ea typeface="MS PGothic" charset="0"/>
                <a:cs typeface="MS PGothic" charset="0"/>
              </a:rPr>
              <a:t>Bottom of the table:</a:t>
            </a:r>
          </a:p>
          <a:p>
            <a:r>
              <a:rPr lang="tr-TR">
                <a:ea typeface="MS PGothic" charset="0"/>
                <a:cs typeface="MS PGothic" charset="0"/>
              </a:rPr>
              <a:t>Still concentrated, but there are more </a:t>
            </a:r>
            <a:r>
              <a:rPr lang="tr-TR" altLang="ja-JP">
                <a:ea typeface="MS PGothic" charset="0"/>
                <a:cs typeface="MS PGothic" charset="0"/>
              </a:rPr>
              <a:t>"fringe" competitors in the household appliance and automobile industries.</a:t>
            </a:r>
            <a:endParaRPr lang="tr-TR" dirty="0">
              <a:ea typeface="MS PGothic" charset="0"/>
              <a:cs typeface="MS PGothic" charset="0"/>
            </a:endParaRPr>
          </a:p>
        </p:txBody>
      </p:sp>
    </p:spTree>
    <p:extLst>
      <p:ext uri="{BB962C8B-B14F-4D97-AF65-F5344CB8AC3E}">
        <p14:creationId xmlns:p14="http://schemas.microsoft.com/office/powerpoint/2010/main" val="8796850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15362"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tr-TR" dirty="0">
              <a:ea typeface="MS PGothic" charset="0"/>
              <a:cs typeface="MS PGothic" charset="0"/>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B09F6E0-3028-0345-8E1D-38B8B392F7D2}" type="slidenum">
              <a:rPr lang="tr-TR" smtClean="0">
                <a:solidFill>
                  <a:prstClr val="black"/>
                </a:solidFill>
              </a:rPr>
              <a:pPr/>
              <a:t>50</a:t>
            </a:fld>
            <a:endParaRPr lang="tr-TR" dirty="0">
              <a:solidFill>
                <a:prstClr val="black"/>
              </a:solidFill>
            </a:endParaRPr>
          </a:p>
        </p:txBody>
      </p:sp>
      <p:sp>
        <p:nvSpPr>
          <p:cNvPr id="173058" name="Rectangle 2"/>
          <p:cNvSpPr>
            <a:spLocks noGrp="1" noRot="1" noChangeAspect="1" noChangeArrowheads="1" noTextEdit="1"/>
          </p:cNvSpPr>
          <p:nvPr>
            <p:ph type="sldImg"/>
          </p:nvPr>
        </p:nvSpPr>
        <p:spPr>
          <a:xfrm>
            <a:off x="381000" y="685800"/>
            <a:ext cx="6096000" cy="3429000"/>
          </a:xfrm>
          <a:ln/>
          <a:extLst>
            <a:ext uri="{FAA26D3D-D897-4be2-8F04-BA451C77F1D7}">
              <ma14:placeholderFlag xmlns="" xmlns:ma14="http://schemas.microsoft.com/office/mac/drawingml/2011/main" val="1"/>
            </a:ext>
          </a:extLst>
        </p:spPr>
      </p:sp>
      <p:sp>
        <p:nvSpPr>
          <p:cNvPr id="173059" name="Rectangle 3"/>
          <p:cNvSpPr>
            <a:spLocks noGrp="1" noChangeArrowheads="1"/>
          </p:cNvSpPr>
          <p:nvPr>
            <p:ph type="body" idx="1"/>
          </p:nvPr>
        </p:nvSpPr>
        <p:spPr/>
        <p:txBody>
          <a:bodyPr/>
          <a:lstStyle/>
          <a:p>
            <a:r>
              <a:rPr lang="tr-TR"/>
              <a:t>Cellular service industry may</a:t>
            </a:r>
            <a:r>
              <a:rPr lang="tr-TR" baseline="0"/>
              <a:t> be seen as monopolistic competition due to heavy </a:t>
            </a:r>
            <a:r>
              <a:rPr lang="tr-TR"/>
              <a:t> advertising</a:t>
            </a:r>
            <a:r>
              <a:rPr lang="tr-TR" baseline="0"/>
              <a:t> but it is actually oligopoly due to barriers to entry (large investment to maintain a cellular network).</a:t>
            </a:r>
            <a:endParaRPr lang="tr-TR" dirty="0"/>
          </a:p>
        </p:txBody>
      </p:sp>
    </p:spTree>
    <p:extLst>
      <p:ext uri="{BB962C8B-B14F-4D97-AF65-F5344CB8AC3E}">
        <p14:creationId xmlns:p14="http://schemas.microsoft.com/office/powerpoint/2010/main" val="12244337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3554"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tr-TR">
                <a:ea typeface="MS PGothic" charset="0"/>
                <a:cs typeface="MS PGothic" charset="0"/>
              </a:rPr>
              <a:t>Duopoly sits between the two extremes. Competition still exists, but it is not as extensive as you would see in competitive markets, which ruthlessly drive the price down to cost. Nor does the result always mirror that of monopoly, where competitive pressures are completely absent. In an oligopoly, a small number of firms feel competitive pressures and also enjoy some of the advantages of monopoly. </a:t>
            </a:r>
          </a:p>
          <a:p>
            <a:endParaRPr lang="tr-TR">
              <a:ea typeface="MS PGothic" charset="0"/>
              <a:cs typeface="MS PGothic" charset="0"/>
            </a:endParaRPr>
          </a:p>
          <a:p>
            <a:r>
              <a:rPr lang="tr-TR">
                <a:ea typeface="MS PGothic" charset="0"/>
                <a:cs typeface="MS PGothic" charset="0"/>
              </a:rPr>
              <a:t>In a duopoly, the two firms can also decide to cooperate (though this is illegal in the United States, as we will discuss shortly).  If the duopolists cooperate, we say that they collude. Collusion is an agreement among rival firms that specifies the price each firm charges and the quantity it produces. Given the opportunity to collude, firms can act like a single monopolist to maximize the profit they earn.</a:t>
            </a:r>
            <a:endParaRPr lang="tr-TR" dirty="0">
              <a:ea typeface="MS PGothic" charset="0"/>
              <a:cs typeface="MS PGothic" charset="0"/>
            </a:endParaRPr>
          </a:p>
        </p:txBody>
      </p:sp>
    </p:spTree>
    <p:extLst>
      <p:ext uri="{BB962C8B-B14F-4D97-AF65-F5344CB8AC3E}">
        <p14:creationId xmlns:p14="http://schemas.microsoft.com/office/powerpoint/2010/main" val="116821709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5602"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tr-TR">
                <a:ea typeface="MS PGothic" charset="0"/>
                <a:cs typeface="MS PGothic" charset="0"/>
              </a:rPr>
              <a:t>A monopoly is just one firm.</a:t>
            </a:r>
          </a:p>
          <a:p>
            <a:endParaRPr lang="tr-TR">
              <a:ea typeface="MS PGothic" charset="0"/>
              <a:cs typeface="MS PGothic" charset="0"/>
            </a:endParaRPr>
          </a:p>
          <a:p>
            <a:r>
              <a:rPr lang="tr-TR">
                <a:ea typeface="MS PGothic" charset="0"/>
                <a:cs typeface="MS PGothic" charset="0"/>
              </a:rPr>
              <a:t>A duopoly has just two firms.  The duopolists say </a:t>
            </a:r>
            <a:r>
              <a:rPr lang="tr-TR" altLang="ja-JP">
                <a:ea typeface="MS PGothic" charset="0"/>
                <a:cs typeface="MS PGothic" charset="0"/>
              </a:rPr>
              <a:t>"We're so close to a monopoly. . . . What would a monopolist do with price and quantity?  Let's agree and cooperate (instead of compete) to get to the monopoly price and output."</a:t>
            </a:r>
          </a:p>
          <a:p>
            <a:endParaRPr lang="tr-TR">
              <a:ea typeface="MS PGothic" charset="0"/>
              <a:cs typeface="MS PGothic" charset="0"/>
            </a:endParaRPr>
          </a:p>
          <a:p>
            <a:r>
              <a:rPr lang="tr-TR">
                <a:ea typeface="MS PGothic" charset="0"/>
                <a:cs typeface="MS PGothic" charset="0"/>
              </a:rPr>
              <a:t>A cartel is a joint monopoly among multiple firms.  The industry profits will be equal to monopoly profits, and then these profits are split among the firms in the cartel.</a:t>
            </a:r>
            <a:endParaRPr lang="tr-TR" dirty="0">
              <a:ea typeface="MS PGothic" charset="0"/>
              <a:cs typeface="MS PGothic" charset="0"/>
            </a:endParaRPr>
          </a:p>
        </p:txBody>
      </p:sp>
    </p:spTree>
    <p:extLst>
      <p:ext uri="{BB962C8B-B14F-4D97-AF65-F5344CB8AC3E}">
        <p14:creationId xmlns:p14="http://schemas.microsoft.com/office/powerpoint/2010/main" val="97058774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7650"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tr-TR">
                <a:ea typeface="MS PGothic" charset="0"/>
                <a:cs typeface="MS PGothic" charset="0"/>
              </a:rPr>
              <a:t>We</a:t>
            </a:r>
            <a:r>
              <a:rPr lang="tr-TR" altLang="ja-JP">
                <a:ea typeface="MS PGothic" charset="0"/>
                <a:cs typeface="MS PGothic" charset="0"/>
              </a:rPr>
              <a:t>'ll see this in the table in the next few slides, and also examine it with game theory.</a:t>
            </a:r>
          </a:p>
          <a:p>
            <a:endParaRPr lang="tr-TR">
              <a:ea typeface="MS PGothic" charset="0"/>
              <a:cs typeface="MS PGothic" charset="0"/>
            </a:endParaRPr>
          </a:p>
          <a:p>
            <a:r>
              <a:rPr lang="tr-TR">
                <a:ea typeface="MS PGothic" charset="0"/>
                <a:cs typeface="MS PGothic" charset="0"/>
              </a:rPr>
              <a:t>Storyline:</a:t>
            </a:r>
          </a:p>
          <a:p>
            <a:pPr>
              <a:buFontTx/>
              <a:buAutoNum type="arabicPeriod"/>
            </a:pPr>
            <a:r>
              <a:rPr lang="tr-TR">
                <a:ea typeface="MS PGothic" charset="0"/>
                <a:cs typeface="MS PGothic" charset="0"/>
              </a:rPr>
              <a:t>Firms in a duopoly realize that a cartelized monopoly is more profitable than a duopoly.</a:t>
            </a:r>
          </a:p>
          <a:p>
            <a:pPr>
              <a:buFontTx/>
              <a:buAutoNum type="arabicPeriod"/>
            </a:pPr>
            <a:endParaRPr lang="tr-TR">
              <a:ea typeface="MS PGothic" charset="0"/>
              <a:cs typeface="MS PGothic" charset="0"/>
            </a:endParaRPr>
          </a:p>
          <a:p>
            <a:pPr>
              <a:buFontTx/>
              <a:buAutoNum type="arabicPeriod"/>
            </a:pPr>
            <a:r>
              <a:rPr lang="tr-TR">
                <a:ea typeface="MS PGothic" charset="0"/>
                <a:cs typeface="MS PGothic" charset="0"/>
              </a:rPr>
              <a:t>Firms shake hands, and agree to become a cartel and restrict output.</a:t>
            </a:r>
          </a:p>
          <a:p>
            <a:pPr>
              <a:buFontTx/>
              <a:buAutoNum type="arabicPeriod"/>
            </a:pPr>
            <a:endParaRPr lang="tr-TR">
              <a:ea typeface="MS PGothic" charset="0"/>
              <a:cs typeface="MS PGothic" charset="0"/>
            </a:endParaRPr>
          </a:p>
          <a:p>
            <a:pPr>
              <a:buFontTx/>
              <a:buAutoNum type="arabicPeriod"/>
            </a:pPr>
            <a:r>
              <a:rPr lang="tr-TR">
                <a:ea typeface="MS PGothic" charset="0"/>
                <a:cs typeface="MS PGothic" charset="0"/>
              </a:rPr>
              <a:t>Each individual firm in the cartel says </a:t>
            </a:r>
            <a:r>
              <a:rPr lang="tr-TR" altLang="ja-JP">
                <a:ea typeface="MS PGothic" charset="0"/>
                <a:cs typeface="MS PGothic" charset="0"/>
              </a:rPr>
              <a:t>"Wait a minute . . . if they all restrict their output, price goes up.  I should produce more!"  At least one firm may eventually "cheat" and break the cartel deal.</a:t>
            </a:r>
          </a:p>
          <a:p>
            <a:pPr>
              <a:buFontTx/>
              <a:buAutoNum type="arabicPeriod"/>
            </a:pPr>
            <a:endParaRPr lang="tr-TR">
              <a:ea typeface="MS PGothic" charset="0"/>
              <a:cs typeface="MS PGothic" charset="0"/>
            </a:endParaRPr>
          </a:p>
          <a:p>
            <a:pPr>
              <a:buFontTx/>
              <a:buAutoNum type="arabicPeriod"/>
            </a:pPr>
            <a:r>
              <a:rPr lang="tr-TR">
                <a:ea typeface="MS PGothic" charset="0"/>
                <a:cs typeface="MS PGothic" charset="0"/>
              </a:rPr>
              <a:t>The cartel falls apart, no one trusts each other, and the firms go back to duopoly competition.</a:t>
            </a:r>
            <a:endParaRPr lang="tr-TR" dirty="0">
              <a:ea typeface="MS PGothic" charset="0"/>
              <a:cs typeface="MS PGothic" charset="0"/>
            </a:endParaRPr>
          </a:p>
        </p:txBody>
      </p:sp>
    </p:spTree>
    <p:extLst>
      <p:ext uri="{BB962C8B-B14F-4D97-AF65-F5344CB8AC3E}">
        <p14:creationId xmlns:p14="http://schemas.microsoft.com/office/powerpoint/2010/main" val="38530010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A729C21-54DD-F148-8D1C-BA4120555057}" type="slidenum">
              <a:rPr lang="tr-TR" smtClean="0"/>
              <a:pPr/>
              <a:t>54</a:t>
            </a:fld>
            <a:endParaRPr lang="tr-TR" dirty="0"/>
          </a:p>
        </p:txBody>
      </p:sp>
      <p:sp>
        <p:nvSpPr>
          <p:cNvPr id="177154"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177155" name="Rectangle 3"/>
          <p:cNvSpPr>
            <a:spLocks noGrp="1" noChangeArrowheads="1"/>
          </p:cNvSpPr>
          <p:nvPr>
            <p:ph type="body" idx="1"/>
          </p:nvPr>
        </p:nvSpPr>
        <p:spPr/>
        <p:txBody>
          <a:bodyPr/>
          <a:lstStyle/>
          <a:p>
            <a:endParaRPr lang="tr-TR" dirty="0"/>
          </a:p>
        </p:txBody>
      </p:sp>
    </p:spTree>
    <p:extLst>
      <p:ext uri="{BB962C8B-B14F-4D97-AF65-F5344CB8AC3E}">
        <p14:creationId xmlns:p14="http://schemas.microsoft.com/office/powerpoint/2010/main" val="389450001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9698"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tr-TR">
                <a:ea typeface="MS PGothic" charset="0"/>
                <a:cs typeface="MS PGothic" charset="0"/>
              </a:rPr>
              <a:t>Imagine a small town where there are only two providers who have cellphone towers. Both towers were built to service all of the customers in the town, so each carrier has substantial excess capacity when the customers are divided among the two carriers.  Note that the table shows a downward-sloping demand function.</a:t>
            </a:r>
          </a:p>
          <a:p>
            <a:endParaRPr lang="tr-TR">
              <a:ea typeface="MS PGothic" charset="0"/>
              <a:cs typeface="MS PGothic" charset="0"/>
            </a:endParaRPr>
          </a:p>
          <a:p>
            <a:r>
              <a:rPr lang="tr-TR">
                <a:ea typeface="MS PGothic" charset="0"/>
                <a:cs typeface="MS PGothic" charset="0"/>
              </a:rPr>
              <a:t>Also, since there is extra capacity on each network, the marginal cost of adding additional customers is zero.  Thus, let</a:t>
            </a:r>
            <a:r>
              <a:rPr lang="tr-TR" altLang="ja-JP">
                <a:ea typeface="MS PGothic" charset="0"/>
                <a:cs typeface="MS PGothic" charset="0"/>
              </a:rPr>
              <a:t>'s assume that each firm (in this case) is just interested in maximizing revenue since costs are effectively zero.</a:t>
            </a:r>
          </a:p>
          <a:p>
            <a:endParaRPr lang="tr-TR">
              <a:ea typeface="MS PGothic" charset="0"/>
              <a:cs typeface="MS PGothic" charset="0"/>
            </a:endParaRPr>
          </a:p>
          <a:p>
            <a:r>
              <a:rPr lang="tr-TR">
                <a:ea typeface="MS PGothic" charset="0"/>
                <a:cs typeface="MS PGothic" charset="0"/>
              </a:rPr>
              <a:t>Result of perfect competition?  Competition drives the price down to P = MC.</a:t>
            </a:r>
          </a:p>
          <a:p>
            <a:endParaRPr lang="tr-TR">
              <a:ea typeface="MS PGothic" charset="0"/>
              <a:cs typeface="MS PGothic" charset="0"/>
            </a:endParaRPr>
          </a:p>
          <a:p>
            <a:r>
              <a:rPr lang="tr-TR">
                <a:ea typeface="MS PGothic" charset="0"/>
                <a:cs typeface="MS PGothic" charset="0"/>
              </a:rPr>
              <a:t>Result of monopoly?  Firm maximizes profits based on the industry demand curve as shown in the table. To find the monopoly price and quantity see</a:t>
            </a:r>
            <a:r>
              <a:rPr lang="tr-TR" baseline="0">
                <a:ea typeface="MS PGothic" charset="0"/>
                <a:cs typeface="MS PGothic" charset="0"/>
              </a:rPr>
              <a:t> the followings:</a:t>
            </a:r>
          </a:p>
          <a:p>
            <a:r>
              <a:rPr lang="tr-TR" baseline="0">
                <a:ea typeface="MS PGothic" charset="0"/>
                <a:cs typeface="MS PGothic" charset="0"/>
              </a:rPr>
              <a:t>	Remember from the previous classes that monopoly operates only when the marginal revenue is not negative. From the demand schedule you can see that marginal revenue is negative after the price of $90 and quantity of 600 and when the revenue is $54,400. So, the monopolistic firm should produce less than or equal to 600 quantity. </a:t>
            </a:r>
          </a:p>
          <a:p>
            <a:r>
              <a:rPr lang="tr-TR" baseline="0">
                <a:ea typeface="MS PGothic" charset="0"/>
                <a:cs typeface="MS PGothic" charset="0"/>
              </a:rPr>
              <a:t>	Then, remember the profit maximizing condition for the monopoly which is MR=MC. Since MC=0 (Note that cellular companies have already built the towers and adding additional costumers wont create a cost to companies so MC should be 0), the profit maximizing condition should occur when MR=0.</a:t>
            </a:r>
          </a:p>
          <a:p>
            <a:r>
              <a:rPr lang="tr-TR" baseline="0">
                <a:ea typeface="MS PGothic" charset="0"/>
                <a:cs typeface="MS PGothic" charset="0"/>
              </a:rPr>
              <a:t>	To find where MR=0, you need to calculate MR's for each row. After doing that, you will see that when the monopoly increase the quantity from 500 to 600 the revenue increases by $1,500. So, the MR per customer is $15, which is the smallest MR in the given demand schedule. Also, it is the closes MR value to MC=0 value. So, the monopolistic firm will maximize the profit by setting the price $90 and producing 600. </a:t>
            </a:r>
            <a:endParaRPr lang="tr-TR" dirty="0">
              <a:ea typeface="MS PGothic" charset="0"/>
              <a:cs typeface="MS PGothic" charset="0"/>
            </a:endParaRPr>
          </a:p>
        </p:txBody>
      </p:sp>
    </p:spTree>
    <p:extLst>
      <p:ext uri="{BB962C8B-B14F-4D97-AF65-F5344CB8AC3E}">
        <p14:creationId xmlns:p14="http://schemas.microsoft.com/office/powerpoint/2010/main" val="326237935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1746"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tr-TR">
                <a:ea typeface="MS PGothic" charset="0"/>
                <a:cs typeface="MS PGothic" charset="0"/>
              </a:rPr>
              <a:t>Duopoly sits between the two extremes of perfect competition and monopoly. Competition still exists, but it is not as extensive as you would see in competitive markets, which drive the price down to cost. Nor does the result always mirror that of monopoly, where competitive pressures are completely absent. In an oligopoly, a small number of firms feel competitive pressures and also enjoy some of the advantages of monopoly.</a:t>
            </a:r>
          </a:p>
          <a:p>
            <a:endParaRPr lang="tr-TR">
              <a:ea typeface="MS PGothic" charset="0"/>
              <a:cs typeface="MS PGothic" charset="0"/>
            </a:endParaRPr>
          </a:p>
          <a:p>
            <a:r>
              <a:rPr lang="tr-TR">
                <a:ea typeface="MS PGothic" charset="0"/>
                <a:cs typeface="MS PGothic" charset="0"/>
              </a:rPr>
              <a:t>This slide shows the collusive result.  The firms ask:  </a:t>
            </a:r>
            <a:r>
              <a:rPr lang="tr-TR" altLang="ja-JP">
                <a:ea typeface="MS PGothic" charset="0"/>
                <a:cs typeface="MS PGothic" charset="0"/>
              </a:rPr>
              <a:t>"What would a monopoly do"?  Then, they make that result happen.  But on the next slide, we'll see that this agreement can easily fall apart.</a:t>
            </a:r>
            <a:endParaRPr lang="tr-TR" dirty="0">
              <a:ea typeface="MS PGothic" charset="0"/>
              <a:cs typeface="MS PGothic" charset="0"/>
            </a:endParaRPr>
          </a:p>
        </p:txBody>
      </p:sp>
    </p:spTree>
    <p:extLst>
      <p:ext uri="{BB962C8B-B14F-4D97-AF65-F5344CB8AC3E}">
        <p14:creationId xmlns:p14="http://schemas.microsoft.com/office/powerpoint/2010/main" val="19758406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3794"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tr-TR">
                <a:ea typeface="MS PGothic" charset="0"/>
                <a:cs typeface="MS PGothic" charset="0"/>
              </a:rPr>
              <a:t>Horizon would certainly not sit on the sidelines and do nothing while AT-Phone increases market share and profits. Horizon would decide that it should also cover 400 customers. For both firms to provide cellphone coverage to 400 customers, the market price would fall to $60. At this price level each firm earns $24,000 in profit, which is $3,000 less than when they served only 600 customers.</a:t>
            </a:r>
          </a:p>
          <a:p>
            <a:endParaRPr lang="tr-TR">
              <a:ea typeface="MS PGothic" charset="0"/>
              <a:cs typeface="MS PGothic" charset="0"/>
            </a:endParaRPr>
          </a:p>
          <a:p>
            <a:endParaRPr lang="tr-TR" dirty="0">
              <a:ea typeface="MS PGothic" charset="0"/>
              <a:cs typeface="MS PGothic" charset="0"/>
            </a:endParaRPr>
          </a:p>
        </p:txBody>
      </p:sp>
    </p:spTree>
    <p:extLst>
      <p:ext uri="{BB962C8B-B14F-4D97-AF65-F5344CB8AC3E}">
        <p14:creationId xmlns:p14="http://schemas.microsoft.com/office/powerpoint/2010/main" val="300648604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5842"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tr-TR">
                <a:ea typeface="MS PGothic" charset="0"/>
                <a:cs typeface="MS PGothic" charset="0"/>
              </a:rPr>
              <a:t>In</a:t>
            </a:r>
            <a:r>
              <a:rPr lang="tr-TR" baseline="0">
                <a:ea typeface="MS PGothic" charset="0"/>
                <a:cs typeface="MS PGothic" charset="0"/>
              </a:rPr>
              <a:t> general, the duopolist will try to gain more market share and then wait to see its competitor's response. One the market participants understand that a competitor is likely to match their movements, they will stop trying to increase production and end up at the second-best option. (This second-best option, often referred to as the Nash Equilibrium, will be discussed in the next section)</a:t>
            </a:r>
            <a:endParaRPr lang="tr-TR">
              <a:ea typeface="MS PGothic" charset="0"/>
              <a:cs typeface="MS PGothic" charset="0"/>
            </a:endParaRPr>
          </a:p>
          <a:p>
            <a:endParaRPr lang="tr-TR">
              <a:ea typeface="MS PGothic" charset="0"/>
              <a:cs typeface="MS PGothic" charset="0"/>
            </a:endParaRPr>
          </a:p>
          <a:p>
            <a:r>
              <a:rPr lang="tr-TR">
                <a:ea typeface="MS PGothic" charset="0"/>
                <a:cs typeface="MS PGothic" charset="0"/>
              </a:rPr>
              <a:t>For example:</a:t>
            </a:r>
          </a:p>
          <a:p>
            <a:r>
              <a:rPr lang="tr-TR">
                <a:ea typeface="MS PGothic" charset="0"/>
                <a:cs typeface="MS PGothic" charset="0"/>
              </a:rPr>
              <a:t>If AT-Phone is serving 400 customers and Horizon decides to service 500 customers, the price of cellphone service will fall to $45. Horizon will make $45 × 500 customers, or $22,500. This is $1,500 less than what the company would have earned if it simply matched its rival at 400 customers for $60 each. So, although duopolists are unlikely to participate in an all-out price war, the result of their competition is more efficient than a monopoly. In the end, each firm will supply 400 customers, for a total of 800 customers—or 200 more than the monopolist would supply.	</a:t>
            </a:r>
            <a:endParaRPr lang="tr-TR" dirty="0">
              <a:ea typeface="MS PGothic" charset="0"/>
              <a:cs typeface="MS PGothic" charset="0"/>
            </a:endParaRPr>
          </a:p>
        </p:txBody>
      </p:sp>
    </p:spTree>
    <p:extLst>
      <p:ext uri="{BB962C8B-B14F-4D97-AF65-F5344CB8AC3E}">
        <p14:creationId xmlns:p14="http://schemas.microsoft.com/office/powerpoint/2010/main" val="96116708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7890"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tr-TR">
                <a:ea typeface="MS PGothic" charset="0"/>
                <a:cs typeface="MS PGothic" charset="0"/>
              </a:rPr>
              <a:t>Interdependence occurs in oligopoly due to the size of each individual firm.  When one firm owns a sizable share of the market, the decisions made by that one firm affect the market in a noticeable way, and therefore affect the decisions of competing firms.</a:t>
            </a:r>
          </a:p>
          <a:p>
            <a:endParaRPr lang="tr-TR">
              <a:ea typeface="MS PGothic" charset="0"/>
              <a:cs typeface="MS PGothic" charset="0"/>
            </a:endParaRPr>
          </a:p>
          <a:p>
            <a:r>
              <a:rPr lang="tr-TR">
                <a:ea typeface="MS PGothic" charset="0"/>
                <a:cs typeface="MS PGothic" charset="0"/>
              </a:rPr>
              <a:t>Independence occurs in perfect competition.  If each firm is just a </a:t>
            </a:r>
            <a:r>
              <a:rPr lang="tr-TR" altLang="ja-JP">
                <a:ea typeface="MS PGothic" charset="0"/>
                <a:cs typeface="MS PGothic" charset="0"/>
              </a:rPr>
              <a:t>"drop in the bucket" compared to the size of the industry, one competitor's actions will have no noticeable effect on the market, and thus firms will choose actions independently of other firms.</a:t>
            </a:r>
            <a:endParaRPr lang="tr-TR" dirty="0">
              <a:ea typeface="MS PGothic" charset="0"/>
              <a:cs typeface="MS PGothic" charset="0"/>
            </a:endParaRPr>
          </a:p>
        </p:txBody>
      </p:sp>
    </p:spTree>
    <p:extLst>
      <p:ext uri="{BB962C8B-B14F-4D97-AF65-F5344CB8AC3E}">
        <p14:creationId xmlns:p14="http://schemas.microsoft.com/office/powerpoint/2010/main" val="13619082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17410"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tr-TR" dirty="0">
              <a:ea typeface="MS PGothic" charset="0"/>
              <a:cs typeface="MS PGothic" charset="0"/>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9938"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tr-TR">
                <a:ea typeface="MS PGothic" charset="0"/>
                <a:cs typeface="MS PGothic" charset="0"/>
              </a:rPr>
              <a:t>On a downward-sloping industry demand curve, you can see that duopoly (or oligopoly in general) will have prices and quantities that are between competition and monopoly.</a:t>
            </a:r>
          </a:p>
          <a:p>
            <a:endParaRPr lang="tr-TR">
              <a:ea typeface="MS PGothic" charset="0"/>
              <a:cs typeface="MS PGothic" charset="0"/>
            </a:endParaRPr>
          </a:p>
          <a:p>
            <a:r>
              <a:rPr lang="tr-TR">
                <a:ea typeface="MS PGothic" charset="0"/>
                <a:cs typeface="MS PGothic" charset="0"/>
              </a:rPr>
              <a:t>A collusive duopoly will try to charge the monopoly price and sell (jointly) the monopoly quantity.  However, collusive agreements and cartels are often short lived.</a:t>
            </a:r>
            <a:endParaRPr lang="tr-TR" dirty="0">
              <a:ea typeface="MS PGothic" charset="0"/>
              <a:cs typeface="MS PGothic" charset="0"/>
            </a:endParaRPr>
          </a:p>
        </p:txBody>
      </p:sp>
    </p:spTree>
    <p:extLst>
      <p:ext uri="{BB962C8B-B14F-4D97-AF65-F5344CB8AC3E}">
        <p14:creationId xmlns:p14="http://schemas.microsoft.com/office/powerpoint/2010/main" val="48148474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A5C9D55-0E51-5240-AD0A-FF3D3D377165}" type="slidenum">
              <a:rPr lang="tr-TR" smtClean="0"/>
              <a:pPr/>
              <a:t>61</a:t>
            </a:fld>
            <a:endParaRPr lang="tr-TR" dirty="0"/>
          </a:p>
        </p:txBody>
      </p:sp>
      <p:sp>
        <p:nvSpPr>
          <p:cNvPr id="179202"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179203" name="Rectangle 3"/>
          <p:cNvSpPr>
            <a:spLocks noGrp="1" noChangeArrowheads="1"/>
          </p:cNvSpPr>
          <p:nvPr>
            <p:ph type="body" idx="1"/>
          </p:nvPr>
        </p:nvSpPr>
        <p:spPr/>
        <p:txBody>
          <a:bodyPr/>
          <a:lstStyle/>
          <a:p>
            <a:endParaRPr lang="tr-TR" dirty="0"/>
          </a:p>
        </p:txBody>
      </p:sp>
    </p:spTree>
    <p:extLst>
      <p:ext uri="{BB962C8B-B14F-4D97-AF65-F5344CB8AC3E}">
        <p14:creationId xmlns:p14="http://schemas.microsoft.com/office/powerpoint/2010/main" val="126916185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41986"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tr-TR" dirty="0">
              <a:ea typeface="MS PGothic" charset="0"/>
              <a:cs typeface="MS PGothic" charset="0"/>
            </a:endParaRPr>
          </a:p>
        </p:txBody>
      </p:sp>
    </p:spTree>
    <p:extLst>
      <p:ext uri="{BB962C8B-B14F-4D97-AF65-F5344CB8AC3E}">
        <p14:creationId xmlns:p14="http://schemas.microsoft.com/office/powerpoint/2010/main" val="396768915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44034"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tr-TR">
                <a:ea typeface="MS PGothic" charset="0"/>
                <a:cs typeface="MS PGothic" charset="0"/>
              </a:rPr>
              <a:t>It</a:t>
            </a:r>
            <a:r>
              <a:rPr lang="tr-TR" altLang="ja-JP">
                <a:ea typeface="MS PGothic" charset="0"/>
                <a:cs typeface="MS PGothic" charset="0"/>
              </a:rPr>
              <a:t>'s a picture of an oil well in Kuwait burning.</a:t>
            </a:r>
            <a:endParaRPr lang="tr-TR" dirty="0">
              <a:ea typeface="MS PGothic" charset="0"/>
              <a:cs typeface="MS PGothic" charset="0"/>
            </a:endParaRPr>
          </a:p>
        </p:txBody>
      </p:sp>
    </p:spTree>
    <p:extLst>
      <p:ext uri="{BB962C8B-B14F-4D97-AF65-F5344CB8AC3E}">
        <p14:creationId xmlns:p14="http://schemas.microsoft.com/office/powerpoint/2010/main" val="173790849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48130"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tr-TR">
                <a:ea typeface="MS PGothic" charset="0"/>
                <a:cs typeface="MS PGothic" charset="0"/>
              </a:rPr>
              <a:t>You can think that with market power, you DO have the ability to affect the price when you increase your output.</a:t>
            </a:r>
          </a:p>
          <a:p>
            <a:endParaRPr lang="tr-TR">
              <a:ea typeface="MS PGothic" charset="0"/>
              <a:cs typeface="MS PGothic" charset="0"/>
            </a:endParaRPr>
          </a:p>
          <a:p>
            <a:r>
              <a:rPr lang="tr-TR">
                <a:ea typeface="MS PGothic" charset="0"/>
                <a:cs typeface="MS PGothic" charset="0"/>
              </a:rPr>
              <a:t>By itself, the output effect is a gain.  You sell more units.  However, by selling more units, the price for all units is lowered.  The price effect by itself is a loss (selling units at lower prices).</a:t>
            </a:r>
          </a:p>
          <a:p>
            <a:endParaRPr lang="tr-TR">
              <a:ea typeface="MS PGothic" charset="0"/>
              <a:cs typeface="MS PGothic" charset="0"/>
            </a:endParaRPr>
          </a:p>
          <a:p>
            <a:r>
              <a:rPr lang="tr-TR">
                <a:ea typeface="MS PGothic" charset="0"/>
                <a:cs typeface="MS PGothic" charset="0"/>
              </a:rPr>
              <a:t>If the gain is bigger than the loss, the firm will increase profits by selling more units.</a:t>
            </a:r>
            <a:endParaRPr lang="tr-TR" dirty="0">
              <a:ea typeface="MS PGothic" charset="0"/>
              <a:cs typeface="MS PGothic" charset="0"/>
            </a:endParaRPr>
          </a:p>
        </p:txBody>
      </p:sp>
    </p:spTree>
    <p:extLst>
      <p:ext uri="{BB962C8B-B14F-4D97-AF65-F5344CB8AC3E}">
        <p14:creationId xmlns:p14="http://schemas.microsoft.com/office/powerpoint/2010/main" val="147237306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50178"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tr-TR">
                <a:ea typeface="MS PGothic" charset="0"/>
                <a:cs typeface="MS PGothic" charset="0"/>
              </a:rPr>
              <a:t>We</a:t>
            </a:r>
            <a:r>
              <a:rPr lang="tr-TR" altLang="ja-JP">
                <a:ea typeface="MS PGothic" charset="0"/>
                <a:cs typeface="MS PGothic" charset="0"/>
              </a:rPr>
              <a:t>'ll see with game theory that in a cartel, each firm has the option to hold back output or increase output.  Increasing output will be the dominant strategy for an individual firm to pursue, but it goes against the cartel's best interest.</a:t>
            </a:r>
          </a:p>
          <a:p>
            <a:endParaRPr lang="tr-TR">
              <a:ea typeface="MS PGothic" charset="0"/>
              <a:cs typeface="MS PGothic" charset="0"/>
            </a:endParaRPr>
          </a:p>
          <a:p>
            <a:r>
              <a:rPr lang="tr-TR">
                <a:ea typeface="MS PGothic" charset="0"/>
                <a:cs typeface="MS PGothic" charset="0"/>
              </a:rPr>
              <a:t>When this happens, the cartel falls apart.</a:t>
            </a:r>
            <a:endParaRPr lang="tr-TR" dirty="0">
              <a:ea typeface="MS PGothic" charset="0"/>
              <a:cs typeface="MS PGothic" charset="0"/>
            </a:endParaRPr>
          </a:p>
        </p:txBody>
      </p:sp>
    </p:spTree>
    <p:extLst>
      <p:ext uri="{BB962C8B-B14F-4D97-AF65-F5344CB8AC3E}">
        <p14:creationId xmlns:p14="http://schemas.microsoft.com/office/powerpoint/2010/main" val="280383865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5"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03426"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tr-TR">
                <a:ea typeface="MS PGothic" charset="0"/>
                <a:cs typeface="MS PGothic" charset="0"/>
              </a:rPr>
              <a:t>This slide is a concise but informative review of the characteristics of all four market structures.</a:t>
            </a:r>
            <a:endParaRPr lang="tr-TR" dirty="0">
              <a:ea typeface="MS PGothic" charset="0"/>
              <a:cs typeface="MS PGothic" charset="0"/>
            </a:endParaRPr>
          </a:p>
        </p:txBody>
      </p:sp>
    </p:spTree>
    <p:extLst>
      <p:ext uri="{BB962C8B-B14F-4D97-AF65-F5344CB8AC3E}">
        <p14:creationId xmlns:p14="http://schemas.microsoft.com/office/powerpoint/2010/main" val="200143497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1"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07522"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tr-TR" dirty="0">
              <a:ea typeface="MS PGothic" charset="0"/>
              <a:cs typeface="MS PGothic" charset="0"/>
            </a:endParaRPr>
          </a:p>
        </p:txBody>
      </p:sp>
    </p:spTree>
    <p:extLst>
      <p:ext uri="{BB962C8B-B14F-4D97-AF65-F5344CB8AC3E}">
        <p14:creationId xmlns:p14="http://schemas.microsoft.com/office/powerpoint/2010/main" val="53483886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69"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09570"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tr-TR" dirty="0">
              <a:ea typeface="MS PGothic" charset="0"/>
              <a:cs typeface="MS PGothic" charset="0"/>
            </a:endParaRPr>
          </a:p>
        </p:txBody>
      </p:sp>
    </p:spTree>
    <p:extLst>
      <p:ext uri="{BB962C8B-B14F-4D97-AF65-F5344CB8AC3E}">
        <p14:creationId xmlns:p14="http://schemas.microsoft.com/office/powerpoint/2010/main" val="334773005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1"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17762"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tr-TR">
                <a:ea typeface="MS PGothic" charset="0"/>
                <a:cs typeface="MS PGothic" charset="0"/>
              </a:rPr>
              <a:t>Correct answer: C</a:t>
            </a:r>
          </a:p>
          <a:p>
            <a:endParaRPr lang="tr-TR">
              <a:ea typeface="MS PGothic" charset="0"/>
              <a:cs typeface="MS PGothic" charset="0"/>
            </a:endParaRPr>
          </a:p>
          <a:p>
            <a:r>
              <a:rPr lang="tr-TR">
                <a:ea typeface="MS PGothic" charset="0"/>
                <a:cs typeface="MS PGothic" charset="0"/>
              </a:rPr>
              <a:t>When the industry is very concentrated with the size and power of the market owned by a few firms, we have an oligopoly.</a:t>
            </a:r>
          </a:p>
          <a:p>
            <a:endParaRPr lang="tr-TR" dirty="0">
              <a:ea typeface="MS PGothic" charset="0"/>
              <a:cs typeface="MS PGothic" charset="0"/>
            </a:endParaRPr>
          </a:p>
        </p:txBody>
      </p:sp>
    </p:spTree>
    <p:extLst>
      <p:ext uri="{BB962C8B-B14F-4D97-AF65-F5344CB8AC3E}">
        <p14:creationId xmlns:p14="http://schemas.microsoft.com/office/powerpoint/2010/main" val="36402040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19458"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tr-TR" dirty="0">
              <a:ea typeface="MS PGothic" charset="0"/>
              <a:cs typeface="MS PGothic" charset="0"/>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09"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19810"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tr-TR">
                <a:ea typeface="MS PGothic" charset="0"/>
                <a:cs typeface="MS PGothic" charset="0"/>
              </a:rPr>
              <a:t>Correct answer: A</a:t>
            </a:r>
          </a:p>
          <a:p>
            <a:endParaRPr lang="tr-TR">
              <a:ea typeface="MS PGothic" charset="0"/>
              <a:cs typeface="MS PGothic" charset="0"/>
            </a:endParaRPr>
          </a:p>
          <a:p>
            <a:r>
              <a:rPr lang="tr-TR">
                <a:ea typeface="MS PGothic" charset="0"/>
                <a:cs typeface="MS PGothic" charset="0"/>
              </a:rPr>
              <a:t>Looking at a payoff matrix, each firm has a dominant strategy to either overproduce quantity or undercut the price of competitors.</a:t>
            </a:r>
          </a:p>
          <a:p>
            <a:endParaRPr lang="tr-TR" dirty="0">
              <a:ea typeface="MS PGothic" charset="0"/>
              <a:cs typeface="MS PGothic" charset="0"/>
            </a:endParaRPr>
          </a:p>
        </p:txBody>
      </p:sp>
    </p:spTree>
    <p:extLst>
      <p:ext uri="{BB962C8B-B14F-4D97-AF65-F5344CB8AC3E}">
        <p14:creationId xmlns:p14="http://schemas.microsoft.com/office/powerpoint/2010/main" val="343377463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5"/>
          </p:nvPr>
        </p:nvSpPr>
        <p:spPr/>
        <p:txBody>
          <a:bodyPr/>
          <a:lstStyle/>
          <a:p>
            <a:fld id="{5F31DE9F-8A29-4744-97CD-5CF73C7CBC1E}" type="slidenum">
              <a:rPr lang="tr-TR" smtClean="0"/>
              <a:pPr/>
              <a:t>71</a:t>
            </a:fld>
            <a:endParaRPr lang="tr-TR" dirty="0"/>
          </a:p>
        </p:txBody>
      </p:sp>
    </p:spTree>
    <p:extLst>
      <p:ext uri="{BB962C8B-B14F-4D97-AF65-F5344CB8AC3E}">
        <p14:creationId xmlns:p14="http://schemas.microsoft.com/office/powerpoint/2010/main" val="4259942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21506"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tr-TR" dirty="0">
              <a:ea typeface="MS PGothic" charset="0"/>
              <a:cs typeface="MS PGothic"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23554"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tr-TR" dirty="0">
              <a:ea typeface="MS PGothic" charset="0"/>
              <a:cs typeface="MS PGothic" charset="0"/>
            </a:endParaRPr>
          </a:p>
        </p:txBody>
      </p:sp>
      <p:sp>
        <p:nvSpPr>
          <p:cNvPr id="23555" name="Slide Number Placeholder 3"/>
          <p:cNvSpPr>
            <a:spLocks noGrp="1"/>
          </p:cNvSpPr>
          <p:nvPr>
            <p:ph type="sldNum" sz="quarter" idx="4294967295"/>
          </p:nvPr>
        </p:nvSpPr>
        <p:spPr bwMode="auto">
          <a:xfrm>
            <a:off x="3884613" y="8685213"/>
            <a:ext cx="2971800" cy="457200"/>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Calibri" charset="0"/>
                <a:ea typeface="MS PGothic" charset="0"/>
                <a:cs typeface="MS PGothic" charset="0"/>
              </a:defRPr>
            </a:lvl1pPr>
            <a:lvl2pPr marL="742950" indent="-285750" eaLnBrk="0" hangingPunct="0">
              <a:defRPr sz="2400">
                <a:solidFill>
                  <a:schemeClr val="tx1"/>
                </a:solidFill>
                <a:latin typeface="Calibri" charset="0"/>
                <a:ea typeface="MS PGothic" charset="0"/>
                <a:cs typeface="MS PGothic" charset="0"/>
              </a:defRPr>
            </a:lvl2pPr>
            <a:lvl3pPr marL="1143000" indent="-228600" eaLnBrk="0" hangingPunct="0">
              <a:defRPr sz="2400">
                <a:solidFill>
                  <a:schemeClr val="tx1"/>
                </a:solidFill>
                <a:latin typeface="Calibri" charset="0"/>
                <a:ea typeface="MS PGothic" charset="0"/>
                <a:cs typeface="MS PGothic" charset="0"/>
              </a:defRPr>
            </a:lvl3pPr>
            <a:lvl4pPr marL="1600200" indent="-228600" eaLnBrk="0" hangingPunct="0">
              <a:defRPr sz="2400">
                <a:solidFill>
                  <a:schemeClr val="tx1"/>
                </a:solidFill>
                <a:latin typeface="Calibri" charset="0"/>
                <a:ea typeface="MS PGothic" charset="0"/>
                <a:cs typeface="MS PGothic" charset="0"/>
              </a:defRPr>
            </a:lvl4pPr>
            <a:lvl5pPr marL="2057400" indent="-228600" eaLnBrk="0" hangingPunct="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eaLnBrk="1" hangingPunct="1"/>
            <a:fld id="{CD5894F6-51DB-A349-8E49-39442F7FF8E1}" type="slidenum">
              <a:rPr lang="tr-TR" sz="1800" smtClean="0">
                <a:solidFill>
                  <a:prstClr val="black"/>
                </a:solidFill>
                <a:latin typeface="Cambria" panose="02040503050406030204" pitchFamily="18" charset="0"/>
                <a:cs typeface="Arial" charset="0"/>
              </a:rPr>
              <a:pPr eaLnBrk="1" hangingPunct="1"/>
              <a:t>9</a:t>
            </a:fld>
            <a:endParaRPr lang="tr-TR" sz="1800" dirty="0">
              <a:solidFill>
                <a:prstClr val="black"/>
              </a:solidFill>
              <a:latin typeface="Cambria" panose="02040503050406030204" pitchFamily="18" charset="0"/>
              <a:cs typeface="Arial"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Title 1"/>
          <p:cNvSpPr txBox="1">
            <a:spLocks/>
          </p:cNvSpPr>
          <p:nvPr userDrawn="1"/>
        </p:nvSpPr>
        <p:spPr bwMode="auto">
          <a:xfrm>
            <a:off x="431803" y="1350965"/>
            <a:ext cx="3985684" cy="4179887"/>
          </a:xfrm>
          <a:prstGeom prst="rect">
            <a:avLst/>
          </a:prstGeom>
          <a:noFill/>
          <a:ln>
            <a:noFill/>
          </a:ln>
        </p:spPr>
        <p:txBody>
          <a:bodyPr anchor="ct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r" defTabSz="457200" eaLnBrk="1" fontAlgn="base" hangingPunct="1">
              <a:spcBef>
                <a:spcPct val="0"/>
              </a:spcBef>
              <a:spcAft>
                <a:spcPct val="0"/>
              </a:spcAft>
              <a:defRPr/>
            </a:pPr>
            <a:endParaRPr lang="en-US" sz="20000" b="0" i="0" dirty="0">
              <a:solidFill>
                <a:srgbClr val="FF2807"/>
              </a:solidFill>
              <a:latin typeface="Cambria" panose="02040503050406030204" pitchFamily="18" charset="0"/>
              <a:cs typeface="Helvetica Neue" charset="0"/>
            </a:endParaRPr>
          </a:p>
        </p:txBody>
      </p:sp>
      <p:cxnSp>
        <p:nvCxnSpPr>
          <p:cNvPr id="5" name="Straight Connector 4"/>
          <p:cNvCxnSpPr/>
          <p:nvPr userDrawn="1"/>
        </p:nvCxnSpPr>
        <p:spPr>
          <a:xfrm>
            <a:off x="4766733" y="1350965"/>
            <a:ext cx="0" cy="4179887"/>
          </a:xfrm>
          <a:prstGeom prst="line">
            <a:avLst/>
          </a:prstGeom>
          <a:ln w="57150" cmpd="sng">
            <a:solidFill>
              <a:schemeClr val="tx1"/>
            </a:solidFill>
          </a:ln>
          <a:effectLst/>
        </p:spPr>
        <p:style>
          <a:lnRef idx="2">
            <a:schemeClr val="dk1"/>
          </a:lnRef>
          <a:fillRef idx="0">
            <a:schemeClr val="dk1"/>
          </a:fillRef>
          <a:effectRef idx="1">
            <a:schemeClr val="dk1"/>
          </a:effectRef>
          <a:fontRef idx="minor">
            <a:schemeClr val="tx1"/>
          </a:fontRef>
        </p:style>
      </p:cxnSp>
      <p:sp>
        <p:nvSpPr>
          <p:cNvPr id="7" name="Title 1"/>
          <p:cNvSpPr>
            <a:spLocks noGrp="1"/>
          </p:cNvSpPr>
          <p:nvPr>
            <p:ph type="ctrTitle"/>
          </p:nvPr>
        </p:nvSpPr>
        <p:spPr>
          <a:xfrm>
            <a:off x="4971914" y="1350817"/>
            <a:ext cx="6810217" cy="4179455"/>
          </a:xfrm>
        </p:spPr>
        <p:txBody>
          <a:bodyPr>
            <a:normAutofit fontScale="90000"/>
          </a:bodyPr>
          <a:lstStyle>
            <a:lvl1pPr algn="l">
              <a:defRPr b="0" i="0" cap="all" baseline="0">
                <a:solidFill>
                  <a:srgbClr val="669900"/>
                </a:solidFill>
                <a:latin typeface="Cambria" panose="02040503050406030204" pitchFamily="18" charset="0"/>
              </a:defRPr>
            </a:lvl1pPr>
          </a:lstStyle>
          <a:p>
            <a:r>
              <a:rPr lang="en-US" dirty="0"/>
              <a:t>Click to edit Master title style</a:t>
            </a:r>
          </a:p>
        </p:txBody>
      </p:sp>
      <p:sp>
        <p:nvSpPr>
          <p:cNvPr id="12" name="Text Placeholder 11"/>
          <p:cNvSpPr>
            <a:spLocks noGrp="1"/>
          </p:cNvSpPr>
          <p:nvPr>
            <p:ph type="body" sz="quarter" idx="10"/>
          </p:nvPr>
        </p:nvSpPr>
        <p:spPr>
          <a:xfrm>
            <a:off x="431035" y="1350817"/>
            <a:ext cx="4156364" cy="4179455"/>
          </a:xfrm>
        </p:spPr>
        <p:txBody>
          <a:bodyPr anchor="ctr">
            <a:noAutofit/>
          </a:bodyPr>
          <a:lstStyle>
            <a:lvl1pPr marL="0" indent="0" algn="r">
              <a:buNone/>
              <a:defRPr sz="20000" b="0" i="0">
                <a:solidFill>
                  <a:srgbClr val="669900"/>
                </a:solidFill>
                <a:latin typeface="Cambria" panose="02040503050406030204" pitchFamily="18" charset="0"/>
                <a:cs typeface="Cambria" panose="02040503050406030204" pitchFamily="18" charset="0"/>
              </a:defRPr>
            </a:lvl1pPr>
          </a:lstStyle>
          <a:p>
            <a:pPr lvl="0"/>
            <a:r>
              <a:rPr lang="en-US" dirty="0"/>
              <a:t>Click to edit Master text styles</a:t>
            </a:r>
          </a:p>
        </p:txBody>
      </p:sp>
    </p:spTree>
    <p:extLst>
      <p:ext uri="{BB962C8B-B14F-4D97-AF65-F5344CB8AC3E}">
        <p14:creationId xmlns:p14="http://schemas.microsoft.com/office/powerpoint/2010/main" val="34982245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latin typeface="Cambria" panose="02040503050406030204" pitchFamily="18" charset="0"/>
              </a:defRPr>
            </a:lvl1pPr>
          </a:lstStyle>
          <a:p>
            <a:r>
              <a:rPr lang="en-US" dirty="0"/>
              <a:t>Click to edit Master title style</a:t>
            </a:r>
          </a:p>
        </p:txBody>
      </p:sp>
    </p:spTree>
    <p:extLst>
      <p:ext uri="{BB962C8B-B14F-4D97-AF65-F5344CB8AC3E}">
        <p14:creationId xmlns:p14="http://schemas.microsoft.com/office/powerpoint/2010/main" val="29126118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latin typeface="Cambria" panose="02040503050406030204" pitchFamily="18" charset="0"/>
              </a:defRPr>
            </a:lvl1pPr>
          </a:lstStyle>
          <a:p>
            <a:r>
              <a:rPr lang="en-US" dirty="0"/>
              <a:t>Click to edit Master title style</a:t>
            </a:r>
          </a:p>
        </p:txBody>
      </p:sp>
    </p:spTree>
    <p:extLst>
      <p:ext uri="{BB962C8B-B14F-4D97-AF65-F5344CB8AC3E}">
        <p14:creationId xmlns:p14="http://schemas.microsoft.com/office/powerpoint/2010/main" val="152702289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065176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latin typeface="Cambria" panose="02040503050406030204" pitchFamily="18" charset="0"/>
              </a:defRPr>
            </a:lvl1pPr>
          </a:lstStyle>
          <a:p>
            <a:r>
              <a:rPr lang="en-US" dirty="0"/>
              <a:t>Click to edit Master title style</a:t>
            </a:r>
          </a:p>
        </p:txBody>
      </p:sp>
      <p:sp>
        <p:nvSpPr>
          <p:cNvPr id="3" name="Content Placeholder 2"/>
          <p:cNvSpPr>
            <a:spLocks noGrp="1"/>
          </p:cNvSpPr>
          <p:nvPr>
            <p:ph idx="1"/>
          </p:nvPr>
        </p:nvSpPr>
        <p:spPr/>
        <p:txBody>
          <a:bodyPr/>
          <a:lstStyle>
            <a:lvl1pPr>
              <a:defRPr b="0" i="0">
                <a:latin typeface="Cambria" panose="02040503050406030204" pitchFamily="18" charset="0"/>
              </a:defRPr>
            </a:lvl1pPr>
            <a:lvl2pPr>
              <a:defRPr b="0" i="0">
                <a:latin typeface="Cambria" panose="02040503050406030204" pitchFamily="18" charset="0"/>
              </a:defRPr>
            </a:lvl2pPr>
            <a:lvl3pPr>
              <a:defRPr b="0" i="0">
                <a:latin typeface="Cambria" panose="02040503050406030204" pitchFamily="18" charset="0"/>
              </a:defRPr>
            </a:lvl3pPr>
            <a:lvl4pPr>
              <a:defRPr b="0" i="0">
                <a:latin typeface="Cambria" panose="02040503050406030204" pitchFamily="18" charset="0"/>
              </a:defRPr>
            </a:lvl4pPr>
            <a:lvl5pPr>
              <a:defRPr b="0" i="0">
                <a:latin typeface="Cambria" panose="020405030504060302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100087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latin typeface="Cambria" panose="02040503050406030204" pitchFamily="18" charset="0"/>
              </a:defRPr>
            </a:lvl1pPr>
          </a:lstStyle>
          <a:p>
            <a:r>
              <a:rPr lang="en-US" dirty="0"/>
              <a:t>Click to edit Master title style</a:t>
            </a:r>
          </a:p>
        </p:txBody>
      </p:sp>
    </p:spTree>
    <p:extLst>
      <p:ext uri="{BB962C8B-B14F-4D97-AF65-F5344CB8AC3E}">
        <p14:creationId xmlns:p14="http://schemas.microsoft.com/office/powerpoint/2010/main" val="81880025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latin typeface="Cambria" panose="02040503050406030204" pitchFamily="18" charset="0"/>
              </a:defRPr>
            </a:lvl1pPr>
          </a:lstStyle>
          <a:p>
            <a:r>
              <a:rPr lang="en-US" dirty="0"/>
              <a:t>Click to edit Master title style</a:t>
            </a:r>
          </a:p>
        </p:txBody>
      </p:sp>
    </p:spTree>
    <p:extLst>
      <p:ext uri="{BB962C8B-B14F-4D97-AF65-F5344CB8AC3E}">
        <p14:creationId xmlns:p14="http://schemas.microsoft.com/office/powerpoint/2010/main" val="346102014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234737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657183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latin typeface="Cambria" panose="02040503050406030204" pitchFamily="18" charset="0"/>
              </a:defRPr>
            </a:lvl1pPr>
          </a:lstStyle>
          <a:p>
            <a:r>
              <a:rPr lang="en-US" dirty="0"/>
              <a:t>Click to edit Master title style</a:t>
            </a:r>
          </a:p>
        </p:txBody>
      </p:sp>
    </p:spTree>
    <p:extLst>
      <p:ext uri="{BB962C8B-B14F-4D97-AF65-F5344CB8AC3E}">
        <p14:creationId xmlns:p14="http://schemas.microsoft.com/office/powerpoint/2010/main" val="403582702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02089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3"/>
          <p:cNvCxnSpPr/>
          <p:nvPr userDrawn="1"/>
        </p:nvCxnSpPr>
        <p:spPr>
          <a:xfrm>
            <a:off x="0" y="1543050"/>
            <a:ext cx="12192000" cy="0"/>
          </a:xfrm>
          <a:prstGeom prst="line">
            <a:avLst/>
          </a:prstGeom>
          <a:ln w="57150" cmpd="sng">
            <a:solidFill>
              <a:srgbClr val="669900"/>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609600" y="-1"/>
            <a:ext cx="10972800" cy="1527337"/>
          </a:xfrm>
        </p:spPr>
        <p:txBody>
          <a:bodyPr/>
          <a:lstStyle>
            <a:lvl1pPr algn="l">
              <a:defRPr b="0" i="0">
                <a:latin typeface="Cambria" panose="02040503050406030204" pitchFamily="18" charset="0"/>
              </a:defRPr>
            </a:lvl1pPr>
          </a:lstStyle>
          <a:p>
            <a:r>
              <a:rPr lang="en-US" dirty="0"/>
              <a:t>Click to edit Master title style</a:t>
            </a:r>
          </a:p>
        </p:txBody>
      </p:sp>
      <p:sp>
        <p:nvSpPr>
          <p:cNvPr id="3" name="Content Placeholder 2"/>
          <p:cNvSpPr>
            <a:spLocks noGrp="1"/>
          </p:cNvSpPr>
          <p:nvPr>
            <p:ph idx="1"/>
          </p:nvPr>
        </p:nvSpPr>
        <p:spPr>
          <a:xfrm>
            <a:off x="609600" y="1713168"/>
            <a:ext cx="10972800" cy="4896248"/>
          </a:xfrm>
        </p:spPr>
        <p:txBody>
          <a:bodyPr/>
          <a:lstStyle>
            <a:lvl1pPr>
              <a:defRPr b="0" i="0">
                <a:latin typeface="Cambria" panose="02040503050406030204" pitchFamily="18" charset="0"/>
              </a:defRPr>
            </a:lvl1pPr>
            <a:lvl2pPr>
              <a:defRPr b="0" i="0">
                <a:latin typeface="Cambria" panose="02040503050406030204" pitchFamily="18" charset="0"/>
              </a:defRPr>
            </a:lvl2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43619076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cxnSp>
        <p:nvCxnSpPr>
          <p:cNvPr id="4" name="Straight Connector 3"/>
          <p:cNvCxnSpPr/>
          <p:nvPr userDrawn="1"/>
        </p:nvCxnSpPr>
        <p:spPr>
          <a:xfrm>
            <a:off x="0" y="1543050"/>
            <a:ext cx="12192000" cy="0"/>
          </a:xfrm>
          <a:prstGeom prst="line">
            <a:avLst/>
          </a:prstGeom>
          <a:ln w="57150" cmpd="sng">
            <a:solidFill>
              <a:srgbClr val="669900"/>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609600" y="-1"/>
            <a:ext cx="10972800" cy="1527337"/>
          </a:xfrm>
        </p:spPr>
        <p:txBody>
          <a:bodyPr/>
          <a:lstStyle>
            <a:lvl1pPr algn="l">
              <a:defRPr b="0" i="0">
                <a:latin typeface="Cambria" panose="02040503050406030204" pitchFamily="18" charset="0"/>
              </a:defRPr>
            </a:lvl1pPr>
          </a:lstStyle>
          <a:p>
            <a:r>
              <a:rPr lang="en-US" dirty="0"/>
              <a:t>Click to edit Master title style</a:t>
            </a:r>
          </a:p>
        </p:txBody>
      </p:sp>
      <p:sp>
        <p:nvSpPr>
          <p:cNvPr id="3" name="Content Placeholder 2"/>
          <p:cNvSpPr>
            <a:spLocks noGrp="1"/>
          </p:cNvSpPr>
          <p:nvPr>
            <p:ph idx="1"/>
          </p:nvPr>
        </p:nvSpPr>
        <p:spPr>
          <a:xfrm>
            <a:off x="609600" y="1713168"/>
            <a:ext cx="10972800" cy="4896248"/>
          </a:xfrm>
        </p:spPr>
        <p:txBody>
          <a:bodyPr/>
          <a:lstStyle>
            <a:lvl1pPr>
              <a:defRPr b="0" i="0">
                <a:latin typeface="Cambria" panose="02040503050406030204" pitchFamily="18" charset="0"/>
              </a:defRPr>
            </a:lvl1pPr>
            <a:lvl2pPr>
              <a:defRPr b="0" i="0">
                <a:latin typeface="Cambria" panose="02040503050406030204" pitchFamily="18" charset="0"/>
              </a:defRPr>
            </a:lvl2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84885638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latin typeface="Cambria" panose="02040503050406030204" pitchFamily="18" charset="0"/>
              </a:defRPr>
            </a:lvl1pPr>
          </a:lstStyle>
          <a:p>
            <a:r>
              <a:rPr lang="en-US" dirty="0"/>
              <a:t>Click to edit Master title style</a:t>
            </a:r>
          </a:p>
        </p:txBody>
      </p:sp>
    </p:spTree>
    <p:extLst>
      <p:ext uri="{BB962C8B-B14F-4D97-AF65-F5344CB8AC3E}">
        <p14:creationId xmlns:p14="http://schemas.microsoft.com/office/powerpoint/2010/main" val="21023906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latin typeface="Cambria" panose="02040503050406030204" pitchFamily="18" charset="0"/>
              </a:defRPr>
            </a:lvl1pPr>
          </a:lstStyle>
          <a:p>
            <a:r>
              <a:rPr lang="en-US" dirty="0"/>
              <a:t>Click to edit Master title style</a:t>
            </a:r>
          </a:p>
        </p:txBody>
      </p:sp>
    </p:spTree>
    <p:extLst>
      <p:ext uri="{BB962C8B-B14F-4D97-AF65-F5344CB8AC3E}">
        <p14:creationId xmlns:p14="http://schemas.microsoft.com/office/powerpoint/2010/main" val="275887465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6703928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cxnSp>
        <p:nvCxnSpPr>
          <p:cNvPr id="4" name="Straight Connector 3"/>
          <p:cNvCxnSpPr/>
          <p:nvPr userDrawn="1"/>
        </p:nvCxnSpPr>
        <p:spPr>
          <a:xfrm>
            <a:off x="0" y="1543050"/>
            <a:ext cx="12192000" cy="0"/>
          </a:xfrm>
          <a:prstGeom prst="line">
            <a:avLst/>
          </a:prstGeom>
          <a:ln w="57150" cmpd="sng">
            <a:solidFill>
              <a:srgbClr val="669900"/>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609600" y="-1"/>
            <a:ext cx="10972800" cy="1527337"/>
          </a:xfrm>
        </p:spPr>
        <p:txBody>
          <a:bodyPr/>
          <a:lstStyle>
            <a:lvl1pPr algn="l">
              <a:defRPr b="0" i="0">
                <a:latin typeface="Cambria" panose="02040503050406030204" pitchFamily="18" charset="0"/>
              </a:defRPr>
            </a:lvl1pPr>
          </a:lstStyle>
          <a:p>
            <a:r>
              <a:rPr lang="en-US" dirty="0"/>
              <a:t>Click to edit Master title style</a:t>
            </a:r>
          </a:p>
        </p:txBody>
      </p:sp>
      <p:sp>
        <p:nvSpPr>
          <p:cNvPr id="3" name="Content Placeholder 2"/>
          <p:cNvSpPr>
            <a:spLocks noGrp="1"/>
          </p:cNvSpPr>
          <p:nvPr>
            <p:ph idx="1"/>
          </p:nvPr>
        </p:nvSpPr>
        <p:spPr>
          <a:xfrm>
            <a:off x="609600" y="1713168"/>
            <a:ext cx="10972800" cy="4896248"/>
          </a:xfrm>
        </p:spPr>
        <p:txBody>
          <a:bodyPr/>
          <a:lstStyle>
            <a:lvl1pPr>
              <a:defRPr b="0" i="0">
                <a:latin typeface="Cambria" panose="02040503050406030204" pitchFamily="18" charset="0"/>
              </a:defRPr>
            </a:lvl1pPr>
            <a:lvl2pPr>
              <a:defRPr b="0" i="0">
                <a:latin typeface="Cambria" panose="02040503050406030204" pitchFamily="18" charset="0"/>
              </a:defRPr>
            </a:lvl2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226810478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Title 1"/>
          <p:cNvSpPr txBox="1">
            <a:spLocks/>
          </p:cNvSpPr>
          <p:nvPr userDrawn="1"/>
        </p:nvSpPr>
        <p:spPr bwMode="auto">
          <a:xfrm>
            <a:off x="431803" y="1350965"/>
            <a:ext cx="3985684" cy="4179887"/>
          </a:xfrm>
          <a:prstGeom prst="rect">
            <a:avLst/>
          </a:prstGeom>
          <a:noFill/>
          <a:ln>
            <a:noFill/>
          </a:ln>
        </p:spPr>
        <p:txBody>
          <a:bodyPr anchor="ct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r" defTabSz="457200" eaLnBrk="1" fontAlgn="base" hangingPunct="1">
              <a:spcBef>
                <a:spcPct val="0"/>
              </a:spcBef>
              <a:spcAft>
                <a:spcPct val="0"/>
              </a:spcAft>
              <a:defRPr/>
            </a:pPr>
            <a:endParaRPr lang="en-US" sz="20000" b="0" i="0" dirty="0">
              <a:solidFill>
                <a:srgbClr val="FF2807"/>
              </a:solidFill>
              <a:latin typeface="Cambria" panose="02040503050406030204" pitchFamily="18" charset="0"/>
              <a:cs typeface="Helvetica Neue" charset="0"/>
            </a:endParaRPr>
          </a:p>
        </p:txBody>
      </p:sp>
      <p:cxnSp>
        <p:nvCxnSpPr>
          <p:cNvPr id="5" name="Straight Connector 4"/>
          <p:cNvCxnSpPr/>
          <p:nvPr userDrawn="1"/>
        </p:nvCxnSpPr>
        <p:spPr>
          <a:xfrm>
            <a:off x="4766733" y="1350965"/>
            <a:ext cx="0" cy="4179887"/>
          </a:xfrm>
          <a:prstGeom prst="line">
            <a:avLst/>
          </a:prstGeom>
          <a:ln w="57150" cmpd="sng">
            <a:solidFill>
              <a:schemeClr val="tx1"/>
            </a:solidFill>
          </a:ln>
          <a:effectLst/>
        </p:spPr>
        <p:style>
          <a:lnRef idx="2">
            <a:schemeClr val="dk1"/>
          </a:lnRef>
          <a:fillRef idx="0">
            <a:schemeClr val="dk1"/>
          </a:fillRef>
          <a:effectRef idx="1">
            <a:schemeClr val="dk1"/>
          </a:effectRef>
          <a:fontRef idx="minor">
            <a:schemeClr val="tx1"/>
          </a:fontRef>
        </p:style>
      </p:cxnSp>
      <p:sp>
        <p:nvSpPr>
          <p:cNvPr id="7" name="Title 1"/>
          <p:cNvSpPr>
            <a:spLocks noGrp="1"/>
          </p:cNvSpPr>
          <p:nvPr>
            <p:ph type="ctrTitle"/>
          </p:nvPr>
        </p:nvSpPr>
        <p:spPr>
          <a:xfrm>
            <a:off x="4971843" y="1350817"/>
            <a:ext cx="6810217" cy="4179455"/>
          </a:xfrm>
        </p:spPr>
        <p:txBody>
          <a:bodyPr>
            <a:normAutofit fontScale="90000"/>
          </a:bodyPr>
          <a:lstStyle>
            <a:lvl1pPr algn="l">
              <a:defRPr b="0" i="0" cap="all" baseline="0">
                <a:solidFill>
                  <a:srgbClr val="669900"/>
                </a:solidFill>
                <a:latin typeface="Cambria" panose="02040503050406030204" pitchFamily="18" charset="0"/>
              </a:defRPr>
            </a:lvl1pPr>
          </a:lstStyle>
          <a:p>
            <a:r>
              <a:rPr lang="en-US" dirty="0"/>
              <a:t>Click to edit Master title style</a:t>
            </a:r>
          </a:p>
        </p:txBody>
      </p:sp>
      <p:sp>
        <p:nvSpPr>
          <p:cNvPr id="12" name="Text Placeholder 11"/>
          <p:cNvSpPr>
            <a:spLocks noGrp="1"/>
          </p:cNvSpPr>
          <p:nvPr>
            <p:ph type="body" sz="quarter" idx="10"/>
          </p:nvPr>
        </p:nvSpPr>
        <p:spPr>
          <a:xfrm>
            <a:off x="431035" y="1350817"/>
            <a:ext cx="4156364" cy="4179455"/>
          </a:xfrm>
        </p:spPr>
        <p:txBody>
          <a:bodyPr anchor="ctr">
            <a:noAutofit/>
          </a:bodyPr>
          <a:lstStyle>
            <a:lvl1pPr marL="0" indent="0" algn="r">
              <a:buNone/>
              <a:defRPr sz="20000" b="0" i="0">
                <a:solidFill>
                  <a:srgbClr val="669900"/>
                </a:solidFill>
                <a:latin typeface="Cambria" panose="02040503050406030204" pitchFamily="18" charset="0"/>
                <a:cs typeface="Helvetica Neue Medium"/>
              </a:defRPr>
            </a:lvl1pPr>
          </a:lstStyle>
          <a:p>
            <a:pPr lvl="0"/>
            <a:r>
              <a:rPr lang="en-US" dirty="0"/>
              <a:t>Click to edit Master text styles</a:t>
            </a:r>
          </a:p>
        </p:txBody>
      </p:sp>
    </p:spTree>
    <p:extLst>
      <p:ext uri="{BB962C8B-B14F-4D97-AF65-F5344CB8AC3E}">
        <p14:creationId xmlns:p14="http://schemas.microsoft.com/office/powerpoint/2010/main" val="279620106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3"/>
          <p:cNvCxnSpPr/>
          <p:nvPr userDrawn="1"/>
        </p:nvCxnSpPr>
        <p:spPr>
          <a:xfrm>
            <a:off x="0" y="1543050"/>
            <a:ext cx="12192000" cy="0"/>
          </a:xfrm>
          <a:prstGeom prst="line">
            <a:avLst/>
          </a:prstGeom>
          <a:ln w="57150" cmpd="sng">
            <a:solidFill>
              <a:srgbClr val="669900"/>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609600" y="-1"/>
            <a:ext cx="10972800" cy="1527337"/>
          </a:xfrm>
        </p:spPr>
        <p:txBody>
          <a:bodyPr/>
          <a:lstStyle>
            <a:lvl1pPr algn="l">
              <a:defRPr b="0" i="0">
                <a:latin typeface="Cambria" panose="02040503050406030204" pitchFamily="18" charset="0"/>
              </a:defRPr>
            </a:lvl1pPr>
          </a:lstStyle>
          <a:p>
            <a:r>
              <a:rPr lang="en-US" dirty="0"/>
              <a:t>Click to edit Master title style</a:t>
            </a:r>
          </a:p>
        </p:txBody>
      </p:sp>
      <p:sp>
        <p:nvSpPr>
          <p:cNvPr id="3" name="Content Placeholder 2"/>
          <p:cNvSpPr>
            <a:spLocks noGrp="1"/>
          </p:cNvSpPr>
          <p:nvPr>
            <p:ph idx="1"/>
          </p:nvPr>
        </p:nvSpPr>
        <p:spPr>
          <a:xfrm>
            <a:off x="609600" y="1713168"/>
            <a:ext cx="10972800" cy="4896248"/>
          </a:xfrm>
        </p:spPr>
        <p:txBody>
          <a:bodyPr/>
          <a:lstStyle>
            <a:lvl1pPr>
              <a:defRPr b="0" i="0">
                <a:latin typeface="Cambria" panose="02040503050406030204" pitchFamily="18" charset="0"/>
              </a:defRPr>
            </a:lvl1pPr>
            <a:lvl2pPr>
              <a:defRPr b="0" i="0">
                <a:latin typeface="Cambria" panose="02040503050406030204" pitchFamily="18" charset="0"/>
              </a:defRPr>
            </a:lvl2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137475155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5" name="Straight Connector 4"/>
          <p:cNvCxnSpPr/>
          <p:nvPr userDrawn="1"/>
        </p:nvCxnSpPr>
        <p:spPr>
          <a:xfrm>
            <a:off x="0" y="1543050"/>
            <a:ext cx="12192000" cy="0"/>
          </a:xfrm>
          <a:prstGeom prst="line">
            <a:avLst/>
          </a:prstGeom>
          <a:ln w="57150" cmpd="sng">
            <a:solidFill>
              <a:srgbClr val="669900"/>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609600" y="0"/>
            <a:ext cx="10972800" cy="1518756"/>
          </a:xfrm>
        </p:spPr>
        <p:txBody>
          <a:bodyPr/>
          <a:lstStyle>
            <a:lvl1pPr algn="l">
              <a:defRPr b="0" i="0">
                <a:latin typeface="Cambria" panose="02040503050406030204" pitchFamily="18" charset="0"/>
              </a:defRPr>
            </a:lvl1pPr>
          </a:lstStyle>
          <a:p>
            <a:r>
              <a:rPr lang="en-US" dirty="0"/>
              <a:t>Click to edit Master title style</a:t>
            </a:r>
          </a:p>
        </p:txBody>
      </p:sp>
      <p:sp>
        <p:nvSpPr>
          <p:cNvPr id="3" name="Content Placeholder 2"/>
          <p:cNvSpPr>
            <a:spLocks noGrp="1"/>
          </p:cNvSpPr>
          <p:nvPr>
            <p:ph sz="half" idx="1"/>
          </p:nvPr>
        </p:nvSpPr>
        <p:spPr>
          <a:xfrm>
            <a:off x="609600" y="1670558"/>
            <a:ext cx="5384800" cy="5002721"/>
          </a:xfrm>
        </p:spPr>
        <p:txBody>
          <a:bodyPr/>
          <a:lstStyle>
            <a:lvl1pPr>
              <a:defRPr sz="3600" b="0" i="0">
                <a:latin typeface="Cambria" panose="02040503050406030204" pitchFamily="18" charset="0"/>
              </a:defRPr>
            </a:lvl1pPr>
            <a:lvl2pPr>
              <a:defRPr sz="3200" b="0" i="0">
                <a:latin typeface="Cambria" panose="02040503050406030204" pitchFamily="18" charset="0"/>
              </a:defRPr>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p:txBody>
      </p:sp>
      <p:sp>
        <p:nvSpPr>
          <p:cNvPr id="4" name="Content Placeholder 3"/>
          <p:cNvSpPr>
            <a:spLocks noGrp="1"/>
          </p:cNvSpPr>
          <p:nvPr>
            <p:ph sz="half" idx="2"/>
          </p:nvPr>
        </p:nvSpPr>
        <p:spPr>
          <a:xfrm>
            <a:off x="6197600" y="1670558"/>
            <a:ext cx="5384800" cy="5002721"/>
          </a:xfrm>
        </p:spPr>
        <p:txBody>
          <a:bodyPr/>
          <a:lstStyle>
            <a:lvl1pPr>
              <a:defRPr sz="3600" b="0" i="0">
                <a:latin typeface="Cambria" panose="02040503050406030204" pitchFamily="18" charset="0"/>
              </a:defRPr>
            </a:lvl1pPr>
            <a:lvl2pPr>
              <a:defRPr sz="3200" b="0" i="0">
                <a:latin typeface="Cambria" panose="02040503050406030204" pitchFamily="18" charset="0"/>
              </a:defRPr>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342840850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914400" y="6248400"/>
            <a:ext cx="2540000" cy="457200"/>
          </a:xfrm>
          <a:prstGeom prst="rect">
            <a:avLst/>
          </a:prstGeom>
        </p:spPr>
        <p:txBody>
          <a:bodyPr/>
          <a:lstStyle>
            <a:lvl1pPr>
              <a:defRPr b="0" i="0">
                <a:latin typeface="Cambria" panose="02040503050406030204" pitchFamily="18" charset="0"/>
              </a:defRPr>
            </a:lvl1pPr>
          </a:lstStyle>
          <a:p>
            <a:endParaRPr lang="en-US" dirty="0"/>
          </a:p>
        </p:txBody>
      </p:sp>
      <p:sp>
        <p:nvSpPr>
          <p:cNvPr id="3" name="Footer Placeholder 2"/>
          <p:cNvSpPr>
            <a:spLocks noGrp="1"/>
          </p:cNvSpPr>
          <p:nvPr>
            <p:ph type="ftr" sz="quarter" idx="11"/>
          </p:nvPr>
        </p:nvSpPr>
        <p:spPr>
          <a:xfrm>
            <a:off x="4165600" y="6248400"/>
            <a:ext cx="3860800" cy="457200"/>
          </a:xfrm>
          <a:prstGeom prst="rect">
            <a:avLst/>
          </a:prstGeom>
        </p:spPr>
        <p:txBody>
          <a:bodyPr/>
          <a:lstStyle>
            <a:lvl1pPr>
              <a:defRPr b="0" i="0">
                <a:latin typeface="Cambria" panose="02040503050406030204" pitchFamily="18" charset="0"/>
              </a:defRPr>
            </a:lvl1pPr>
          </a:lstStyle>
          <a:p>
            <a:endParaRPr lang="en-US" dirty="0"/>
          </a:p>
        </p:txBody>
      </p:sp>
      <p:sp>
        <p:nvSpPr>
          <p:cNvPr id="4" name="Slide Number Placeholder 3"/>
          <p:cNvSpPr>
            <a:spLocks noGrp="1"/>
          </p:cNvSpPr>
          <p:nvPr>
            <p:ph type="sldNum" sz="quarter" idx="12"/>
          </p:nvPr>
        </p:nvSpPr>
        <p:spPr>
          <a:xfrm>
            <a:off x="8737600" y="6248400"/>
            <a:ext cx="2540000" cy="457200"/>
          </a:xfrm>
          <a:prstGeom prst="rect">
            <a:avLst/>
          </a:prstGeom>
        </p:spPr>
        <p:txBody>
          <a:bodyPr/>
          <a:lstStyle>
            <a:lvl1pPr>
              <a:defRPr b="0" i="0">
                <a:latin typeface="Cambria" panose="02040503050406030204" pitchFamily="18" charset="0"/>
              </a:defRPr>
            </a:lvl1pPr>
          </a:lstStyle>
          <a:p>
            <a:fld id="{F122C5E1-BB05-CB48-8253-08BDE40CB673}" type="slidenum">
              <a:rPr lang="en-US" smtClean="0"/>
              <a:pPr/>
              <a:t>‹#›</a:t>
            </a:fld>
            <a:endParaRPr lang="en-US" dirty="0"/>
          </a:p>
        </p:txBody>
      </p:sp>
    </p:spTree>
    <p:extLst>
      <p:ext uri="{BB962C8B-B14F-4D97-AF65-F5344CB8AC3E}">
        <p14:creationId xmlns:p14="http://schemas.microsoft.com/office/powerpoint/2010/main" val="300227430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66"/>
            <a:ext cx="10363200" cy="1470025"/>
          </a:xfrm>
        </p:spPr>
        <p:txBody>
          <a:bodyPr/>
          <a:lstStyle>
            <a:lvl1pPr>
              <a:defRPr b="0" i="0">
                <a:latin typeface="Cambria" panose="02040503050406030204" pitchFamily="18" charset="0"/>
              </a:defRPr>
            </a:lvl1pPr>
          </a:lstStyle>
          <a:p>
            <a:r>
              <a:rPr lang="en-US" dirty="0"/>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b="0" i="0">
                <a:latin typeface="Cambria" panose="02040503050406030204" pitchFamily="18" charset="0"/>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Tree>
    <p:extLst>
      <p:ext uri="{BB962C8B-B14F-4D97-AF65-F5344CB8AC3E}">
        <p14:creationId xmlns:p14="http://schemas.microsoft.com/office/powerpoint/2010/main" val="9736235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cxnSp>
        <p:nvCxnSpPr>
          <p:cNvPr id="3" name="Straight Connector 2"/>
          <p:cNvCxnSpPr/>
          <p:nvPr userDrawn="1"/>
        </p:nvCxnSpPr>
        <p:spPr>
          <a:xfrm>
            <a:off x="0" y="777875"/>
            <a:ext cx="12192000" cy="0"/>
          </a:xfrm>
          <a:prstGeom prst="line">
            <a:avLst/>
          </a:prstGeom>
          <a:ln w="57150" cmpd="sng">
            <a:solidFill>
              <a:srgbClr val="669900"/>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654755" y="-16933"/>
            <a:ext cx="10972800" cy="768096"/>
          </a:xfrm>
        </p:spPr>
        <p:txBody>
          <a:bodyPr/>
          <a:lstStyle>
            <a:lvl1pPr algn="l">
              <a:defRPr b="0" i="0">
                <a:latin typeface="Cambria" panose="02040503050406030204" pitchFamily="18" charset="0"/>
              </a:defRPr>
            </a:lvl1pPr>
          </a:lstStyle>
          <a:p>
            <a:r>
              <a:rPr lang="en-US" dirty="0"/>
              <a:t>Click to edit Master title style</a:t>
            </a:r>
          </a:p>
        </p:txBody>
      </p:sp>
    </p:spTree>
    <p:extLst>
      <p:ext uri="{BB962C8B-B14F-4D97-AF65-F5344CB8AC3E}">
        <p14:creationId xmlns:p14="http://schemas.microsoft.com/office/powerpoint/2010/main" val="16406647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latin typeface="Cambria" panose="02040503050406030204" pitchFamily="18" charset="0"/>
              </a:defRPr>
            </a:lvl1pPr>
          </a:lstStyle>
          <a:p>
            <a:r>
              <a:rPr lang="en-US" dirty="0"/>
              <a:t>Click to edit Master title style</a:t>
            </a:r>
          </a:p>
        </p:txBody>
      </p:sp>
      <p:sp>
        <p:nvSpPr>
          <p:cNvPr id="3" name="Content Placeholder 2"/>
          <p:cNvSpPr>
            <a:spLocks noGrp="1"/>
          </p:cNvSpPr>
          <p:nvPr>
            <p:ph idx="1"/>
          </p:nvPr>
        </p:nvSpPr>
        <p:spPr/>
        <p:txBody>
          <a:bodyPr/>
          <a:lstStyle>
            <a:lvl1pPr>
              <a:defRPr b="0" i="0">
                <a:latin typeface="Cambria" panose="02040503050406030204" pitchFamily="18" charset="0"/>
              </a:defRPr>
            </a:lvl1pPr>
            <a:lvl2pPr>
              <a:defRPr b="0" i="0">
                <a:latin typeface="Cambria" panose="02040503050406030204" pitchFamily="18" charset="0"/>
              </a:defRPr>
            </a:lvl2pPr>
            <a:lvl3pPr>
              <a:defRPr b="0" i="0">
                <a:latin typeface="Cambria" panose="02040503050406030204" pitchFamily="18" charset="0"/>
              </a:defRPr>
            </a:lvl3pPr>
            <a:lvl4pPr>
              <a:defRPr b="0" i="0">
                <a:latin typeface="Cambria" panose="02040503050406030204" pitchFamily="18" charset="0"/>
              </a:defRPr>
            </a:lvl4pPr>
            <a:lvl5pPr>
              <a:defRPr b="0" i="0">
                <a:latin typeface="Cambria" panose="020405030504060302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9839894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41"/>
            <a:ext cx="10363200" cy="1362075"/>
          </a:xfrm>
        </p:spPr>
        <p:txBody>
          <a:bodyPr anchor="t"/>
          <a:lstStyle>
            <a:lvl1pPr algn="l">
              <a:defRPr sz="4000" b="0" i="0" cap="all">
                <a:latin typeface="Cambria" panose="02040503050406030204" pitchFamily="18" charset="0"/>
              </a:defRPr>
            </a:lvl1pPr>
          </a:lstStyle>
          <a:p>
            <a:r>
              <a:rPr lang="en-US" dirty="0"/>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b="0" i="0">
                <a:latin typeface="Cambria" panose="02040503050406030204" pitchFamily="18" charset="0"/>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a:t>Click to edit Master text styles</a:t>
            </a:r>
          </a:p>
        </p:txBody>
      </p:sp>
    </p:spTree>
    <p:extLst>
      <p:ext uri="{BB962C8B-B14F-4D97-AF65-F5344CB8AC3E}">
        <p14:creationId xmlns:p14="http://schemas.microsoft.com/office/powerpoint/2010/main" val="177370159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latin typeface="Cambria" panose="02040503050406030204" pitchFamily="18" charset="0"/>
              </a:defRPr>
            </a:lvl1pPr>
          </a:lstStyle>
          <a:p>
            <a:r>
              <a:rPr lang="en-US" dirty="0"/>
              <a:t>Click to edit Master title style</a:t>
            </a:r>
          </a:p>
        </p:txBody>
      </p:sp>
      <p:sp>
        <p:nvSpPr>
          <p:cNvPr id="3" name="Content Placeholder 2"/>
          <p:cNvSpPr>
            <a:spLocks noGrp="1"/>
          </p:cNvSpPr>
          <p:nvPr>
            <p:ph sz="half" idx="1"/>
          </p:nvPr>
        </p:nvSpPr>
        <p:spPr>
          <a:xfrm>
            <a:off x="609600" y="1600206"/>
            <a:ext cx="5384800" cy="4525963"/>
          </a:xfrm>
        </p:spPr>
        <p:txBody>
          <a:bodyPr/>
          <a:lstStyle>
            <a:lvl1pPr>
              <a:defRPr sz="2800" b="0" i="0">
                <a:latin typeface="Cambria" panose="02040503050406030204" pitchFamily="18" charset="0"/>
              </a:defRPr>
            </a:lvl1pPr>
            <a:lvl2pPr>
              <a:defRPr sz="2400" b="0" i="0">
                <a:latin typeface="Cambria" panose="02040503050406030204" pitchFamily="18" charset="0"/>
              </a:defRPr>
            </a:lvl2pPr>
            <a:lvl3pPr>
              <a:defRPr sz="2000" b="0" i="0">
                <a:latin typeface="Cambria" panose="02040503050406030204" pitchFamily="18" charset="0"/>
              </a:defRPr>
            </a:lvl3pPr>
            <a:lvl4pPr>
              <a:defRPr sz="1800" b="0" i="0">
                <a:latin typeface="Cambria" panose="02040503050406030204" pitchFamily="18" charset="0"/>
              </a:defRPr>
            </a:lvl4pPr>
            <a:lvl5pPr>
              <a:defRPr sz="1800" b="0" i="0">
                <a:latin typeface="Cambria" panose="02040503050406030204" pitchFamily="18" charset="0"/>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97600" y="1600206"/>
            <a:ext cx="5384800" cy="4525963"/>
          </a:xfrm>
        </p:spPr>
        <p:txBody>
          <a:bodyPr/>
          <a:lstStyle>
            <a:lvl1pPr>
              <a:defRPr sz="2800" b="0" i="0">
                <a:latin typeface="Cambria" panose="02040503050406030204" pitchFamily="18" charset="0"/>
              </a:defRPr>
            </a:lvl1pPr>
            <a:lvl2pPr>
              <a:defRPr sz="2400" b="0" i="0">
                <a:latin typeface="Cambria" panose="02040503050406030204" pitchFamily="18" charset="0"/>
              </a:defRPr>
            </a:lvl2pPr>
            <a:lvl3pPr>
              <a:defRPr sz="2000" b="0" i="0">
                <a:latin typeface="Cambria" panose="02040503050406030204" pitchFamily="18" charset="0"/>
              </a:defRPr>
            </a:lvl3pPr>
            <a:lvl4pPr>
              <a:defRPr sz="1800" b="0" i="0">
                <a:latin typeface="Cambria" panose="02040503050406030204" pitchFamily="18" charset="0"/>
              </a:defRPr>
            </a:lvl4pPr>
            <a:lvl5pPr>
              <a:defRPr sz="1800" b="0" i="0">
                <a:latin typeface="Cambria" panose="02040503050406030204" pitchFamily="18" charset="0"/>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883421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latin typeface="Cambria" panose="02040503050406030204" pitchFamily="18" charset="0"/>
              </a:defRPr>
            </a:lvl1pPr>
          </a:lstStyle>
          <a:p>
            <a:r>
              <a:rPr lang="en-US" dirty="0"/>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0" i="0">
                <a:latin typeface="Cambria" panose="020405030504060302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b="0" i="0">
                <a:latin typeface="Cambria" panose="02040503050406030204" pitchFamily="18" charset="0"/>
              </a:defRPr>
            </a:lvl1pPr>
            <a:lvl2pPr>
              <a:defRPr sz="2000" b="0" i="0">
                <a:latin typeface="Cambria" panose="02040503050406030204" pitchFamily="18" charset="0"/>
              </a:defRPr>
            </a:lvl2pPr>
            <a:lvl3pPr>
              <a:defRPr sz="1800" b="0" i="0">
                <a:latin typeface="Cambria" panose="02040503050406030204" pitchFamily="18" charset="0"/>
              </a:defRPr>
            </a:lvl3pPr>
            <a:lvl4pPr>
              <a:defRPr sz="1600" b="0" i="0">
                <a:latin typeface="Cambria" panose="02040503050406030204" pitchFamily="18" charset="0"/>
              </a:defRPr>
            </a:lvl4pPr>
            <a:lvl5pPr>
              <a:defRPr sz="1600" b="0" i="0">
                <a:latin typeface="Cambria" panose="02040503050406030204" pitchFamily="18" charset="0"/>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93394" y="1535113"/>
            <a:ext cx="5389033" cy="639762"/>
          </a:xfrm>
        </p:spPr>
        <p:txBody>
          <a:bodyPr anchor="b"/>
          <a:lstStyle>
            <a:lvl1pPr marL="0" indent="0">
              <a:buNone/>
              <a:defRPr sz="2400" b="0" i="0">
                <a:latin typeface="Cambria" panose="020405030504060302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193394" y="2174875"/>
            <a:ext cx="5389033" cy="3951288"/>
          </a:xfrm>
        </p:spPr>
        <p:txBody>
          <a:bodyPr/>
          <a:lstStyle>
            <a:lvl1pPr>
              <a:defRPr sz="2400" b="0" i="0">
                <a:latin typeface="Cambria" panose="02040503050406030204" pitchFamily="18" charset="0"/>
              </a:defRPr>
            </a:lvl1pPr>
            <a:lvl2pPr>
              <a:defRPr sz="2000" b="0" i="0">
                <a:latin typeface="Cambria" panose="02040503050406030204" pitchFamily="18" charset="0"/>
              </a:defRPr>
            </a:lvl2pPr>
            <a:lvl3pPr>
              <a:defRPr sz="1800" b="0" i="0">
                <a:latin typeface="Cambria" panose="02040503050406030204" pitchFamily="18" charset="0"/>
              </a:defRPr>
            </a:lvl3pPr>
            <a:lvl4pPr>
              <a:defRPr sz="1600" b="0" i="0">
                <a:latin typeface="Cambria" panose="02040503050406030204" pitchFamily="18" charset="0"/>
              </a:defRPr>
            </a:lvl4pPr>
            <a:lvl5pPr>
              <a:defRPr sz="1600" b="0" i="0">
                <a:latin typeface="Cambria" panose="02040503050406030204" pitchFamily="18" charset="0"/>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0368958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latin typeface="Cambria" panose="02040503050406030204" pitchFamily="18" charset="0"/>
              </a:defRPr>
            </a:lvl1pPr>
          </a:lstStyle>
          <a:p>
            <a:r>
              <a:rPr lang="en-US" dirty="0"/>
              <a:t>Click to edit Master title style</a:t>
            </a:r>
          </a:p>
        </p:txBody>
      </p:sp>
    </p:spTree>
    <p:extLst>
      <p:ext uri="{BB962C8B-B14F-4D97-AF65-F5344CB8AC3E}">
        <p14:creationId xmlns:p14="http://schemas.microsoft.com/office/powerpoint/2010/main" val="253883207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5078849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0"/>
            <a:ext cx="4011084" cy="1162050"/>
          </a:xfrm>
        </p:spPr>
        <p:txBody>
          <a:bodyPr anchor="b"/>
          <a:lstStyle>
            <a:lvl1pPr algn="l">
              <a:defRPr sz="2000" b="0" i="0">
                <a:latin typeface="Cambria" panose="02040503050406030204" pitchFamily="18" charset="0"/>
              </a:defRPr>
            </a:lvl1pPr>
          </a:lstStyle>
          <a:p>
            <a:r>
              <a:rPr lang="en-US" dirty="0"/>
              <a:t>Click to edit Master title style</a:t>
            </a:r>
          </a:p>
        </p:txBody>
      </p:sp>
      <p:sp>
        <p:nvSpPr>
          <p:cNvPr id="3" name="Content Placeholder 2"/>
          <p:cNvSpPr>
            <a:spLocks noGrp="1"/>
          </p:cNvSpPr>
          <p:nvPr>
            <p:ph idx="1"/>
          </p:nvPr>
        </p:nvSpPr>
        <p:spPr>
          <a:xfrm>
            <a:off x="4766733" y="273091"/>
            <a:ext cx="6815667" cy="5853113"/>
          </a:xfrm>
        </p:spPr>
        <p:txBody>
          <a:bodyPr/>
          <a:lstStyle>
            <a:lvl1pPr>
              <a:defRPr sz="3200" b="0" i="0">
                <a:latin typeface="Cambria" panose="02040503050406030204" pitchFamily="18" charset="0"/>
              </a:defRPr>
            </a:lvl1pPr>
            <a:lvl2pPr>
              <a:defRPr sz="2800" b="0" i="0">
                <a:latin typeface="Cambria" panose="02040503050406030204" pitchFamily="18" charset="0"/>
              </a:defRPr>
            </a:lvl2pPr>
            <a:lvl3pPr>
              <a:defRPr sz="2400" b="0" i="0">
                <a:latin typeface="Cambria" panose="02040503050406030204" pitchFamily="18" charset="0"/>
              </a:defRPr>
            </a:lvl3pPr>
            <a:lvl4pPr>
              <a:defRPr sz="2000" b="0" i="0">
                <a:latin typeface="Cambria" panose="02040503050406030204" pitchFamily="18" charset="0"/>
              </a:defRPr>
            </a:lvl4pPr>
            <a:lvl5pPr>
              <a:defRPr sz="2000" b="0" i="0">
                <a:latin typeface="Cambria" panose="02040503050406030204" pitchFamily="18" charset="0"/>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609603" y="1435103"/>
            <a:ext cx="4011084" cy="4691063"/>
          </a:xfrm>
        </p:spPr>
        <p:txBody>
          <a:bodyPr/>
          <a:lstStyle>
            <a:lvl1pPr marL="0" indent="0">
              <a:buNone/>
              <a:defRPr sz="1400" b="0" i="0">
                <a:latin typeface="Cambria" panose="02040503050406030204" pitchFamily="18"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Tree>
    <p:extLst>
      <p:ext uri="{BB962C8B-B14F-4D97-AF65-F5344CB8AC3E}">
        <p14:creationId xmlns:p14="http://schemas.microsoft.com/office/powerpoint/2010/main" val="184750888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0" i="0">
                <a:latin typeface="Cambria" panose="02040503050406030204" pitchFamily="18" charset="0"/>
              </a:defRPr>
            </a:lvl1pPr>
          </a:lstStyle>
          <a:p>
            <a:r>
              <a:rPr lang="en-US" dirty="0"/>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b="0" i="0">
                <a:latin typeface="Cambria" panose="02040503050406030204" pitchFamily="18"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b="0" i="0">
                <a:latin typeface="Cambria" panose="02040503050406030204" pitchFamily="18"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Tree>
    <p:extLst>
      <p:ext uri="{BB962C8B-B14F-4D97-AF65-F5344CB8AC3E}">
        <p14:creationId xmlns:p14="http://schemas.microsoft.com/office/powerpoint/2010/main" val="151981705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latin typeface="Cambria" panose="02040503050406030204" pitchFamily="18" charset="0"/>
              </a:defRPr>
            </a:lvl1pPr>
          </a:lstStyle>
          <a:p>
            <a:r>
              <a:rPr lang="en-US" dirty="0"/>
              <a:t>Click to edit Master title style</a:t>
            </a:r>
          </a:p>
        </p:txBody>
      </p:sp>
      <p:sp>
        <p:nvSpPr>
          <p:cNvPr id="3" name="Vertical Text Placeholder 2"/>
          <p:cNvSpPr>
            <a:spLocks noGrp="1"/>
          </p:cNvSpPr>
          <p:nvPr>
            <p:ph type="body" orient="vert" idx="1"/>
          </p:nvPr>
        </p:nvSpPr>
        <p:spPr/>
        <p:txBody>
          <a:bodyPr vert="eaVert"/>
          <a:lstStyle>
            <a:lvl1pPr>
              <a:defRPr b="0" i="0">
                <a:latin typeface="Cambria" panose="02040503050406030204" pitchFamily="18" charset="0"/>
              </a:defRPr>
            </a:lvl1pPr>
            <a:lvl2pPr>
              <a:defRPr b="0" i="0">
                <a:latin typeface="Cambria" panose="02040503050406030204" pitchFamily="18" charset="0"/>
              </a:defRPr>
            </a:lvl2pPr>
            <a:lvl3pPr>
              <a:defRPr b="0" i="0">
                <a:latin typeface="Cambria" panose="02040503050406030204" pitchFamily="18" charset="0"/>
              </a:defRPr>
            </a:lvl3pPr>
            <a:lvl4pPr>
              <a:defRPr b="0" i="0">
                <a:latin typeface="Cambria" panose="02040503050406030204" pitchFamily="18" charset="0"/>
              </a:defRPr>
            </a:lvl4pPr>
            <a:lvl5pPr>
              <a:defRPr b="0" i="0">
                <a:latin typeface="Cambria" panose="020405030504060302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4615877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79"/>
            <a:ext cx="2743200" cy="5851525"/>
          </a:xfrm>
        </p:spPr>
        <p:txBody>
          <a:bodyPr vert="eaVert"/>
          <a:lstStyle>
            <a:lvl1pPr>
              <a:defRPr b="0" i="0">
                <a:latin typeface="Cambria" panose="02040503050406030204" pitchFamily="18" charset="0"/>
              </a:defRPr>
            </a:lvl1pPr>
          </a:lstStyle>
          <a:p>
            <a:r>
              <a:rPr lang="en-US" dirty="0"/>
              <a:t>Click to edit Master title style</a:t>
            </a:r>
          </a:p>
        </p:txBody>
      </p:sp>
      <p:sp>
        <p:nvSpPr>
          <p:cNvPr id="3" name="Vertical Text Placeholder 2"/>
          <p:cNvSpPr>
            <a:spLocks noGrp="1"/>
          </p:cNvSpPr>
          <p:nvPr>
            <p:ph type="body" orient="vert" idx="1"/>
          </p:nvPr>
        </p:nvSpPr>
        <p:spPr>
          <a:xfrm>
            <a:off x="609600" y="274679"/>
            <a:ext cx="8026400" cy="5851525"/>
          </a:xfrm>
        </p:spPr>
        <p:txBody>
          <a:bodyPr vert="eaVert"/>
          <a:lstStyle>
            <a:lvl1pPr>
              <a:defRPr b="0" i="0">
                <a:latin typeface="Cambria" panose="02040503050406030204" pitchFamily="18" charset="0"/>
              </a:defRPr>
            </a:lvl1pPr>
            <a:lvl2pPr>
              <a:defRPr b="0" i="0">
                <a:latin typeface="Cambria" panose="02040503050406030204" pitchFamily="18" charset="0"/>
              </a:defRPr>
            </a:lvl2pPr>
            <a:lvl3pPr>
              <a:defRPr b="0" i="0">
                <a:latin typeface="Cambria" panose="02040503050406030204" pitchFamily="18" charset="0"/>
              </a:defRPr>
            </a:lvl3pPr>
            <a:lvl4pPr>
              <a:defRPr b="0" i="0">
                <a:latin typeface="Cambria" panose="02040503050406030204" pitchFamily="18" charset="0"/>
              </a:defRPr>
            </a:lvl4pPr>
            <a:lvl5pPr>
              <a:defRPr b="0" i="0">
                <a:latin typeface="Cambria" panose="020405030504060302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890272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1_Two Content">
    <p:spTree>
      <p:nvGrpSpPr>
        <p:cNvPr id="1" name=""/>
        <p:cNvGrpSpPr/>
        <p:nvPr/>
      </p:nvGrpSpPr>
      <p:grpSpPr>
        <a:xfrm>
          <a:off x="0" y="0"/>
          <a:ext cx="0" cy="0"/>
          <a:chOff x="0" y="0"/>
          <a:chExt cx="0" cy="0"/>
        </a:xfrm>
      </p:grpSpPr>
      <p:sp>
        <p:nvSpPr>
          <p:cNvPr id="3" name="Rectangle 2"/>
          <p:cNvSpPr/>
          <p:nvPr userDrawn="1"/>
        </p:nvSpPr>
        <p:spPr>
          <a:xfrm>
            <a:off x="237069" y="169868"/>
            <a:ext cx="11728451" cy="6543675"/>
          </a:xfrm>
          <a:prstGeom prst="rect">
            <a:avLst/>
          </a:prstGeom>
          <a:noFill/>
          <a:ln w="57150">
            <a:solidFill>
              <a:srgbClr val="6699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b="0" i="0" dirty="0">
              <a:solidFill>
                <a:prstClr val="white"/>
              </a:solidFill>
              <a:latin typeface="Cambria" panose="02040503050406030204" pitchFamily="18" charset="0"/>
            </a:endParaRPr>
          </a:p>
        </p:txBody>
      </p:sp>
      <p:sp>
        <p:nvSpPr>
          <p:cNvPr id="2" name="Title 1"/>
          <p:cNvSpPr>
            <a:spLocks noGrp="1"/>
          </p:cNvSpPr>
          <p:nvPr>
            <p:ph type="title"/>
          </p:nvPr>
        </p:nvSpPr>
        <p:spPr>
          <a:xfrm>
            <a:off x="609600" y="0"/>
            <a:ext cx="10972800" cy="1518756"/>
          </a:xfrm>
        </p:spPr>
        <p:txBody>
          <a:bodyPr/>
          <a:lstStyle>
            <a:lvl1pPr algn="l">
              <a:defRPr b="0" i="0">
                <a:latin typeface="Cambria" panose="02040503050406030204" pitchFamily="18" charset="0"/>
              </a:defRPr>
            </a:lvl1pPr>
          </a:lstStyle>
          <a:p>
            <a:r>
              <a:rPr lang="en-US" dirty="0"/>
              <a:t>Click to edit Master title style</a:t>
            </a:r>
          </a:p>
        </p:txBody>
      </p:sp>
    </p:spTree>
    <p:extLst>
      <p:ext uri="{BB962C8B-B14F-4D97-AF65-F5344CB8AC3E}">
        <p14:creationId xmlns:p14="http://schemas.microsoft.com/office/powerpoint/2010/main" val="216896170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52"/>
            <a:ext cx="10363200" cy="1470025"/>
          </a:xfrm>
        </p:spPr>
        <p:txBody>
          <a:bodyPr/>
          <a:lstStyle>
            <a:lvl1pPr>
              <a:defRPr b="0" i="0">
                <a:latin typeface="Cambria" panose="02040503050406030204" pitchFamily="18" charset="0"/>
              </a:defRPr>
            </a:lvl1pPr>
          </a:lstStyle>
          <a:p>
            <a:r>
              <a:rPr lang="en-US" dirty="0"/>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b="0" i="0">
                <a:latin typeface="Cambria" panose="02040503050406030204" pitchFamily="18" charset="0"/>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Tree>
    <p:extLst>
      <p:ext uri="{BB962C8B-B14F-4D97-AF65-F5344CB8AC3E}">
        <p14:creationId xmlns:p14="http://schemas.microsoft.com/office/powerpoint/2010/main" val="281415546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latin typeface="Cambria" panose="02040503050406030204" pitchFamily="18" charset="0"/>
              </a:defRPr>
            </a:lvl1pPr>
          </a:lstStyle>
          <a:p>
            <a:r>
              <a:rPr lang="en-US" dirty="0"/>
              <a:t>Click to edit Master title style</a:t>
            </a:r>
          </a:p>
        </p:txBody>
      </p:sp>
      <p:sp>
        <p:nvSpPr>
          <p:cNvPr id="3" name="Content Placeholder 2"/>
          <p:cNvSpPr>
            <a:spLocks noGrp="1"/>
          </p:cNvSpPr>
          <p:nvPr>
            <p:ph idx="1"/>
          </p:nvPr>
        </p:nvSpPr>
        <p:spPr/>
        <p:txBody>
          <a:bodyPr/>
          <a:lstStyle>
            <a:lvl1pPr>
              <a:defRPr b="0" i="0">
                <a:latin typeface="Cambria" panose="02040503050406030204" pitchFamily="18" charset="0"/>
              </a:defRPr>
            </a:lvl1pPr>
            <a:lvl2pPr>
              <a:defRPr b="0" i="0">
                <a:latin typeface="Cambria" panose="02040503050406030204" pitchFamily="18" charset="0"/>
              </a:defRPr>
            </a:lvl2pPr>
            <a:lvl3pPr>
              <a:defRPr b="0" i="0">
                <a:latin typeface="Cambria" panose="02040503050406030204" pitchFamily="18" charset="0"/>
              </a:defRPr>
            </a:lvl3pPr>
            <a:lvl4pPr>
              <a:defRPr b="0" i="0">
                <a:latin typeface="Cambria" panose="02040503050406030204" pitchFamily="18" charset="0"/>
              </a:defRPr>
            </a:lvl4pPr>
            <a:lvl5pPr>
              <a:defRPr b="0" i="0">
                <a:latin typeface="Cambria" panose="020405030504060302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2592650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27"/>
            <a:ext cx="10363200" cy="1362075"/>
          </a:xfrm>
        </p:spPr>
        <p:txBody>
          <a:bodyPr anchor="t"/>
          <a:lstStyle>
            <a:lvl1pPr algn="l">
              <a:defRPr sz="4000" b="0" i="0" cap="all">
                <a:latin typeface="Cambria" panose="02040503050406030204" pitchFamily="18" charset="0"/>
              </a:defRPr>
            </a:lvl1pPr>
          </a:lstStyle>
          <a:p>
            <a:r>
              <a:rPr lang="en-US" dirty="0"/>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b="0" i="0">
                <a:latin typeface="Cambria" panose="02040503050406030204" pitchFamily="18" charset="0"/>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a:t>Click to edit Master text styles</a:t>
            </a:r>
          </a:p>
        </p:txBody>
      </p:sp>
    </p:spTree>
    <p:extLst>
      <p:ext uri="{BB962C8B-B14F-4D97-AF65-F5344CB8AC3E}">
        <p14:creationId xmlns:p14="http://schemas.microsoft.com/office/powerpoint/2010/main" val="388156724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latin typeface="Cambria" panose="02040503050406030204" pitchFamily="18" charset="0"/>
              </a:defRPr>
            </a:lvl1pPr>
          </a:lstStyle>
          <a:p>
            <a:r>
              <a:rPr lang="en-US" dirty="0"/>
              <a:t>Click to edit Master title style</a:t>
            </a:r>
          </a:p>
        </p:txBody>
      </p:sp>
      <p:sp>
        <p:nvSpPr>
          <p:cNvPr id="3" name="Content Placeholder 2"/>
          <p:cNvSpPr>
            <a:spLocks noGrp="1"/>
          </p:cNvSpPr>
          <p:nvPr>
            <p:ph sz="half" idx="1"/>
          </p:nvPr>
        </p:nvSpPr>
        <p:spPr>
          <a:xfrm>
            <a:off x="609600" y="1600206"/>
            <a:ext cx="5384800" cy="4525963"/>
          </a:xfrm>
        </p:spPr>
        <p:txBody>
          <a:bodyPr/>
          <a:lstStyle>
            <a:lvl1pPr>
              <a:defRPr sz="2800" b="0" i="0">
                <a:latin typeface="Cambria" panose="02040503050406030204" pitchFamily="18" charset="0"/>
              </a:defRPr>
            </a:lvl1pPr>
            <a:lvl2pPr>
              <a:defRPr sz="2400" b="0" i="0">
                <a:latin typeface="Cambria" panose="02040503050406030204" pitchFamily="18" charset="0"/>
              </a:defRPr>
            </a:lvl2pPr>
            <a:lvl3pPr>
              <a:defRPr sz="2000" b="0" i="0">
                <a:latin typeface="Cambria" panose="02040503050406030204" pitchFamily="18" charset="0"/>
              </a:defRPr>
            </a:lvl3pPr>
            <a:lvl4pPr>
              <a:defRPr sz="1800" b="0" i="0">
                <a:latin typeface="Cambria" panose="02040503050406030204" pitchFamily="18" charset="0"/>
              </a:defRPr>
            </a:lvl4pPr>
            <a:lvl5pPr>
              <a:defRPr sz="1800" b="0" i="0">
                <a:latin typeface="Cambria" panose="02040503050406030204" pitchFamily="18" charset="0"/>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97600" y="1600206"/>
            <a:ext cx="5384800" cy="4525963"/>
          </a:xfrm>
        </p:spPr>
        <p:txBody>
          <a:bodyPr/>
          <a:lstStyle>
            <a:lvl1pPr>
              <a:defRPr sz="2800" b="0" i="0">
                <a:latin typeface="Cambria" panose="02040503050406030204" pitchFamily="18" charset="0"/>
              </a:defRPr>
            </a:lvl1pPr>
            <a:lvl2pPr>
              <a:defRPr sz="2400" b="0" i="0">
                <a:latin typeface="Cambria" panose="02040503050406030204" pitchFamily="18" charset="0"/>
              </a:defRPr>
            </a:lvl2pPr>
            <a:lvl3pPr>
              <a:defRPr sz="2000" b="0" i="0">
                <a:latin typeface="Cambria" panose="02040503050406030204" pitchFamily="18" charset="0"/>
              </a:defRPr>
            </a:lvl3pPr>
            <a:lvl4pPr>
              <a:defRPr sz="1800" b="0" i="0">
                <a:latin typeface="Cambria" panose="02040503050406030204" pitchFamily="18" charset="0"/>
              </a:defRPr>
            </a:lvl4pPr>
            <a:lvl5pPr>
              <a:defRPr sz="1800" b="0" i="0">
                <a:latin typeface="Cambria" panose="02040503050406030204" pitchFamily="18" charset="0"/>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7146475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latin typeface="Cambria" panose="02040503050406030204" pitchFamily="18" charset="0"/>
              </a:defRPr>
            </a:lvl1pPr>
          </a:lstStyle>
          <a:p>
            <a:r>
              <a:rPr lang="en-US" dirty="0"/>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0" i="0">
                <a:latin typeface="Cambria" panose="020405030504060302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b="0" i="0">
                <a:latin typeface="Cambria" panose="02040503050406030204" pitchFamily="18" charset="0"/>
              </a:defRPr>
            </a:lvl1pPr>
            <a:lvl2pPr>
              <a:defRPr sz="2000" b="0" i="0">
                <a:latin typeface="Cambria" panose="02040503050406030204" pitchFamily="18" charset="0"/>
              </a:defRPr>
            </a:lvl2pPr>
            <a:lvl3pPr>
              <a:defRPr sz="1800" b="0" i="0">
                <a:latin typeface="Cambria" panose="02040503050406030204" pitchFamily="18" charset="0"/>
              </a:defRPr>
            </a:lvl3pPr>
            <a:lvl4pPr>
              <a:defRPr sz="1600" b="0" i="0">
                <a:latin typeface="Cambria" panose="02040503050406030204" pitchFamily="18" charset="0"/>
              </a:defRPr>
            </a:lvl4pPr>
            <a:lvl5pPr>
              <a:defRPr sz="1600" b="0" i="0">
                <a:latin typeface="Cambria" panose="02040503050406030204" pitchFamily="18" charset="0"/>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93385" y="1535113"/>
            <a:ext cx="5389033" cy="639762"/>
          </a:xfrm>
        </p:spPr>
        <p:txBody>
          <a:bodyPr anchor="b"/>
          <a:lstStyle>
            <a:lvl1pPr marL="0" indent="0">
              <a:buNone/>
              <a:defRPr sz="2400" b="0" i="0">
                <a:latin typeface="Cambria" panose="020405030504060302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193385" y="2174875"/>
            <a:ext cx="5389033" cy="3951288"/>
          </a:xfrm>
        </p:spPr>
        <p:txBody>
          <a:bodyPr/>
          <a:lstStyle>
            <a:lvl1pPr>
              <a:defRPr sz="2400" b="0" i="0">
                <a:latin typeface="Cambria" panose="02040503050406030204" pitchFamily="18" charset="0"/>
              </a:defRPr>
            </a:lvl1pPr>
            <a:lvl2pPr>
              <a:defRPr sz="2000" b="0" i="0">
                <a:latin typeface="Cambria" panose="02040503050406030204" pitchFamily="18" charset="0"/>
              </a:defRPr>
            </a:lvl2pPr>
            <a:lvl3pPr>
              <a:defRPr sz="1800" b="0" i="0">
                <a:latin typeface="Cambria" panose="02040503050406030204" pitchFamily="18" charset="0"/>
              </a:defRPr>
            </a:lvl3pPr>
            <a:lvl4pPr>
              <a:defRPr sz="1600" b="0" i="0">
                <a:latin typeface="Cambria" panose="02040503050406030204" pitchFamily="18" charset="0"/>
              </a:defRPr>
            </a:lvl4pPr>
            <a:lvl5pPr>
              <a:defRPr sz="1600" b="0" i="0">
                <a:latin typeface="Cambria" panose="02040503050406030204" pitchFamily="18" charset="0"/>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8049526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latin typeface="Cambria" panose="02040503050406030204" pitchFamily="18" charset="0"/>
              </a:defRPr>
            </a:lvl1pPr>
          </a:lstStyle>
          <a:p>
            <a:r>
              <a:rPr lang="en-US" dirty="0"/>
              <a:t>Click to edit Master title style</a:t>
            </a:r>
          </a:p>
        </p:txBody>
      </p:sp>
    </p:spTree>
    <p:extLst>
      <p:ext uri="{BB962C8B-B14F-4D97-AF65-F5344CB8AC3E}">
        <p14:creationId xmlns:p14="http://schemas.microsoft.com/office/powerpoint/2010/main" val="134830428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1997843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0"/>
            <a:ext cx="4011084" cy="1162050"/>
          </a:xfrm>
        </p:spPr>
        <p:txBody>
          <a:bodyPr anchor="b"/>
          <a:lstStyle>
            <a:lvl1pPr algn="l">
              <a:defRPr sz="2000" b="0" i="0">
                <a:latin typeface="Cambria" panose="02040503050406030204" pitchFamily="18" charset="0"/>
              </a:defRPr>
            </a:lvl1pPr>
          </a:lstStyle>
          <a:p>
            <a:r>
              <a:rPr lang="en-US" dirty="0"/>
              <a:t>Click to edit Master title style</a:t>
            </a:r>
          </a:p>
        </p:txBody>
      </p:sp>
      <p:sp>
        <p:nvSpPr>
          <p:cNvPr id="3" name="Content Placeholder 2"/>
          <p:cNvSpPr>
            <a:spLocks noGrp="1"/>
          </p:cNvSpPr>
          <p:nvPr>
            <p:ph idx="1"/>
          </p:nvPr>
        </p:nvSpPr>
        <p:spPr>
          <a:xfrm>
            <a:off x="4766733" y="273077"/>
            <a:ext cx="6815667" cy="5853113"/>
          </a:xfrm>
        </p:spPr>
        <p:txBody>
          <a:bodyPr/>
          <a:lstStyle>
            <a:lvl1pPr>
              <a:defRPr sz="3200" b="0" i="0">
                <a:latin typeface="Cambria" panose="02040503050406030204" pitchFamily="18" charset="0"/>
              </a:defRPr>
            </a:lvl1pPr>
            <a:lvl2pPr>
              <a:defRPr sz="2800" b="0" i="0">
                <a:latin typeface="Cambria" panose="02040503050406030204" pitchFamily="18" charset="0"/>
              </a:defRPr>
            </a:lvl2pPr>
            <a:lvl3pPr>
              <a:defRPr sz="2400" b="0" i="0">
                <a:latin typeface="Cambria" panose="02040503050406030204" pitchFamily="18" charset="0"/>
              </a:defRPr>
            </a:lvl3pPr>
            <a:lvl4pPr>
              <a:defRPr sz="2000" b="0" i="0">
                <a:latin typeface="Cambria" panose="02040503050406030204" pitchFamily="18" charset="0"/>
              </a:defRPr>
            </a:lvl4pPr>
            <a:lvl5pPr>
              <a:defRPr sz="2000" b="0" i="0">
                <a:latin typeface="Cambria" panose="02040503050406030204" pitchFamily="18" charset="0"/>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609603" y="1435103"/>
            <a:ext cx="4011084" cy="4691063"/>
          </a:xfrm>
        </p:spPr>
        <p:txBody>
          <a:bodyPr/>
          <a:lstStyle>
            <a:lvl1pPr marL="0" indent="0">
              <a:buNone/>
              <a:defRPr sz="1400" b="0" i="0">
                <a:latin typeface="Cambria" panose="02040503050406030204" pitchFamily="18"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Tree>
    <p:extLst>
      <p:ext uri="{BB962C8B-B14F-4D97-AF65-F5344CB8AC3E}">
        <p14:creationId xmlns:p14="http://schemas.microsoft.com/office/powerpoint/2010/main" val="45435093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0" i="0">
                <a:latin typeface="Cambria" panose="02040503050406030204" pitchFamily="18" charset="0"/>
              </a:defRPr>
            </a:lvl1pPr>
          </a:lstStyle>
          <a:p>
            <a:r>
              <a:rPr lang="en-US" dirty="0"/>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b="0" i="0">
                <a:latin typeface="Cambria" panose="02040503050406030204" pitchFamily="18"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b="0" i="0">
                <a:latin typeface="Cambria" panose="02040503050406030204" pitchFamily="18"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Tree>
    <p:extLst>
      <p:ext uri="{BB962C8B-B14F-4D97-AF65-F5344CB8AC3E}">
        <p14:creationId xmlns:p14="http://schemas.microsoft.com/office/powerpoint/2010/main" val="394836723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latin typeface="Cambria" panose="02040503050406030204" pitchFamily="18" charset="0"/>
              </a:defRPr>
            </a:lvl1pPr>
          </a:lstStyle>
          <a:p>
            <a:r>
              <a:rPr lang="en-US" dirty="0"/>
              <a:t>Click to edit Master title style</a:t>
            </a:r>
          </a:p>
        </p:txBody>
      </p:sp>
      <p:sp>
        <p:nvSpPr>
          <p:cNvPr id="3" name="Vertical Text Placeholder 2"/>
          <p:cNvSpPr>
            <a:spLocks noGrp="1"/>
          </p:cNvSpPr>
          <p:nvPr>
            <p:ph type="body" orient="vert" idx="1"/>
          </p:nvPr>
        </p:nvSpPr>
        <p:spPr/>
        <p:txBody>
          <a:bodyPr vert="eaVert"/>
          <a:lstStyle>
            <a:lvl1pPr>
              <a:defRPr b="0" i="0">
                <a:latin typeface="Cambria" panose="02040503050406030204" pitchFamily="18" charset="0"/>
              </a:defRPr>
            </a:lvl1pPr>
            <a:lvl2pPr>
              <a:defRPr b="0" i="0">
                <a:latin typeface="Cambria" panose="02040503050406030204" pitchFamily="18" charset="0"/>
              </a:defRPr>
            </a:lvl2pPr>
            <a:lvl3pPr>
              <a:defRPr b="0" i="0">
                <a:latin typeface="Cambria" panose="02040503050406030204" pitchFamily="18" charset="0"/>
              </a:defRPr>
            </a:lvl3pPr>
            <a:lvl4pPr>
              <a:defRPr b="0" i="0">
                <a:latin typeface="Cambria" panose="02040503050406030204" pitchFamily="18" charset="0"/>
              </a:defRPr>
            </a:lvl4pPr>
            <a:lvl5pPr>
              <a:defRPr b="0" i="0">
                <a:latin typeface="Cambria" panose="020405030504060302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243550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latin typeface="Cambria" panose="02040503050406030204" pitchFamily="18" charset="0"/>
              </a:defRPr>
            </a:lvl1pPr>
          </a:lstStyle>
          <a:p>
            <a:r>
              <a:rPr lang="en-US" dirty="0"/>
              <a:t>Click to edit Master title style</a:t>
            </a:r>
          </a:p>
        </p:txBody>
      </p:sp>
    </p:spTree>
    <p:extLst>
      <p:ext uri="{BB962C8B-B14F-4D97-AF65-F5344CB8AC3E}">
        <p14:creationId xmlns:p14="http://schemas.microsoft.com/office/powerpoint/2010/main" val="27037095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65"/>
            <a:ext cx="2743200" cy="5851525"/>
          </a:xfrm>
        </p:spPr>
        <p:txBody>
          <a:bodyPr vert="eaVert"/>
          <a:lstStyle>
            <a:lvl1pPr>
              <a:defRPr b="0" i="0">
                <a:latin typeface="Cambria" panose="02040503050406030204" pitchFamily="18" charset="0"/>
              </a:defRPr>
            </a:lvl1pPr>
          </a:lstStyle>
          <a:p>
            <a:r>
              <a:rPr lang="en-US" dirty="0"/>
              <a:t>Click to edit Master title style</a:t>
            </a:r>
          </a:p>
        </p:txBody>
      </p:sp>
      <p:sp>
        <p:nvSpPr>
          <p:cNvPr id="3" name="Vertical Text Placeholder 2"/>
          <p:cNvSpPr>
            <a:spLocks noGrp="1"/>
          </p:cNvSpPr>
          <p:nvPr>
            <p:ph type="body" orient="vert" idx="1"/>
          </p:nvPr>
        </p:nvSpPr>
        <p:spPr>
          <a:xfrm>
            <a:off x="609600" y="274665"/>
            <a:ext cx="8026400" cy="5851525"/>
          </a:xfrm>
        </p:spPr>
        <p:txBody>
          <a:bodyPr vert="eaVert"/>
          <a:lstStyle>
            <a:lvl1pPr>
              <a:defRPr b="0" i="0">
                <a:latin typeface="Cambria" panose="02040503050406030204" pitchFamily="18" charset="0"/>
              </a:defRPr>
            </a:lvl1pPr>
            <a:lvl2pPr>
              <a:defRPr b="0" i="0">
                <a:latin typeface="Cambria" panose="02040503050406030204" pitchFamily="18" charset="0"/>
              </a:defRPr>
            </a:lvl2pPr>
            <a:lvl3pPr>
              <a:defRPr b="0" i="0">
                <a:latin typeface="Cambria" panose="02040503050406030204" pitchFamily="18" charset="0"/>
              </a:defRPr>
            </a:lvl3pPr>
            <a:lvl4pPr>
              <a:defRPr b="0" i="0">
                <a:latin typeface="Cambria" panose="02040503050406030204" pitchFamily="18" charset="0"/>
              </a:defRPr>
            </a:lvl4pPr>
            <a:lvl5pPr>
              <a:defRPr b="0" i="0">
                <a:latin typeface="Cambria" panose="020405030504060302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5504402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32"/>
            <a:ext cx="10363200" cy="1470025"/>
          </a:xfrm>
        </p:spPr>
        <p:txBody>
          <a:bodyPr/>
          <a:lstStyle>
            <a:lvl1pPr>
              <a:defRPr b="0" i="0">
                <a:latin typeface="Cambria" panose="02040503050406030204" pitchFamily="18" charset="0"/>
              </a:defRPr>
            </a:lvl1pPr>
          </a:lstStyle>
          <a:p>
            <a:r>
              <a:rPr lang="en-US" dirty="0"/>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b="0" i="0">
                <a:latin typeface="Cambria" panose="02040503050406030204" pitchFamily="18" charset="0"/>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Tree>
    <p:extLst>
      <p:ext uri="{BB962C8B-B14F-4D97-AF65-F5344CB8AC3E}">
        <p14:creationId xmlns:p14="http://schemas.microsoft.com/office/powerpoint/2010/main" val="3418791071"/>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latin typeface="Cambria" panose="02040503050406030204" pitchFamily="18" charset="0"/>
              </a:defRPr>
            </a:lvl1pPr>
          </a:lstStyle>
          <a:p>
            <a:r>
              <a:rPr lang="en-US" dirty="0"/>
              <a:t>Click to edit Master title style</a:t>
            </a:r>
          </a:p>
        </p:txBody>
      </p:sp>
      <p:sp>
        <p:nvSpPr>
          <p:cNvPr id="3" name="Content Placeholder 2"/>
          <p:cNvSpPr>
            <a:spLocks noGrp="1"/>
          </p:cNvSpPr>
          <p:nvPr>
            <p:ph idx="1"/>
          </p:nvPr>
        </p:nvSpPr>
        <p:spPr/>
        <p:txBody>
          <a:bodyPr/>
          <a:lstStyle>
            <a:lvl1pPr>
              <a:defRPr b="0" i="0">
                <a:latin typeface="Cambria" panose="02040503050406030204" pitchFamily="18" charset="0"/>
              </a:defRPr>
            </a:lvl1pPr>
            <a:lvl2pPr>
              <a:defRPr b="0" i="0">
                <a:latin typeface="Cambria" panose="02040503050406030204" pitchFamily="18" charset="0"/>
              </a:defRPr>
            </a:lvl2pPr>
            <a:lvl3pPr>
              <a:defRPr b="0" i="0">
                <a:latin typeface="Cambria" panose="02040503050406030204" pitchFamily="18" charset="0"/>
              </a:defRPr>
            </a:lvl3pPr>
            <a:lvl4pPr>
              <a:defRPr b="0" i="0">
                <a:latin typeface="Cambria" panose="02040503050406030204" pitchFamily="18" charset="0"/>
              </a:defRPr>
            </a:lvl4pPr>
            <a:lvl5pPr>
              <a:defRPr b="0" i="0">
                <a:latin typeface="Cambria" panose="020405030504060302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3792117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7"/>
            <a:ext cx="10363200" cy="1362075"/>
          </a:xfrm>
        </p:spPr>
        <p:txBody>
          <a:bodyPr anchor="t"/>
          <a:lstStyle>
            <a:lvl1pPr algn="l">
              <a:defRPr sz="4000" b="0" i="0" cap="all">
                <a:latin typeface="Cambria" panose="02040503050406030204" pitchFamily="18" charset="0"/>
              </a:defRPr>
            </a:lvl1pPr>
          </a:lstStyle>
          <a:p>
            <a:r>
              <a:rPr lang="en-US" dirty="0"/>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b="0" i="0">
                <a:latin typeface="Cambria" panose="02040503050406030204" pitchFamily="18" charset="0"/>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a:t>Click to edit Master text styles</a:t>
            </a:r>
          </a:p>
        </p:txBody>
      </p:sp>
    </p:spTree>
    <p:extLst>
      <p:ext uri="{BB962C8B-B14F-4D97-AF65-F5344CB8AC3E}">
        <p14:creationId xmlns:p14="http://schemas.microsoft.com/office/powerpoint/2010/main" val="272355840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latin typeface="Cambria" panose="02040503050406030204" pitchFamily="18" charset="0"/>
              </a:defRPr>
            </a:lvl1pPr>
          </a:lstStyle>
          <a:p>
            <a:r>
              <a:rPr lang="en-US" dirty="0"/>
              <a:t>Click to edit Master title style</a:t>
            </a:r>
          </a:p>
        </p:txBody>
      </p:sp>
      <p:sp>
        <p:nvSpPr>
          <p:cNvPr id="3" name="Content Placeholder 2"/>
          <p:cNvSpPr>
            <a:spLocks noGrp="1"/>
          </p:cNvSpPr>
          <p:nvPr>
            <p:ph sz="half" idx="1"/>
          </p:nvPr>
        </p:nvSpPr>
        <p:spPr>
          <a:xfrm>
            <a:off x="609600" y="1600206"/>
            <a:ext cx="5384800" cy="4525963"/>
          </a:xfrm>
        </p:spPr>
        <p:txBody>
          <a:bodyPr/>
          <a:lstStyle>
            <a:lvl1pPr>
              <a:defRPr sz="2800" b="0" i="0">
                <a:latin typeface="Cambria" panose="02040503050406030204" pitchFamily="18" charset="0"/>
              </a:defRPr>
            </a:lvl1pPr>
            <a:lvl2pPr>
              <a:defRPr sz="2400" b="0" i="0">
                <a:latin typeface="Cambria" panose="02040503050406030204" pitchFamily="18" charset="0"/>
              </a:defRPr>
            </a:lvl2pPr>
            <a:lvl3pPr>
              <a:defRPr sz="2000" b="0" i="0">
                <a:latin typeface="Cambria" panose="02040503050406030204" pitchFamily="18" charset="0"/>
              </a:defRPr>
            </a:lvl3pPr>
            <a:lvl4pPr>
              <a:defRPr sz="1800" b="0" i="0">
                <a:latin typeface="Cambria" panose="02040503050406030204" pitchFamily="18" charset="0"/>
              </a:defRPr>
            </a:lvl4pPr>
            <a:lvl5pPr>
              <a:defRPr sz="1800" b="0" i="0">
                <a:latin typeface="Cambria" panose="02040503050406030204" pitchFamily="18" charset="0"/>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97600" y="1600206"/>
            <a:ext cx="5384800" cy="4525963"/>
          </a:xfrm>
        </p:spPr>
        <p:txBody>
          <a:bodyPr/>
          <a:lstStyle>
            <a:lvl1pPr>
              <a:defRPr sz="2800" b="0" i="0">
                <a:latin typeface="Cambria" panose="02040503050406030204" pitchFamily="18" charset="0"/>
              </a:defRPr>
            </a:lvl1pPr>
            <a:lvl2pPr>
              <a:defRPr sz="2400" b="0" i="0">
                <a:latin typeface="Cambria" panose="02040503050406030204" pitchFamily="18" charset="0"/>
              </a:defRPr>
            </a:lvl2pPr>
            <a:lvl3pPr>
              <a:defRPr sz="2000" b="0" i="0">
                <a:latin typeface="Cambria" panose="02040503050406030204" pitchFamily="18" charset="0"/>
              </a:defRPr>
            </a:lvl3pPr>
            <a:lvl4pPr>
              <a:defRPr sz="1800" b="0" i="0">
                <a:latin typeface="Cambria" panose="02040503050406030204" pitchFamily="18" charset="0"/>
              </a:defRPr>
            </a:lvl4pPr>
            <a:lvl5pPr>
              <a:defRPr sz="1800" b="0" i="0">
                <a:latin typeface="Cambria" panose="02040503050406030204" pitchFamily="18" charset="0"/>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0551383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latin typeface="Cambria" panose="02040503050406030204" pitchFamily="18" charset="0"/>
              </a:defRPr>
            </a:lvl1pPr>
          </a:lstStyle>
          <a:p>
            <a:r>
              <a:rPr lang="en-US" dirty="0"/>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0" i="0">
                <a:latin typeface="Cambria" panose="020405030504060302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b="0" i="0">
                <a:latin typeface="Cambria" panose="02040503050406030204" pitchFamily="18" charset="0"/>
              </a:defRPr>
            </a:lvl1pPr>
            <a:lvl2pPr>
              <a:defRPr sz="2000" b="0" i="0">
                <a:latin typeface="Cambria" panose="02040503050406030204" pitchFamily="18" charset="0"/>
              </a:defRPr>
            </a:lvl2pPr>
            <a:lvl3pPr>
              <a:defRPr sz="1800" b="0" i="0">
                <a:latin typeface="Cambria" panose="02040503050406030204" pitchFamily="18" charset="0"/>
              </a:defRPr>
            </a:lvl3pPr>
            <a:lvl4pPr>
              <a:defRPr sz="1600" b="0" i="0">
                <a:latin typeface="Cambria" panose="02040503050406030204" pitchFamily="18" charset="0"/>
              </a:defRPr>
            </a:lvl4pPr>
            <a:lvl5pPr>
              <a:defRPr sz="1600" b="0" i="0">
                <a:latin typeface="Cambria" panose="02040503050406030204" pitchFamily="18" charset="0"/>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93372" y="1535113"/>
            <a:ext cx="5389033" cy="639762"/>
          </a:xfrm>
        </p:spPr>
        <p:txBody>
          <a:bodyPr anchor="b"/>
          <a:lstStyle>
            <a:lvl1pPr marL="0" indent="0">
              <a:buNone/>
              <a:defRPr sz="2400" b="0" i="0">
                <a:latin typeface="Cambria" panose="020405030504060302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193372" y="2174875"/>
            <a:ext cx="5389033" cy="3951288"/>
          </a:xfrm>
        </p:spPr>
        <p:txBody>
          <a:bodyPr/>
          <a:lstStyle>
            <a:lvl1pPr>
              <a:defRPr sz="2400" b="0" i="0">
                <a:latin typeface="Cambria" panose="02040503050406030204" pitchFamily="18" charset="0"/>
              </a:defRPr>
            </a:lvl1pPr>
            <a:lvl2pPr>
              <a:defRPr sz="2000" b="0" i="0">
                <a:latin typeface="Cambria" panose="02040503050406030204" pitchFamily="18" charset="0"/>
              </a:defRPr>
            </a:lvl2pPr>
            <a:lvl3pPr>
              <a:defRPr sz="1800" b="0" i="0">
                <a:latin typeface="Cambria" panose="02040503050406030204" pitchFamily="18" charset="0"/>
              </a:defRPr>
            </a:lvl3pPr>
            <a:lvl4pPr>
              <a:defRPr sz="1600" b="0" i="0">
                <a:latin typeface="Cambria" panose="02040503050406030204" pitchFamily="18" charset="0"/>
              </a:defRPr>
            </a:lvl4pPr>
            <a:lvl5pPr>
              <a:defRPr sz="1600" b="0" i="0">
                <a:latin typeface="Cambria" panose="02040503050406030204" pitchFamily="18" charset="0"/>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4299224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latin typeface="Cambria" panose="02040503050406030204" pitchFamily="18" charset="0"/>
              </a:defRPr>
            </a:lvl1pPr>
          </a:lstStyle>
          <a:p>
            <a:r>
              <a:rPr lang="en-US" dirty="0"/>
              <a:t>Click to edit Master title style</a:t>
            </a:r>
          </a:p>
        </p:txBody>
      </p:sp>
    </p:spTree>
    <p:extLst>
      <p:ext uri="{BB962C8B-B14F-4D97-AF65-F5344CB8AC3E}">
        <p14:creationId xmlns:p14="http://schemas.microsoft.com/office/powerpoint/2010/main" val="531355091"/>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5090694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0"/>
            <a:ext cx="4011084" cy="1162050"/>
          </a:xfrm>
        </p:spPr>
        <p:txBody>
          <a:bodyPr anchor="b"/>
          <a:lstStyle>
            <a:lvl1pPr algn="l">
              <a:defRPr sz="2000" b="0" i="0">
                <a:latin typeface="Cambria" panose="02040503050406030204" pitchFamily="18" charset="0"/>
              </a:defRPr>
            </a:lvl1pPr>
          </a:lstStyle>
          <a:p>
            <a:r>
              <a:rPr lang="en-US" dirty="0"/>
              <a:t>Click to edit Master title style</a:t>
            </a:r>
          </a:p>
        </p:txBody>
      </p:sp>
      <p:sp>
        <p:nvSpPr>
          <p:cNvPr id="3" name="Content Placeholder 2"/>
          <p:cNvSpPr>
            <a:spLocks noGrp="1"/>
          </p:cNvSpPr>
          <p:nvPr>
            <p:ph idx="1"/>
          </p:nvPr>
        </p:nvSpPr>
        <p:spPr>
          <a:xfrm>
            <a:off x="4766733" y="273057"/>
            <a:ext cx="6815667" cy="5853113"/>
          </a:xfrm>
        </p:spPr>
        <p:txBody>
          <a:bodyPr/>
          <a:lstStyle>
            <a:lvl1pPr>
              <a:defRPr sz="3200" b="0" i="0">
                <a:latin typeface="Cambria" panose="02040503050406030204" pitchFamily="18" charset="0"/>
              </a:defRPr>
            </a:lvl1pPr>
            <a:lvl2pPr>
              <a:defRPr sz="2800" b="0" i="0">
                <a:latin typeface="Cambria" panose="02040503050406030204" pitchFamily="18" charset="0"/>
              </a:defRPr>
            </a:lvl2pPr>
            <a:lvl3pPr>
              <a:defRPr sz="2400" b="0" i="0">
                <a:latin typeface="Cambria" panose="02040503050406030204" pitchFamily="18" charset="0"/>
              </a:defRPr>
            </a:lvl3pPr>
            <a:lvl4pPr>
              <a:defRPr sz="2000" b="0" i="0">
                <a:latin typeface="Cambria" panose="02040503050406030204" pitchFamily="18" charset="0"/>
              </a:defRPr>
            </a:lvl4pPr>
            <a:lvl5pPr>
              <a:defRPr sz="2000" b="0" i="0">
                <a:latin typeface="Cambria" panose="02040503050406030204" pitchFamily="18" charset="0"/>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609603" y="1435103"/>
            <a:ext cx="4011084" cy="4691063"/>
          </a:xfrm>
        </p:spPr>
        <p:txBody>
          <a:bodyPr/>
          <a:lstStyle>
            <a:lvl1pPr marL="0" indent="0">
              <a:buNone/>
              <a:defRPr sz="1400" b="0" i="0">
                <a:latin typeface="Cambria" panose="02040503050406030204" pitchFamily="18"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Tree>
    <p:extLst>
      <p:ext uri="{BB962C8B-B14F-4D97-AF65-F5344CB8AC3E}">
        <p14:creationId xmlns:p14="http://schemas.microsoft.com/office/powerpoint/2010/main" val="1561573568"/>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0" i="0">
                <a:latin typeface="Cambria" panose="02040503050406030204" pitchFamily="18" charset="0"/>
              </a:defRPr>
            </a:lvl1pPr>
          </a:lstStyle>
          <a:p>
            <a:r>
              <a:rPr lang="en-US" dirty="0"/>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b="0" i="0">
                <a:latin typeface="Cambria" panose="02040503050406030204" pitchFamily="18"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b="0" i="0">
                <a:latin typeface="Cambria" panose="02040503050406030204" pitchFamily="18"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Tree>
    <p:extLst>
      <p:ext uri="{BB962C8B-B14F-4D97-AF65-F5344CB8AC3E}">
        <p14:creationId xmlns:p14="http://schemas.microsoft.com/office/powerpoint/2010/main" val="42322398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latin typeface="Cambria" panose="02040503050406030204" pitchFamily="18" charset="0"/>
              </a:defRPr>
            </a:lvl1pPr>
          </a:lstStyle>
          <a:p>
            <a:r>
              <a:rPr lang="en-US" dirty="0"/>
              <a:t>Click to edit Master title style</a:t>
            </a:r>
          </a:p>
        </p:txBody>
      </p:sp>
    </p:spTree>
    <p:extLst>
      <p:ext uri="{BB962C8B-B14F-4D97-AF65-F5344CB8AC3E}">
        <p14:creationId xmlns:p14="http://schemas.microsoft.com/office/powerpoint/2010/main" val="1479376892"/>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latin typeface="Cambria" panose="02040503050406030204" pitchFamily="18" charset="0"/>
              </a:defRPr>
            </a:lvl1pPr>
          </a:lstStyle>
          <a:p>
            <a:r>
              <a:rPr lang="en-US" dirty="0"/>
              <a:t>Click to edit Master title style</a:t>
            </a:r>
          </a:p>
        </p:txBody>
      </p:sp>
      <p:sp>
        <p:nvSpPr>
          <p:cNvPr id="3" name="Vertical Text Placeholder 2"/>
          <p:cNvSpPr>
            <a:spLocks noGrp="1"/>
          </p:cNvSpPr>
          <p:nvPr>
            <p:ph type="body" orient="vert" idx="1"/>
          </p:nvPr>
        </p:nvSpPr>
        <p:spPr/>
        <p:txBody>
          <a:bodyPr vert="eaVert"/>
          <a:lstStyle>
            <a:lvl1pPr>
              <a:defRPr b="0" i="0">
                <a:latin typeface="Cambria" panose="02040503050406030204" pitchFamily="18" charset="0"/>
              </a:defRPr>
            </a:lvl1pPr>
            <a:lvl2pPr>
              <a:defRPr b="0" i="0">
                <a:latin typeface="Cambria" panose="02040503050406030204" pitchFamily="18" charset="0"/>
              </a:defRPr>
            </a:lvl2pPr>
            <a:lvl3pPr>
              <a:defRPr b="0" i="0">
                <a:latin typeface="Cambria" panose="02040503050406030204" pitchFamily="18" charset="0"/>
              </a:defRPr>
            </a:lvl3pPr>
            <a:lvl4pPr>
              <a:defRPr b="0" i="0">
                <a:latin typeface="Cambria" panose="02040503050406030204" pitchFamily="18" charset="0"/>
              </a:defRPr>
            </a:lvl4pPr>
            <a:lvl5pPr>
              <a:defRPr b="0" i="0">
                <a:latin typeface="Cambria" panose="020405030504060302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24223625"/>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5"/>
            <a:ext cx="2743200" cy="5851525"/>
          </a:xfrm>
        </p:spPr>
        <p:txBody>
          <a:bodyPr vert="eaVert"/>
          <a:lstStyle>
            <a:lvl1pPr>
              <a:defRPr b="0" i="0">
                <a:latin typeface="Cambria" panose="02040503050406030204" pitchFamily="18" charset="0"/>
              </a:defRPr>
            </a:lvl1pPr>
          </a:lstStyle>
          <a:p>
            <a:r>
              <a:rPr lang="en-US" dirty="0"/>
              <a:t>Click to edit Master title style</a:t>
            </a:r>
          </a:p>
        </p:txBody>
      </p:sp>
      <p:sp>
        <p:nvSpPr>
          <p:cNvPr id="3" name="Vertical Text Placeholder 2"/>
          <p:cNvSpPr>
            <a:spLocks noGrp="1"/>
          </p:cNvSpPr>
          <p:nvPr>
            <p:ph type="body" orient="vert" idx="1"/>
          </p:nvPr>
        </p:nvSpPr>
        <p:spPr>
          <a:xfrm>
            <a:off x="609600" y="274645"/>
            <a:ext cx="8026400" cy="5851525"/>
          </a:xfrm>
        </p:spPr>
        <p:txBody>
          <a:bodyPr vert="eaVert"/>
          <a:lstStyle>
            <a:lvl1pPr>
              <a:defRPr b="0" i="0">
                <a:latin typeface="Cambria" panose="02040503050406030204" pitchFamily="18" charset="0"/>
              </a:defRPr>
            </a:lvl1pPr>
            <a:lvl2pPr>
              <a:defRPr b="0" i="0">
                <a:latin typeface="Cambria" panose="02040503050406030204" pitchFamily="18" charset="0"/>
              </a:defRPr>
            </a:lvl2pPr>
            <a:lvl3pPr>
              <a:defRPr b="0" i="0">
                <a:latin typeface="Cambria" panose="02040503050406030204" pitchFamily="18" charset="0"/>
              </a:defRPr>
            </a:lvl3pPr>
            <a:lvl4pPr>
              <a:defRPr b="0" i="0">
                <a:latin typeface="Cambria" panose="02040503050406030204" pitchFamily="18" charset="0"/>
              </a:defRPr>
            </a:lvl4pPr>
            <a:lvl5pPr>
              <a:defRPr b="0" i="0">
                <a:latin typeface="Cambria" panose="020405030504060302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997301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326544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929241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latin typeface="Cambria" panose="02040503050406030204" pitchFamily="18" charset="0"/>
              </a:defRPr>
            </a:lvl1pPr>
          </a:lstStyle>
          <a:p>
            <a:r>
              <a:rPr lang="en-US" dirty="0"/>
              <a:t>Click to edit Master title style</a:t>
            </a:r>
          </a:p>
        </p:txBody>
      </p:sp>
      <p:sp>
        <p:nvSpPr>
          <p:cNvPr id="3" name="Content Placeholder 2"/>
          <p:cNvSpPr>
            <a:spLocks noGrp="1"/>
          </p:cNvSpPr>
          <p:nvPr>
            <p:ph idx="1"/>
          </p:nvPr>
        </p:nvSpPr>
        <p:spPr/>
        <p:txBody>
          <a:bodyPr/>
          <a:lstStyle>
            <a:lvl1pPr>
              <a:defRPr b="0" i="0">
                <a:latin typeface="Cambria" panose="02040503050406030204" pitchFamily="18" charset="0"/>
              </a:defRPr>
            </a:lvl1pPr>
            <a:lvl2pPr>
              <a:defRPr b="0" i="0">
                <a:latin typeface="Cambria" panose="02040503050406030204" pitchFamily="18" charset="0"/>
              </a:defRPr>
            </a:lvl2pPr>
            <a:lvl3pPr>
              <a:defRPr b="0" i="0">
                <a:latin typeface="Cambria" panose="02040503050406030204" pitchFamily="18" charset="0"/>
              </a:defRPr>
            </a:lvl3pPr>
            <a:lvl4pPr>
              <a:defRPr b="0" i="0">
                <a:latin typeface="Cambria" panose="02040503050406030204" pitchFamily="18" charset="0"/>
              </a:defRPr>
            </a:lvl4pPr>
            <a:lvl5pPr>
              <a:defRPr b="0" i="0">
                <a:latin typeface="Cambria" panose="020405030504060302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3542940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10.xml.rels><?xml version="1.0" encoding="UTF-8" standalone="yes"?>
<Relationships xmlns="http://schemas.openxmlformats.org/package/2006/relationships"><Relationship Id="rId3" Type="http://schemas.openxmlformats.org/officeDocument/2006/relationships/slideLayout" Target="../slideLayouts/slideLayout20.xml"/><Relationship Id="rId2" Type="http://schemas.openxmlformats.org/officeDocument/2006/relationships/slideLayout" Target="../slideLayouts/slideLayout19.xml"/><Relationship Id="rId1" Type="http://schemas.openxmlformats.org/officeDocument/2006/relationships/slideLayout" Target="../slideLayouts/slideLayout18.xml"/><Relationship Id="rId4" Type="http://schemas.openxmlformats.org/officeDocument/2006/relationships/theme" Target="../theme/theme10.xml"/></Relationships>
</file>

<file path=ppt/slideMasters/_rels/slideMaster11.xml.rels><?xml version="1.0" encoding="UTF-8" standalone="yes"?>
<Relationships xmlns="http://schemas.openxmlformats.org/package/2006/relationships"><Relationship Id="rId2" Type="http://schemas.openxmlformats.org/officeDocument/2006/relationships/theme" Target="../theme/theme11.xml"/><Relationship Id="rId1" Type="http://schemas.openxmlformats.org/officeDocument/2006/relationships/slideLayout" Target="../slideLayouts/slideLayout21.xml"/></Relationships>
</file>

<file path=ppt/slideMasters/_rels/slideMaster12.xml.rels><?xml version="1.0" encoding="UTF-8" standalone="yes"?>
<Relationships xmlns="http://schemas.openxmlformats.org/package/2006/relationships"><Relationship Id="rId3" Type="http://schemas.openxmlformats.org/officeDocument/2006/relationships/slideLayout" Target="../slideLayouts/slideLayout24.xml"/><Relationship Id="rId2" Type="http://schemas.openxmlformats.org/officeDocument/2006/relationships/slideLayout" Target="../slideLayouts/slideLayout23.xml"/><Relationship Id="rId1" Type="http://schemas.openxmlformats.org/officeDocument/2006/relationships/slideLayout" Target="../slideLayouts/slideLayout22.xml"/><Relationship Id="rId4"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3" Type="http://schemas.openxmlformats.org/officeDocument/2006/relationships/slideLayout" Target="../slideLayouts/slideLayout27.xml"/><Relationship Id="rId2" Type="http://schemas.openxmlformats.org/officeDocument/2006/relationships/slideLayout" Target="../slideLayouts/slideLayout26.xml"/><Relationship Id="rId1" Type="http://schemas.openxmlformats.org/officeDocument/2006/relationships/slideLayout" Target="../slideLayouts/slideLayout25.xml"/><Relationship Id="rId5" Type="http://schemas.openxmlformats.org/officeDocument/2006/relationships/theme" Target="../theme/theme13.xml"/><Relationship Id="rId4" Type="http://schemas.openxmlformats.org/officeDocument/2006/relationships/slideLayout" Target="../slideLayouts/slideLayout28.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36.xml"/><Relationship Id="rId3" Type="http://schemas.openxmlformats.org/officeDocument/2006/relationships/slideLayout" Target="../slideLayouts/slideLayout31.xml"/><Relationship Id="rId7" Type="http://schemas.openxmlformats.org/officeDocument/2006/relationships/slideLayout" Target="../slideLayouts/slideLayout35.xml"/><Relationship Id="rId12" Type="http://schemas.openxmlformats.org/officeDocument/2006/relationships/theme" Target="../theme/theme14.xml"/><Relationship Id="rId2" Type="http://schemas.openxmlformats.org/officeDocument/2006/relationships/slideLayout" Target="../slideLayouts/slideLayout30.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0" Type="http://schemas.openxmlformats.org/officeDocument/2006/relationships/slideLayout" Target="../slideLayouts/slideLayout38.xml"/><Relationship Id="rId4" Type="http://schemas.openxmlformats.org/officeDocument/2006/relationships/slideLayout" Target="../slideLayouts/slideLayout32.xml"/><Relationship Id="rId9" Type="http://schemas.openxmlformats.org/officeDocument/2006/relationships/slideLayout" Target="../slideLayouts/slideLayout37.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47.xml"/><Relationship Id="rId3" Type="http://schemas.openxmlformats.org/officeDocument/2006/relationships/slideLayout" Target="../slideLayouts/slideLayout42.xml"/><Relationship Id="rId7" Type="http://schemas.openxmlformats.org/officeDocument/2006/relationships/slideLayout" Target="../slideLayouts/slideLayout46.xml"/><Relationship Id="rId12" Type="http://schemas.openxmlformats.org/officeDocument/2006/relationships/theme" Target="../theme/theme15.xml"/><Relationship Id="rId2" Type="http://schemas.openxmlformats.org/officeDocument/2006/relationships/slideLayout" Target="../slideLayouts/slideLayout41.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5" Type="http://schemas.openxmlformats.org/officeDocument/2006/relationships/slideLayout" Target="../slideLayouts/slideLayout44.xml"/><Relationship Id="rId10" Type="http://schemas.openxmlformats.org/officeDocument/2006/relationships/slideLayout" Target="../slideLayouts/slideLayout49.xml"/><Relationship Id="rId4" Type="http://schemas.openxmlformats.org/officeDocument/2006/relationships/slideLayout" Target="../slideLayouts/slideLayout43.xml"/><Relationship Id="rId9" Type="http://schemas.openxmlformats.org/officeDocument/2006/relationships/slideLayout" Target="../slideLayouts/slideLayout48.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58.xml"/><Relationship Id="rId3" Type="http://schemas.openxmlformats.org/officeDocument/2006/relationships/slideLayout" Target="../slideLayouts/slideLayout53.xml"/><Relationship Id="rId7" Type="http://schemas.openxmlformats.org/officeDocument/2006/relationships/slideLayout" Target="../slideLayouts/slideLayout57.xml"/><Relationship Id="rId12" Type="http://schemas.openxmlformats.org/officeDocument/2006/relationships/theme" Target="../theme/theme16.xml"/><Relationship Id="rId2" Type="http://schemas.openxmlformats.org/officeDocument/2006/relationships/slideLayout" Target="../slideLayouts/slideLayout52.xml"/><Relationship Id="rId1" Type="http://schemas.openxmlformats.org/officeDocument/2006/relationships/slideLayout" Target="../slideLayouts/slideLayout51.xml"/><Relationship Id="rId6" Type="http://schemas.openxmlformats.org/officeDocument/2006/relationships/slideLayout" Target="../slideLayouts/slideLayout56.xml"/><Relationship Id="rId11" Type="http://schemas.openxmlformats.org/officeDocument/2006/relationships/slideLayout" Target="../slideLayouts/slideLayout61.xml"/><Relationship Id="rId5" Type="http://schemas.openxmlformats.org/officeDocument/2006/relationships/slideLayout" Target="../slideLayouts/slideLayout55.xml"/><Relationship Id="rId10" Type="http://schemas.openxmlformats.org/officeDocument/2006/relationships/slideLayout" Target="../slideLayouts/slideLayout60.xml"/><Relationship Id="rId4" Type="http://schemas.openxmlformats.org/officeDocument/2006/relationships/slideLayout" Target="../slideLayouts/slideLayout54.xml"/><Relationship Id="rId9" Type="http://schemas.openxmlformats.org/officeDocument/2006/relationships/slideLayout" Target="../slideLayouts/slideLayout5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5.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7.xml"/><Relationship Id="rId1" Type="http://schemas.openxmlformats.org/officeDocument/2006/relationships/slideLayout" Target="../slideLayouts/slideLayout6.xml"/></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8.xml"/></Relationships>
</file>

<file path=ppt/slideMasters/_rels/slideMaster5.xml.rels><?xml version="1.0" encoding="UTF-8" standalone="yes"?>
<Relationships xmlns="http://schemas.openxmlformats.org/package/2006/relationships"><Relationship Id="rId3" Type="http://schemas.openxmlformats.org/officeDocument/2006/relationships/theme" Target="../theme/theme5.xml"/><Relationship Id="rId2" Type="http://schemas.openxmlformats.org/officeDocument/2006/relationships/slideLayout" Target="../slideLayouts/slideLayout10.xml"/><Relationship Id="rId1" Type="http://schemas.openxmlformats.org/officeDocument/2006/relationships/slideLayout" Target="../slideLayouts/slideLayout9.xml"/></Relationships>
</file>

<file path=ppt/slideMasters/_rels/slideMaster6.xml.rels><?xml version="1.0" encoding="UTF-8" standalone="yes"?>
<Relationships xmlns="http://schemas.openxmlformats.org/package/2006/relationships"><Relationship Id="rId3" Type="http://schemas.openxmlformats.org/officeDocument/2006/relationships/theme" Target="../theme/theme6.xml"/><Relationship Id="rId2" Type="http://schemas.openxmlformats.org/officeDocument/2006/relationships/slideLayout" Target="../slideLayouts/slideLayout12.xml"/><Relationship Id="rId1" Type="http://schemas.openxmlformats.org/officeDocument/2006/relationships/slideLayout" Target="../slideLayouts/slideLayout11.xml"/></Relationships>
</file>

<file path=ppt/slideMasters/_rels/slideMaster7.xml.rels><?xml version="1.0" encoding="UTF-8" standalone="yes"?>
<Relationships xmlns="http://schemas.openxmlformats.org/package/2006/relationships"><Relationship Id="rId3" Type="http://schemas.openxmlformats.org/officeDocument/2006/relationships/theme" Target="../theme/theme7.xml"/><Relationship Id="rId2" Type="http://schemas.openxmlformats.org/officeDocument/2006/relationships/slideLayout" Target="../slideLayouts/slideLayout14.xml"/><Relationship Id="rId1" Type="http://schemas.openxmlformats.org/officeDocument/2006/relationships/slideLayout" Target="../slideLayouts/slideLayout13.xml"/></Relationships>
</file>

<file path=ppt/slideMasters/_rels/slideMaster8.xml.rels><?xml version="1.0" encoding="UTF-8" standalone="yes"?>
<Relationships xmlns="http://schemas.openxmlformats.org/package/2006/relationships"><Relationship Id="rId3" Type="http://schemas.openxmlformats.org/officeDocument/2006/relationships/theme" Target="../theme/theme8.xml"/><Relationship Id="rId2" Type="http://schemas.openxmlformats.org/officeDocument/2006/relationships/slideLayout" Target="../slideLayouts/slideLayout16.xml"/><Relationship Id="rId1" Type="http://schemas.openxmlformats.org/officeDocument/2006/relationships/slideLayout" Target="../slideLayouts/slideLayout15.xml"/></Relationships>
</file>

<file path=ppt/slideMasters/_rels/slideMaster9.xml.rels><?xml version="1.0" encoding="UTF-8" standalone="yes"?>
<Relationships xmlns="http://schemas.openxmlformats.org/package/2006/relationships"><Relationship Id="rId2" Type="http://schemas.openxmlformats.org/officeDocument/2006/relationships/theme" Target="../theme/theme9.xml"/><Relationship Id="rId1"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dirty="0"/>
              <a:t>Click to edit Master title style</a:t>
            </a:r>
          </a:p>
        </p:txBody>
      </p:sp>
      <p:sp>
        <p:nvSpPr>
          <p:cNvPr id="1027" name="Text Placeholder 2"/>
          <p:cNvSpPr>
            <a:spLocks noGrp="1"/>
          </p:cNvSpPr>
          <p:nvPr>
            <p:ph type="body" idx="1"/>
          </p:nvPr>
        </p:nvSpPr>
        <p:spPr bwMode="auto">
          <a:xfrm>
            <a:off x="609600" y="1600206"/>
            <a:ext cx="10972800" cy="4525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p:txBody>
      </p:sp>
    </p:spTree>
    <p:extLst>
      <p:ext uri="{BB962C8B-B14F-4D97-AF65-F5344CB8AC3E}">
        <p14:creationId xmlns:p14="http://schemas.microsoft.com/office/powerpoint/2010/main" val="87660397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5" r:id="rId4"/>
  </p:sldLayoutIdLst>
  <p:txStyles>
    <p:titleStyle>
      <a:lvl1pPr algn="l" defTabSz="457200" rtl="0" eaLnBrk="0" fontAlgn="base" hangingPunct="0">
        <a:spcBef>
          <a:spcPct val="0"/>
        </a:spcBef>
        <a:spcAft>
          <a:spcPct val="0"/>
        </a:spcAft>
        <a:defRPr sz="4400" b="0" i="0" kern="1200">
          <a:solidFill>
            <a:schemeClr val="tx1"/>
          </a:solidFill>
          <a:latin typeface="Cambria" panose="02040503050406030204" pitchFamily="18" charset="0"/>
          <a:ea typeface="MS PGothic" pitchFamily="34" charset="-128"/>
          <a:cs typeface="Arial"/>
        </a:defRPr>
      </a:lvl1pPr>
      <a:lvl2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2pPr>
      <a:lvl3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3pPr>
      <a:lvl4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4pPr>
      <a:lvl5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5pPr>
      <a:lvl6pPr marL="457200" algn="l" defTabSz="457200" rtl="0" fontAlgn="base">
        <a:spcBef>
          <a:spcPct val="0"/>
        </a:spcBef>
        <a:spcAft>
          <a:spcPct val="0"/>
        </a:spcAft>
        <a:defRPr sz="4400" b="1">
          <a:solidFill>
            <a:schemeClr val="tx1"/>
          </a:solidFill>
          <a:latin typeface="Helvetica Neue" charset="0"/>
          <a:ea typeface="ＭＳ Ｐゴシック" charset="0"/>
        </a:defRPr>
      </a:lvl6pPr>
      <a:lvl7pPr marL="914400" algn="l" defTabSz="457200" rtl="0" fontAlgn="base">
        <a:spcBef>
          <a:spcPct val="0"/>
        </a:spcBef>
        <a:spcAft>
          <a:spcPct val="0"/>
        </a:spcAft>
        <a:defRPr sz="4400" b="1">
          <a:solidFill>
            <a:schemeClr val="tx1"/>
          </a:solidFill>
          <a:latin typeface="Helvetica Neue" charset="0"/>
          <a:ea typeface="ＭＳ Ｐゴシック" charset="0"/>
        </a:defRPr>
      </a:lvl7pPr>
      <a:lvl8pPr marL="1371600" algn="l" defTabSz="457200" rtl="0" fontAlgn="base">
        <a:spcBef>
          <a:spcPct val="0"/>
        </a:spcBef>
        <a:spcAft>
          <a:spcPct val="0"/>
        </a:spcAft>
        <a:defRPr sz="4400" b="1">
          <a:solidFill>
            <a:schemeClr val="tx1"/>
          </a:solidFill>
          <a:latin typeface="Helvetica Neue" charset="0"/>
          <a:ea typeface="ＭＳ Ｐゴシック" charset="0"/>
        </a:defRPr>
      </a:lvl8pPr>
      <a:lvl9pPr marL="1828800" algn="l" defTabSz="457200" rtl="0" fontAlgn="base">
        <a:spcBef>
          <a:spcPct val="0"/>
        </a:spcBef>
        <a:spcAft>
          <a:spcPct val="0"/>
        </a:spcAft>
        <a:defRPr sz="4400" b="1">
          <a:solidFill>
            <a:schemeClr val="tx1"/>
          </a:solidFill>
          <a:latin typeface="Helvetica Neue" charset="0"/>
          <a:ea typeface="ＭＳ Ｐゴシック"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600" b="0" i="0" kern="1200">
          <a:solidFill>
            <a:schemeClr val="tx1"/>
          </a:solidFill>
          <a:latin typeface="Cambria" panose="02040503050406030204" pitchFamily="18" charset="0"/>
          <a:ea typeface="MS PGothic" pitchFamily="34" charset="-128"/>
          <a:cs typeface="Arial"/>
        </a:defRPr>
      </a:lvl1pPr>
      <a:lvl2pPr marL="742950" indent="-285750" algn="l" defTabSz="457200" rtl="0" eaLnBrk="0" fontAlgn="base" hangingPunct="0">
        <a:spcBef>
          <a:spcPct val="20000"/>
        </a:spcBef>
        <a:spcAft>
          <a:spcPct val="0"/>
        </a:spcAft>
        <a:buFont typeface="Arial" panose="020B0604020202020204" pitchFamily="34" charset="0"/>
        <a:buChar char="–"/>
        <a:defRPr sz="3200" b="0" i="0" kern="1200">
          <a:solidFill>
            <a:schemeClr val="tx1"/>
          </a:solidFill>
          <a:latin typeface="Cambria" panose="02040503050406030204" pitchFamily="18" charset="0"/>
          <a:ea typeface="MS PGothic" pitchFamily="34" charset="-128"/>
          <a:cs typeface="Arial"/>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Helvetica Neue"/>
          <a:ea typeface="Helvetica Neue" charset="0"/>
          <a:cs typeface="Helvetica Neue"/>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Helvetica Neue"/>
          <a:ea typeface="Helvetica Neue" charset="0"/>
          <a:cs typeface="Helvetica Neue"/>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Helvetica Neue"/>
          <a:ea typeface="Helvetica Neue" charset="0"/>
          <a:cs typeface="Helvetica Neue"/>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cxnSp>
        <p:nvCxnSpPr>
          <p:cNvPr id="4" name="Straight Connector 3"/>
          <p:cNvCxnSpPr/>
          <p:nvPr userDrawn="1"/>
        </p:nvCxnSpPr>
        <p:spPr>
          <a:xfrm>
            <a:off x="0" y="1543050"/>
            <a:ext cx="12192000" cy="0"/>
          </a:xfrm>
          <a:prstGeom prst="line">
            <a:avLst/>
          </a:prstGeom>
          <a:ln w="57150" cmpd="sng">
            <a:solidFill>
              <a:srgbClr val="669900"/>
            </a:solidFill>
          </a:ln>
          <a:effectLst/>
        </p:spPr>
        <p:style>
          <a:lnRef idx="2">
            <a:schemeClr val="accent1"/>
          </a:lnRef>
          <a:fillRef idx="0">
            <a:schemeClr val="accent1"/>
          </a:fillRef>
          <a:effectRef idx="1">
            <a:schemeClr val="accent1"/>
          </a:effectRef>
          <a:fontRef idx="minor">
            <a:schemeClr val="tx1"/>
          </a:fontRef>
        </p:style>
      </p:cxnSp>
      <p:sp>
        <p:nvSpPr>
          <p:cNvPr id="5123"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sp>
        <p:nvSpPr>
          <p:cNvPr id="5124" name="Text Placeholder 2"/>
          <p:cNvSpPr>
            <a:spLocks noGrp="1"/>
          </p:cNvSpPr>
          <p:nvPr>
            <p:ph type="body" idx="1"/>
          </p:nvPr>
        </p:nvSpPr>
        <p:spPr bwMode="auto">
          <a:xfrm>
            <a:off x="609600" y="1600206"/>
            <a:ext cx="10972800" cy="4525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2257914239"/>
      </p:ext>
    </p:extLst>
  </p:cSld>
  <p:clrMap bg1="lt1" tx1="dk1" bg2="lt2" tx2="dk2" accent1="accent1" accent2="accent2" accent3="accent3" accent4="accent4" accent5="accent5" accent6="accent6" hlink="hlink" folHlink="folHlink"/>
  <p:sldLayoutIdLst>
    <p:sldLayoutId id="2147483702" r:id="rId1"/>
    <p:sldLayoutId id="2147483703" r:id="rId2"/>
    <p:sldLayoutId id="2147483704" r:id="rId3"/>
  </p:sldLayoutIdLst>
  <p:txStyles>
    <p:titleStyle>
      <a:lvl1pPr algn="ctr" defTabSz="457200" rtl="0" eaLnBrk="0" fontAlgn="base" hangingPunct="0">
        <a:spcBef>
          <a:spcPct val="0"/>
        </a:spcBef>
        <a:spcAft>
          <a:spcPct val="0"/>
        </a:spcAft>
        <a:defRPr sz="4400" b="0" i="0">
          <a:solidFill>
            <a:schemeClr val="tx1"/>
          </a:solidFill>
          <a:latin typeface="Cambria" panose="02040503050406030204" pitchFamily="18" charset="0"/>
          <a:ea typeface="+mj-ea"/>
          <a:cs typeface="+mj-cs"/>
        </a:defRPr>
      </a:lvl1pPr>
      <a:lvl2pPr algn="ctr" defTabSz="457200" rtl="0" eaLnBrk="0" fontAlgn="base" hangingPunct="0">
        <a:spcBef>
          <a:spcPct val="0"/>
        </a:spcBef>
        <a:spcAft>
          <a:spcPct val="0"/>
        </a:spcAft>
        <a:defRPr sz="4400" b="1">
          <a:solidFill>
            <a:schemeClr val="tx1"/>
          </a:solidFill>
          <a:latin typeface="Arial" charset="0"/>
          <a:ea typeface="MS PGothic" pitchFamily="34" charset="-128"/>
          <a:cs typeface="Arial" charset="0"/>
        </a:defRPr>
      </a:lvl2pPr>
      <a:lvl3pPr algn="ctr" defTabSz="457200" rtl="0" eaLnBrk="0" fontAlgn="base" hangingPunct="0">
        <a:spcBef>
          <a:spcPct val="0"/>
        </a:spcBef>
        <a:spcAft>
          <a:spcPct val="0"/>
        </a:spcAft>
        <a:defRPr sz="4400" b="1">
          <a:solidFill>
            <a:schemeClr val="tx1"/>
          </a:solidFill>
          <a:latin typeface="Arial" charset="0"/>
          <a:ea typeface="MS PGothic" pitchFamily="34" charset="-128"/>
          <a:cs typeface="Arial" charset="0"/>
        </a:defRPr>
      </a:lvl3pPr>
      <a:lvl4pPr algn="ctr" defTabSz="457200" rtl="0" eaLnBrk="0" fontAlgn="base" hangingPunct="0">
        <a:spcBef>
          <a:spcPct val="0"/>
        </a:spcBef>
        <a:spcAft>
          <a:spcPct val="0"/>
        </a:spcAft>
        <a:defRPr sz="4400" b="1">
          <a:solidFill>
            <a:schemeClr val="tx1"/>
          </a:solidFill>
          <a:latin typeface="Arial" charset="0"/>
          <a:ea typeface="MS PGothic" pitchFamily="34" charset="-128"/>
          <a:cs typeface="Arial" charset="0"/>
        </a:defRPr>
      </a:lvl4pPr>
      <a:lvl5pPr algn="ctr" defTabSz="457200" rtl="0" eaLnBrk="0" fontAlgn="base" hangingPunct="0">
        <a:spcBef>
          <a:spcPct val="0"/>
        </a:spcBef>
        <a:spcAft>
          <a:spcPct val="0"/>
        </a:spcAft>
        <a:defRPr sz="4400" b="1">
          <a:solidFill>
            <a:schemeClr val="tx1"/>
          </a:solidFill>
          <a:latin typeface="Arial" charset="0"/>
          <a:ea typeface="MS PGothic" pitchFamily="34" charset="-128"/>
          <a:cs typeface="Arial" charset="0"/>
        </a:defRPr>
      </a:lvl5pPr>
      <a:lvl6pPr marL="457200" algn="ctr" defTabSz="457200" rtl="0" fontAlgn="base">
        <a:spcBef>
          <a:spcPct val="0"/>
        </a:spcBef>
        <a:spcAft>
          <a:spcPct val="0"/>
        </a:spcAft>
        <a:defRPr sz="4400" b="1">
          <a:solidFill>
            <a:schemeClr val="tx1"/>
          </a:solidFill>
          <a:latin typeface="Arial" charset="0"/>
          <a:ea typeface="MS PGothic" pitchFamily="34" charset="-128"/>
          <a:cs typeface="Arial" charset="0"/>
        </a:defRPr>
      </a:lvl6pPr>
      <a:lvl7pPr marL="914400" algn="ctr" defTabSz="457200" rtl="0" fontAlgn="base">
        <a:spcBef>
          <a:spcPct val="0"/>
        </a:spcBef>
        <a:spcAft>
          <a:spcPct val="0"/>
        </a:spcAft>
        <a:defRPr sz="4400" b="1">
          <a:solidFill>
            <a:schemeClr val="tx1"/>
          </a:solidFill>
          <a:latin typeface="Arial" charset="0"/>
          <a:ea typeface="MS PGothic" pitchFamily="34" charset="-128"/>
          <a:cs typeface="Arial" charset="0"/>
        </a:defRPr>
      </a:lvl7pPr>
      <a:lvl8pPr marL="1371600" algn="ctr" defTabSz="457200" rtl="0" fontAlgn="base">
        <a:spcBef>
          <a:spcPct val="0"/>
        </a:spcBef>
        <a:spcAft>
          <a:spcPct val="0"/>
        </a:spcAft>
        <a:defRPr sz="4400" b="1">
          <a:solidFill>
            <a:schemeClr val="tx1"/>
          </a:solidFill>
          <a:latin typeface="Arial" charset="0"/>
          <a:ea typeface="MS PGothic" pitchFamily="34" charset="-128"/>
          <a:cs typeface="Arial" charset="0"/>
        </a:defRPr>
      </a:lvl8pPr>
      <a:lvl9pPr marL="1828800" algn="ctr" defTabSz="457200" rtl="0" fontAlgn="base">
        <a:spcBef>
          <a:spcPct val="0"/>
        </a:spcBef>
        <a:spcAft>
          <a:spcPct val="0"/>
        </a:spcAft>
        <a:defRPr sz="4400" b="1">
          <a:solidFill>
            <a:schemeClr val="tx1"/>
          </a:solidFill>
          <a:latin typeface="Arial" charset="0"/>
          <a:ea typeface="MS PGothic" pitchFamily="34" charset="-128"/>
          <a:cs typeface="Arial" charset="0"/>
        </a:defRPr>
      </a:lvl9pPr>
    </p:titleStyle>
    <p:bodyStyle>
      <a:lvl1pPr marL="342900" indent="-342900" algn="l" defTabSz="457200" rtl="0" eaLnBrk="0" fontAlgn="base" hangingPunct="0">
        <a:spcBef>
          <a:spcPct val="20000"/>
        </a:spcBef>
        <a:spcAft>
          <a:spcPct val="0"/>
        </a:spcAft>
        <a:buFont typeface="Arial" charset="0"/>
        <a:buChar char="•"/>
        <a:defRPr sz="3600" b="0" i="0">
          <a:solidFill>
            <a:schemeClr val="tx1"/>
          </a:solidFill>
          <a:latin typeface="Cambria" panose="02040503050406030204" pitchFamily="18" charset="0"/>
          <a:ea typeface="+mn-ea"/>
          <a:cs typeface="+mn-cs"/>
        </a:defRPr>
      </a:lvl1pPr>
      <a:lvl2pPr marL="742950" indent="-285750" algn="l" defTabSz="457200" rtl="0" eaLnBrk="0" fontAlgn="base" hangingPunct="0">
        <a:spcBef>
          <a:spcPct val="20000"/>
        </a:spcBef>
        <a:spcAft>
          <a:spcPct val="0"/>
        </a:spcAft>
        <a:buFont typeface="Arial" charset="0"/>
        <a:buChar char="–"/>
        <a:defRPr sz="3200" b="0" i="0">
          <a:solidFill>
            <a:schemeClr val="tx1"/>
          </a:solidFill>
          <a:latin typeface="Cambria" panose="02040503050406030204" pitchFamily="18" charset="0"/>
          <a:ea typeface="+mn-ea"/>
          <a:cs typeface="+mn-cs"/>
        </a:defRPr>
      </a:lvl2pPr>
      <a:lvl3pPr marL="1143000" indent="-228600" algn="l" defTabSz="457200" rtl="0" eaLnBrk="0" fontAlgn="base" hangingPunct="0">
        <a:spcBef>
          <a:spcPct val="20000"/>
        </a:spcBef>
        <a:spcAft>
          <a:spcPct val="0"/>
        </a:spcAft>
        <a:buFont typeface="Arial" charset="0"/>
        <a:buChar char="•"/>
        <a:defRPr sz="2400">
          <a:solidFill>
            <a:schemeClr val="tx1"/>
          </a:solidFill>
          <a:latin typeface="Helvetica Neue" charset="0"/>
          <a:ea typeface="Helvetica Neue" charset="0"/>
          <a:cs typeface="Helvetica Neue" charset="0"/>
        </a:defRPr>
      </a:lvl3pPr>
      <a:lvl4pPr marL="1600200" indent="-228600" algn="l" defTabSz="457200" rtl="0" eaLnBrk="0" fontAlgn="base" hangingPunct="0">
        <a:spcBef>
          <a:spcPct val="20000"/>
        </a:spcBef>
        <a:spcAft>
          <a:spcPct val="0"/>
        </a:spcAft>
        <a:buFont typeface="Arial" charset="0"/>
        <a:buChar char="–"/>
        <a:defRPr sz="2000">
          <a:solidFill>
            <a:schemeClr val="tx1"/>
          </a:solidFill>
          <a:latin typeface="Helvetica Neue" charset="0"/>
          <a:ea typeface="Helvetica Neue" charset="0"/>
          <a:cs typeface="Helvetica Neue" charset="0"/>
        </a:defRPr>
      </a:lvl4pPr>
      <a:lvl5pPr marL="2057400" indent="-228600" algn="l" defTabSz="457200" rtl="0" eaLnBrk="0" fontAlgn="base" hangingPunct="0">
        <a:spcBef>
          <a:spcPct val="20000"/>
        </a:spcBef>
        <a:spcAft>
          <a:spcPct val="0"/>
        </a:spcAft>
        <a:buFont typeface="Arial" charset="0"/>
        <a:buChar char="»"/>
        <a:defRPr sz="2000">
          <a:solidFill>
            <a:schemeClr val="tx1"/>
          </a:solidFill>
          <a:latin typeface="Helvetica Neue" charset="0"/>
          <a:ea typeface="Helvetica Neue" charset="0"/>
          <a:cs typeface="Helvetica Neue" charset="0"/>
        </a:defRPr>
      </a:lvl5pPr>
      <a:lvl6pPr marL="2514600" indent="-228600" algn="l" defTabSz="457200" rtl="0" fontAlgn="base">
        <a:spcBef>
          <a:spcPct val="20000"/>
        </a:spcBef>
        <a:spcAft>
          <a:spcPct val="0"/>
        </a:spcAft>
        <a:buFont typeface="Arial" charset="0"/>
        <a:buChar char="»"/>
        <a:defRPr sz="2000">
          <a:solidFill>
            <a:schemeClr val="tx1"/>
          </a:solidFill>
          <a:latin typeface="Helvetica Neue" charset="0"/>
          <a:ea typeface="Helvetica Neue" charset="0"/>
          <a:cs typeface="Helvetica Neue" charset="0"/>
        </a:defRPr>
      </a:lvl6pPr>
      <a:lvl7pPr marL="2971800" indent="-228600" algn="l" defTabSz="457200" rtl="0" fontAlgn="base">
        <a:spcBef>
          <a:spcPct val="20000"/>
        </a:spcBef>
        <a:spcAft>
          <a:spcPct val="0"/>
        </a:spcAft>
        <a:buFont typeface="Arial" charset="0"/>
        <a:buChar char="»"/>
        <a:defRPr sz="2000">
          <a:solidFill>
            <a:schemeClr val="tx1"/>
          </a:solidFill>
          <a:latin typeface="Helvetica Neue" charset="0"/>
          <a:ea typeface="Helvetica Neue" charset="0"/>
          <a:cs typeface="Helvetica Neue" charset="0"/>
        </a:defRPr>
      </a:lvl7pPr>
      <a:lvl8pPr marL="3429000" indent="-228600" algn="l" defTabSz="457200" rtl="0" fontAlgn="base">
        <a:spcBef>
          <a:spcPct val="20000"/>
        </a:spcBef>
        <a:spcAft>
          <a:spcPct val="0"/>
        </a:spcAft>
        <a:buFont typeface="Arial" charset="0"/>
        <a:buChar char="»"/>
        <a:defRPr sz="2000">
          <a:solidFill>
            <a:schemeClr val="tx1"/>
          </a:solidFill>
          <a:latin typeface="Helvetica Neue" charset="0"/>
          <a:ea typeface="Helvetica Neue" charset="0"/>
          <a:cs typeface="Helvetica Neue" charset="0"/>
        </a:defRPr>
      </a:lvl8pPr>
      <a:lvl9pPr marL="3886200" indent="-228600" algn="l" defTabSz="457200" rtl="0" fontAlgn="base">
        <a:spcBef>
          <a:spcPct val="20000"/>
        </a:spcBef>
        <a:spcAft>
          <a:spcPct val="0"/>
        </a:spcAft>
        <a:buFont typeface="Arial" charset="0"/>
        <a:buChar char="»"/>
        <a:defRPr sz="2000">
          <a:solidFill>
            <a:schemeClr val="tx1"/>
          </a:solidFill>
          <a:latin typeface="Helvetica Neue" charset="0"/>
          <a:ea typeface="Helvetica Neue" charset="0"/>
          <a:cs typeface="Helvetica Neue"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cxnSp>
        <p:nvCxnSpPr>
          <p:cNvPr id="4" name="Straight Connector 3"/>
          <p:cNvCxnSpPr/>
          <p:nvPr userDrawn="1"/>
        </p:nvCxnSpPr>
        <p:spPr>
          <a:xfrm>
            <a:off x="0" y="777875"/>
            <a:ext cx="12192000" cy="0"/>
          </a:xfrm>
          <a:prstGeom prst="line">
            <a:avLst/>
          </a:prstGeom>
          <a:ln w="57150" cmpd="sng">
            <a:solidFill>
              <a:srgbClr val="669900"/>
            </a:solidFill>
          </a:ln>
          <a:effectLst/>
        </p:spPr>
        <p:style>
          <a:lnRef idx="2">
            <a:schemeClr val="accent1"/>
          </a:lnRef>
          <a:fillRef idx="0">
            <a:schemeClr val="accent1"/>
          </a:fillRef>
          <a:effectRef idx="1">
            <a:schemeClr val="accent1"/>
          </a:effectRef>
          <a:fontRef idx="minor">
            <a:schemeClr val="tx1"/>
          </a:fontRef>
        </p:style>
      </p:cxnSp>
      <p:sp>
        <p:nvSpPr>
          <p:cNvPr id="6147"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sp>
        <p:nvSpPr>
          <p:cNvPr id="6148" name="Text Placeholder 2"/>
          <p:cNvSpPr>
            <a:spLocks noGrp="1"/>
          </p:cNvSpPr>
          <p:nvPr>
            <p:ph type="body" idx="1"/>
          </p:nvPr>
        </p:nvSpPr>
        <p:spPr bwMode="auto">
          <a:xfrm>
            <a:off x="609600" y="1600206"/>
            <a:ext cx="10972800" cy="4525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1495633918"/>
      </p:ext>
    </p:extLst>
  </p:cSld>
  <p:clrMap bg1="lt1" tx1="dk1" bg2="lt2" tx2="dk2" accent1="accent1" accent2="accent2" accent3="accent3" accent4="accent4" accent5="accent5" accent6="accent6" hlink="hlink" folHlink="folHlink"/>
  <p:sldLayoutIdLst>
    <p:sldLayoutId id="2147483706" r:id="rId1"/>
  </p:sldLayoutIdLst>
  <p:txStyles>
    <p:titleStyle>
      <a:lvl1pPr algn="l" defTabSz="457200" rtl="0" eaLnBrk="0" fontAlgn="base" hangingPunct="0">
        <a:spcBef>
          <a:spcPct val="0"/>
        </a:spcBef>
        <a:spcAft>
          <a:spcPct val="0"/>
        </a:spcAft>
        <a:defRPr sz="4400" b="0" i="0">
          <a:solidFill>
            <a:schemeClr val="tx1"/>
          </a:solidFill>
          <a:latin typeface="Cambria" panose="02040503050406030204" pitchFamily="18" charset="0"/>
          <a:ea typeface="+mj-ea"/>
          <a:cs typeface="+mj-cs"/>
        </a:defRPr>
      </a:lvl1pPr>
      <a:lvl2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2pPr>
      <a:lvl3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3pPr>
      <a:lvl4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4pPr>
      <a:lvl5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5pPr>
      <a:lvl6pPr marL="457200" algn="l" defTabSz="457200" rtl="0" fontAlgn="base">
        <a:spcBef>
          <a:spcPct val="0"/>
        </a:spcBef>
        <a:spcAft>
          <a:spcPct val="0"/>
        </a:spcAft>
        <a:defRPr sz="4400" b="1">
          <a:solidFill>
            <a:schemeClr val="tx1"/>
          </a:solidFill>
          <a:latin typeface="Arial" charset="0"/>
          <a:ea typeface="MS PGothic" pitchFamily="34" charset="-128"/>
          <a:cs typeface="MS PGothic" pitchFamily="34" charset="-128"/>
        </a:defRPr>
      </a:lvl6pPr>
      <a:lvl7pPr marL="914400" algn="l" defTabSz="457200" rtl="0" fontAlgn="base">
        <a:spcBef>
          <a:spcPct val="0"/>
        </a:spcBef>
        <a:spcAft>
          <a:spcPct val="0"/>
        </a:spcAft>
        <a:defRPr sz="4400" b="1">
          <a:solidFill>
            <a:schemeClr val="tx1"/>
          </a:solidFill>
          <a:latin typeface="Arial" charset="0"/>
          <a:ea typeface="MS PGothic" pitchFamily="34" charset="-128"/>
          <a:cs typeface="MS PGothic" pitchFamily="34" charset="-128"/>
        </a:defRPr>
      </a:lvl7pPr>
      <a:lvl8pPr marL="1371600" algn="l" defTabSz="457200" rtl="0" fontAlgn="base">
        <a:spcBef>
          <a:spcPct val="0"/>
        </a:spcBef>
        <a:spcAft>
          <a:spcPct val="0"/>
        </a:spcAft>
        <a:defRPr sz="4400" b="1">
          <a:solidFill>
            <a:schemeClr val="tx1"/>
          </a:solidFill>
          <a:latin typeface="Arial" charset="0"/>
          <a:ea typeface="MS PGothic" pitchFamily="34" charset="-128"/>
          <a:cs typeface="MS PGothic" pitchFamily="34" charset="-128"/>
        </a:defRPr>
      </a:lvl8pPr>
      <a:lvl9pPr marL="1828800" algn="l" defTabSz="457200" rtl="0" fontAlgn="base">
        <a:spcBef>
          <a:spcPct val="0"/>
        </a:spcBef>
        <a:spcAft>
          <a:spcPct val="0"/>
        </a:spcAft>
        <a:defRPr sz="4400" b="1">
          <a:solidFill>
            <a:schemeClr val="tx1"/>
          </a:solidFill>
          <a:latin typeface="Arial" charset="0"/>
          <a:ea typeface="MS PGothic" pitchFamily="34" charset="-128"/>
          <a:cs typeface="MS PGothic" pitchFamily="34" charset="-128"/>
        </a:defRPr>
      </a:lvl9pPr>
    </p:titleStyle>
    <p:bodyStyle>
      <a:lvl1pPr marL="342900" indent="-342900" algn="l" defTabSz="457200" rtl="0" eaLnBrk="0" fontAlgn="base" hangingPunct="0">
        <a:spcBef>
          <a:spcPct val="20000"/>
        </a:spcBef>
        <a:spcAft>
          <a:spcPct val="0"/>
        </a:spcAft>
        <a:buFont typeface="Arial" charset="0"/>
        <a:buChar char="•"/>
        <a:defRPr sz="3600" b="0" i="0">
          <a:solidFill>
            <a:schemeClr val="tx1"/>
          </a:solidFill>
          <a:latin typeface="Cambria" panose="02040503050406030204" pitchFamily="18" charset="0"/>
          <a:ea typeface="+mn-ea"/>
          <a:cs typeface="+mn-cs"/>
        </a:defRPr>
      </a:lvl1pPr>
      <a:lvl2pPr marL="742950" indent="-285750" algn="l" defTabSz="457200" rtl="0" eaLnBrk="0" fontAlgn="base" hangingPunct="0">
        <a:spcBef>
          <a:spcPct val="20000"/>
        </a:spcBef>
        <a:spcAft>
          <a:spcPct val="0"/>
        </a:spcAft>
        <a:buFont typeface="Arial" charset="0"/>
        <a:buChar char="–"/>
        <a:defRPr sz="3200" b="0" i="0">
          <a:solidFill>
            <a:schemeClr val="tx1"/>
          </a:solidFill>
          <a:latin typeface="Cambria" panose="02040503050406030204" pitchFamily="18" charset="0"/>
          <a:ea typeface="+mn-ea"/>
          <a:cs typeface="+mn-cs"/>
        </a:defRPr>
      </a:lvl2pPr>
      <a:lvl3pPr marL="1143000" indent="-228600" algn="l" defTabSz="457200" rtl="0" eaLnBrk="0" fontAlgn="base" hangingPunct="0">
        <a:spcBef>
          <a:spcPct val="20000"/>
        </a:spcBef>
        <a:spcAft>
          <a:spcPct val="0"/>
        </a:spcAft>
        <a:buFont typeface="Arial" charset="0"/>
        <a:buChar char="•"/>
        <a:defRPr sz="2400">
          <a:solidFill>
            <a:schemeClr val="tx1"/>
          </a:solidFill>
          <a:latin typeface="Helvetica Neue" charset="0"/>
          <a:ea typeface="+mn-ea"/>
          <a:cs typeface="+mn-cs"/>
        </a:defRPr>
      </a:lvl3pPr>
      <a:lvl4pPr marL="1600200" indent="-228600" algn="l" defTabSz="457200" rtl="0" eaLnBrk="0" fontAlgn="base" hangingPunct="0">
        <a:spcBef>
          <a:spcPct val="20000"/>
        </a:spcBef>
        <a:spcAft>
          <a:spcPct val="0"/>
        </a:spcAft>
        <a:buFont typeface="Arial" charset="0"/>
        <a:buChar char="–"/>
        <a:defRPr sz="2000">
          <a:solidFill>
            <a:schemeClr val="tx1"/>
          </a:solidFill>
          <a:latin typeface="Helvetica Neue" charset="0"/>
          <a:ea typeface="+mn-ea"/>
          <a:cs typeface="+mn-cs"/>
        </a:defRPr>
      </a:lvl4pPr>
      <a:lvl5pPr marL="2057400" indent="-228600" algn="l" defTabSz="457200" rtl="0" eaLnBrk="0" fontAlgn="base" hangingPunct="0">
        <a:spcBef>
          <a:spcPct val="20000"/>
        </a:spcBef>
        <a:spcAft>
          <a:spcPct val="0"/>
        </a:spcAft>
        <a:buFont typeface="Arial" charset="0"/>
        <a:buChar char="»"/>
        <a:defRPr sz="2000">
          <a:solidFill>
            <a:schemeClr val="tx1"/>
          </a:solidFill>
          <a:latin typeface="Helvetica Neue" charset="0"/>
          <a:ea typeface="+mn-ea"/>
          <a:cs typeface="+mn-cs"/>
        </a:defRPr>
      </a:lvl5pPr>
      <a:lvl6pPr marL="2514600" indent="-228600" algn="l" defTabSz="457200" rtl="0" fontAlgn="base">
        <a:spcBef>
          <a:spcPct val="20000"/>
        </a:spcBef>
        <a:spcAft>
          <a:spcPct val="0"/>
        </a:spcAft>
        <a:buFont typeface="Arial" charset="0"/>
        <a:buChar char="»"/>
        <a:defRPr sz="2000">
          <a:solidFill>
            <a:schemeClr val="tx1"/>
          </a:solidFill>
          <a:latin typeface="Helvetica Neue" charset="0"/>
          <a:ea typeface="+mn-ea"/>
          <a:cs typeface="+mn-cs"/>
        </a:defRPr>
      </a:lvl6pPr>
      <a:lvl7pPr marL="2971800" indent="-228600" algn="l" defTabSz="457200" rtl="0" fontAlgn="base">
        <a:spcBef>
          <a:spcPct val="20000"/>
        </a:spcBef>
        <a:spcAft>
          <a:spcPct val="0"/>
        </a:spcAft>
        <a:buFont typeface="Arial" charset="0"/>
        <a:buChar char="»"/>
        <a:defRPr sz="2000">
          <a:solidFill>
            <a:schemeClr val="tx1"/>
          </a:solidFill>
          <a:latin typeface="Helvetica Neue" charset="0"/>
          <a:ea typeface="+mn-ea"/>
          <a:cs typeface="+mn-cs"/>
        </a:defRPr>
      </a:lvl7pPr>
      <a:lvl8pPr marL="3429000" indent="-228600" algn="l" defTabSz="457200" rtl="0" fontAlgn="base">
        <a:spcBef>
          <a:spcPct val="20000"/>
        </a:spcBef>
        <a:spcAft>
          <a:spcPct val="0"/>
        </a:spcAft>
        <a:buFont typeface="Arial" charset="0"/>
        <a:buChar char="»"/>
        <a:defRPr sz="2000">
          <a:solidFill>
            <a:schemeClr val="tx1"/>
          </a:solidFill>
          <a:latin typeface="Helvetica Neue" charset="0"/>
          <a:ea typeface="+mn-ea"/>
          <a:cs typeface="+mn-cs"/>
        </a:defRPr>
      </a:lvl8pPr>
      <a:lvl9pPr marL="3886200" indent="-228600" algn="l" defTabSz="457200" rtl="0" fontAlgn="base">
        <a:spcBef>
          <a:spcPct val="20000"/>
        </a:spcBef>
        <a:spcAft>
          <a:spcPct val="0"/>
        </a:spcAft>
        <a:buFont typeface="Arial" charset="0"/>
        <a:buChar char="»"/>
        <a:defRPr sz="2000">
          <a:solidFill>
            <a:schemeClr val="tx1"/>
          </a:solidFill>
          <a:latin typeface="Helvetica Neue" charset="0"/>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cxnSp>
        <p:nvCxnSpPr>
          <p:cNvPr id="4" name="Straight Connector 3"/>
          <p:cNvCxnSpPr/>
          <p:nvPr userDrawn="1"/>
        </p:nvCxnSpPr>
        <p:spPr>
          <a:xfrm>
            <a:off x="0" y="1543050"/>
            <a:ext cx="12192000" cy="0"/>
          </a:xfrm>
          <a:prstGeom prst="line">
            <a:avLst/>
          </a:prstGeom>
          <a:ln w="57150" cmpd="sng">
            <a:solidFill>
              <a:srgbClr val="669900"/>
            </a:solidFill>
          </a:ln>
          <a:effectLst/>
        </p:spPr>
        <p:style>
          <a:lnRef idx="2">
            <a:schemeClr val="accent1"/>
          </a:lnRef>
          <a:fillRef idx="0">
            <a:schemeClr val="accent1"/>
          </a:fillRef>
          <a:effectRef idx="1">
            <a:schemeClr val="accent1"/>
          </a:effectRef>
          <a:fontRef idx="minor">
            <a:schemeClr val="tx1"/>
          </a:fontRef>
        </p:style>
      </p:cxnSp>
      <p:sp>
        <p:nvSpPr>
          <p:cNvPr id="5123"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sp>
        <p:nvSpPr>
          <p:cNvPr id="5124" name="Text Placeholder 2"/>
          <p:cNvSpPr>
            <a:spLocks noGrp="1"/>
          </p:cNvSpPr>
          <p:nvPr>
            <p:ph type="body" idx="1"/>
          </p:nvPr>
        </p:nvSpPr>
        <p:spPr bwMode="auto">
          <a:xfrm>
            <a:off x="609600" y="1600206"/>
            <a:ext cx="10972800" cy="4525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2387767964"/>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Lst>
  <p:txStyles>
    <p:titleStyle>
      <a:lvl1pPr algn="ctr" defTabSz="457200" rtl="0" eaLnBrk="0" fontAlgn="base" hangingPunct="0">
        <a:spcBef>
          <a:spcPct val="0"/>
        </a:spcBef>
        <a:spcAft>
          <a:spcPct val="0"/>
        </a:spcAft>
        <a:defRPr sz="4400" b="0" i="0">
          <a:solidFill>
            <a:schemeClr val="tx1"/>
          </a:solidFill>
          <a:latin typeface="Cambria" panose="02040503050406030204" pitchFamily="18" charset="0"/>
          <a:ea typeface="+mj-ea"/>
          <a:cs typeface="+mj-cs"/>
        </a:defRPr>
      </a:lvl1pPr>
      <a:lvl2pPr algn="ctr" defTabSz="457200" rtl="0" eaLnBrk="0" fontAlgn="base" hangingPunct="0">
        <a:spcBef>
          <a:spcPct val="0"/>
        </a:spcBef>
        <a:spcAft>
          <a:spcPct val="0"/>
        </a:spcAft>
        <a:defRPr sz="4400" b="1">
          <a:solidFill>
            <a:schemeClr val="tx1"/>
          </a:solidFill>
          <a:latin typeface="Arial" charset="0"/>
          <a:ea typeface="MS PGothic" pitchFamily="34" charset="-128"/>
          <a:cs typeface="Arial" charset="0"/>
        </a:defRPr>
      </a:lvl2pPr>
      <a:lvl3pPr algn="ctr" defTabSz="457200" rtl="0" eaLnBrk="0" fontAlgn="base" hangingPunct="0">
        <a:spcBef>
          <a:spcPct val="0"/>
        </a:spcBef>
        <a:spcAft>
          <a:spcPct val="0"/>
        </a:spcAft>
        <a:defRPr sz="4400" b="1">
          <a:solidFill>
            <a:schemeClr val="tx1"/>
          </a:solidFill>
          <a:latin typeface="Arial" charset="0"/>
          <a:ea typeface="MS PGothic" pitchFamily="34" charset="-128"/>
          <a:cs typeface="Arial" charset="0"/>
        </a:defRPr>
      </a:lvl3pPr>
      <a:lvl4pPr algn="ctr" defTabSz="457200" rtl="0" eaLnBrk="0" fontAlgn="base" hangingPunct="0">
        <a:spcBef>
          <a:spcPct val="0"/>
        </a:spcBef>
        <a:spcAft>
          <a:spcPct val="0"/>
        </a:spcAft>
        <a:defRPr sz="4400" b="1">
          <a:solidFill>
            <a:schemeClr val="tx1"/>
          </a:solidFill>
          <a:latin typeface="Arial" charset="0"/>
          <a:ea typeface="MS PGothic" pitchFamily="34" charset="-128"/>
          <a:cs typeface="Arial" charset="0"/>
        </a:defRPr>
      </a:lvl4pPr>
      <a:lvl5pPr algn="ctr" defTabSz="457200" rtl="0" eaLnBrk="0" fontAlgn="base" hangingPunct="0">
        <a:spcBef>
          <a:spcPct val="0"/>
        </a:spcBef>
        <a:spcAft>
          <a:spcPct val="0"/>
        </a:spcAft>
        <a:defRPr sz="4400" b="1">
          <a:solidFill>
            <a:schemeClr val="tx1"/>
          </a:solidFill>
          <a:latin typeface="Arial" charset="0"/>
          <a:ea typeface="MS PGothic" pitchFamily="34" charset="-128"/>
          <a:cs typeface="Arial" charset="0"/>
        </a:defRPr>
      </a:lvl5pPr>
      <a:lvl6pPr marL="457200" algn="ctr" defTabSz="457200" rtl="0" fontAlgn="base">
        <a:spcBef>
          <a:spcPct val="0"/>
        </a:spcBef>
        <a:spcAft>
          <a:spcPct val="0"/>
        </a:spcAft>
        <a:defRPr sz="4400" b="1">
          <a:solidFill>
            <a:schemeClr val="tx1"/>
          </a:solidFill>
          <a:latin typeface="Arial" charset="0"/>
          <a:ea typeface="MS PGothic" pitchFamily="34" charset="-128"/>
          <a:cs typeface="Arial" charset="0"/>
        </a:defRPr>
      </a:lvl6pPr>
      <a:lvl7pPr marL="914400" algn="ctr" defTabSz="457200" rtl="0" fontAlgn="base">
        <a:spcBef>
          <a:spcPct val="0"/>
        </a:spcBef>
        <a:spcAft>
          <a:spcPct val="0"/>
        </a:spcAft>
        <a:defRPr sz="4400" b="1">
          <a:solidFill>
            <a:schemeClr val="tx1"/>
          </a:solidFill>
          <a:latin typeface="Arial" charset="0"/>
          <a:ea typeface="MS PGothic" pitchFamily="34" charset="-128"/>
          <a:cs typeface="Arial" charset="0"/>
        </a:defRPr>
      </a:lvl7pPr>
      <a:lvl8pPr marL="1371600" algn="ctr" defTabSz="457200" rtl="0" fontAlgn="base">
        <a:spcBef>
          <a:spcPct val="0"/>
        </a:spcBef>
        <a:spcAft>
          <a:spcPct val="0"/>
        </a:spcAft>
        <a:defRPr sz="4400" b="1">
          <a:solidFill>
            <a:schemeClr val="tx1"/>
          </a:solidFill>
          <a:latin typeface="Arial" charset="0"/>
          <a:ea typeface="MS PGothic" pitchFamily="34" charset="-128"/>
          <a:cs typeface="Arial" charset="0"/>
        </a:defRPr>
      </a:lvl8pPr>
      <a:lvl9pPr marL="1828800" algn="ctr" defTabSz="457200" rtl="0" fontAlgn="base">
        <a:spcBef>
          <a:spcPct val="0"/>
        </a:spcBef>
        <a:spcAft>
          <a:spcPct val="0"/>
        </a:spcAft>
        <a:defRPr sz="4400" b="1">
          <a:solidFill>
            <a:schemeClr val="tx1"/>
          </a:solidFill>
          <a:latin typeface="Arial" charset="0"/>
          <a:ea typeface="MS PGothic" pitchFamily="34" charset="-128"/>
          <a:cs typeface="Arial" charset="0"/>
        </a:defRPr>
      </a:lvl9pPr>
    </p:titleStyle>
    <p:bodyStyle>
      <a:lvl1pPr marL="342900" indent="-342900" algn="l" defTabSz="457200" rtl="0" eaLnBrk="0" fontAlgn="base" hangingPunct="0">
        <a:spcBef>
          <a:spcPct val="20000"/>
        </a:spcBef>
        <a:spcAft>
          <a:spcPct val="0"/>
        </a:spcAft>
        <a:buFont typeface="Arial" charset="0"/>
        <a:buChar char="•"/>
        <a:defRPr sz="3600" b="0" i="0">
          <a:solidFill>
            <a:schemeClr val="tx1"/>
          </a:solidFill>
          <a:latin typeface="Cambria" panose="02040503050406030204" pitchFamily="18" charset="0"/>
          <a:ea typeface="+mn-ea"/>
          <a:cs typeface="+mn-cs"/>
        </a:defRPr>
      </a:lvl1pPr>
      <a:lvl2pPr marL="742950" indent="-285750" algn="l" defTabSz="457200" rtl="0" eaLnBrk="0" fontAlgn="base" hangingPunct="0">
        <a:spcBef>
          <a:spcPct val="20000"/>
        </a:spcBef>
        <a:spcAft>
          <a:spcPct val="0"/>
        </a:spcAft>
        <a:buFont typeface="Arial" charset="0"/>
        <a:buChar char="–"/>
        <a:defRPr sz="3200" b="0" i="0">
          <a:solidFill>
            <a:schemeClr val="tx1"/>
          </a:solidFill>
          <a:latin typeface="Cambria" panose="02040503050406030204" pitchFamily="18" charset="0"/>
          <a:ea typeface="+mn-ea"/>
          <a:cs typeface="+mn-cs"/>
        </a:defRPr>
      </a:lvl2pPr>
      <a:lvl3pPr marL="1143000" indent="-228600" algn="l" defTabSz="457200" rtl="0" eaLnBrk="0" fontAlgn="base" hangingPunct="0">
        <a:spcBef>
          <a:spcPct val="20000"/>
        </a:spcBef>
        <a:spcAft>
          <a:spcPct val="0"/>
        </a:spcAft>
        <a:buFont typeface="Arial" charset="0"/>
        <a:buChar char="•"/>
        <a:defRPr sz="2400">
          <a:solidFill>
            <a:schemeClr val="tx1"/>
          </a:solidFill>
          <a:latin typeface="Helvetica Neue" charset="0"/>
          <a:ea typeface="Helvetica Neue" charset="0"/>
          <a:cs typeface="Helvetica Neue" charset="0"/>
        </a:defRPr>
      </a:lvl3pPr>
      <a:lvl4pPr marL="1600200" indent="-228600" algn="l" defTabSz="457200" rtl="0" eaLnBrk="0" fontAlgn="base" hangingPunct="0">
        <a:spcBef>
          <a:spcPct val="20000"/>
        </a:spcBef>
        <a:spcAft>
          <a:spcPct val="0"/>
        </a:spcAft>
        <a:buFont typeface="Arial" charset="0"/>
        <a:buChar char="–"/>
        <a:defRPr sz="2000">
          <a:solidFill>
            <a:schemeClr val="tx1"/>
          </a:solidFill>
          <a:latin typeface="Helvetica Neue" charset="0"/>
          <a:ea typeface="Helvetica Neue" charset="0"/>
          <a:cs typeface="Helvetica Neue" charset="0"/>
        </a:defRPr>
      </a:lvl4pPr>
      <a:lvl5pPr marL="2057400" indent="-228600" algn="l" defTabSz="457200" rtl="0" eaLnBrk="0" fontAlgn="base" hangingPunct="0">
        <a:spcBef>
          <a:spcPct val="20000"/>
        </a:spcBef>
        <a:spcAft>
          <a:spcPct val="0"/>
        </a:spcAft>
        <a:buFont typeface="Arial" charset="0"/>
        <a:buChar char="»"/>
        <a:defRPr sz="2000">
          <a:solidFill>
            <a:schemeClr val="tx1"/>
          </a:solidFill>
          <a:latin typeface="Helvetica Neue" charset="0"/>
          <a:ea typeface="Helvetica Neue" charset="0"/>
          <a:cs typeface="Helvetica Neue" charset="0"/>
        </a:defRPr>
      </a:lvl5pPr>
      <a:lvl6pPr marL="2514600" indent="-228600" algn="l" defTabSz="457200" rtl="0" fontAlgn="base">
        <a:spcBef>
          <a:spcPct val="20000"/>
        </a:spcBef>
        <a:spcAft>
          <a:spcPct val="0"/>
        </a:spcAft>
        <a:buFont typeface="Arial" charset="0"/>
        <a:buChar char="»"/>
        <a:defRPr sz="2000">
          <a:solidFill>
            <a:schemeClr val="tx1"/>
          </a:solidFill>
          <a:latin typeface="Helvetica Neue" charset="0"/>
          <a:ea typeface="Helvetica Neue" charset="0"/>
          <a:cs typeface="Helvetica Neue" charset="0"/>
        </a:defRPr>
      </a:lvl6pPr>
      <a:lvl7pPr marL="2971800" indent="-228600" algn="l" defTabSz="457200" rtl="0" fontAlgn="base">
        <a:spcBef>
          <a:spcPct val="20000"/>
        </a:spcBef>
        <a:spcAft>
          <a:spcPct val="0"/>
        </a:spcAft>
        <a:buFont typeface="Arial" charset="0"/>
        <a:buChar char="»"/>
        <a:defRPr sz="2000">
          <a:solidFill>
            <a:schemeClr val="tx1"/>
          </a:solidFill>
          <a:latin typeface="Helvetica Neue" charset="0"/>
          <a:ea typeface="Helvetica Neue" charset="0"/>
          <a:cs typeface="Helvetica Neue" charset="0"/>
        </a:defRPr>
      </a:lvl7pPr>
      <a:lvl8pPr marL="3429000" indent="-228600" algn="l" defTabSz="457200" rtl="0" fontAlgn="base">
        <a:spcBef>
          <a:spcPct val="20000"/>
        </a:spcBef>
        <a:spcAft>
          <a:spcPct val="0"/>
        </a:spcAft>
        <a:buFont typeface="Arial" charset="0"/>
        <a:buChar char="»"/>
        <a:defRPr sz="2000">
          <a:solidFill>
            <a:schemeClr val="tx1"/>
          </a:solidFill>
          <a:latin typeface="Helvetica Neue" charset="0"/>
          <a:ea typeface="Helvetica Neue" charset="0"/>
          <a:cs typeface="Helvetica Neue" charset="0"/>
        </a:defRPr>
      </a:lvl8pPr>
      <a:lvl9pPr marL="3886200" indent="-228600" algn="l" defTabSz="457200" rtl="0" fontAlgn="base">
        <a:spcBef>
          <a:spcPct val="20000"/>
        </a:spcBef>
        <a:spcAft>
          <a:spcPct val="0"/>
        </a:spcAft>
        <a:buFont typeface="Arial" charset="0"/>
        <a:buChar char="»"/>
        <a:defRPr sz="2000">
          <a:solidFill>
            <a:schemeClr val="tx1"/>
          </a:solidFill>
          <a:latin typeface="Helvetica Neue" charset="0"/>
          <a:ea typeface="Helvetica Neue" charset="0"/>
          <a:cs typeface="Helvetica Neue"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sp>
        <p:nvSpPr>
          <p:cNvPr id="1027" name="Text Placeholder 2"/>
          <p:cNvSpPr>
            <a:spLocks noGrp="1"/>
          </p:cNvSpPr>
          <p:nvPr>
            <p:ph type="body" idx="1"/>
          </p:nvPr>
        </p:nvSpPr>
        <p:spPr bwMode="auto">
          <a:xfrm>
            <a:off x="609600" y="1600206"/>
            <a:ext cx="10972800" cy="4525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555601015"/>
      </p:ext>
    </p:extLst>
  </p:cSld>
  <p:clrMap bg1="lt1" tx1="dk1" bg2="lt2" tx2="dk2" accent1="accent1" accent2="accent2" accent3="accent3" accent4="accent4" accent5="accent5" accent6="accent6" hlink="hlink" folHlink="folHlink"/>
  <p:sldLayoutIdLst>
    <p:sldLayoutId id="2147483712" r:id="rId1"/>
    <p:sldLayoutId id="2147483713" r:id="rId2"/>
    <p:sldLayoutId id="2147483714" r:id="rId3"/>
    <p:sldLayoutId id="2147483751" r:id="rId4"/>
  </p:sldLayoutIdLst>
  <p:txStyles>
    <p:titleStyle>
      <a:lvl1pPr algn="l" defTabSz="457200" rtl="0" eaLnBrk="0" fontAlgn="base" hangingPunct="0">
        <a:spcBef>
          <a:spcPct val="0"/>
        </a:spcBef>
        <a:spcAft>
          <a:spcPct val="0"/>
        </a:spcAft>
        <a:defRPr sz="4400" b="0" i="0" kern="1200">
          <a:solidFill>
            <a:schemeClr val="tx1"/>
          </a:solidFill>
          <a:latin typeface="Cambria" panose="02040503050406030204" pitchFamily="18" charset="0"/>
          <a:ea typeface="MS PGothic" pitchFamily="34" charset="-128"/>
          <a:cs typeface="Arial"/>
        </a:defRPr>
      </a:lvl1pPr>
      <a:lvl2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2pPr>
      <a:lvl3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3pPr>
      <a:lvl4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4pPr>
      <a:lvl5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5pPr>
      <a:lvl6pPr marL="457200" algn="l" defTabSz="457200" rtl="0" fontAlgn="base">
        <a:spcBef>
          <a:spcPct val="0"/>
        </a:spcBef>
        <a:spcAft>
          <a:spcPct val="0"/>
        </a:spcAft>
        <a:defRPr sz="4400" b="1">
          <a:solidFill>
            <a:schemeClr val="tx1"/>
          </a:solidFill>
          <a:latin typeface="Helvetica Neue" charset="0"/>
          <a:ea typeface="ＭＳ Ｐゴシック" charset="0"/>
        </a:defRPr>
      </a:lvl6pPr>
      <a:lvl7pPr marL="914400" algn="l" defTabSz="457200" rtl="0" fontAlgn="base">
        <a:spcBef>
          <a:spcPct val="0"/>
        </a:spcBef>
        <a:spcAft>
          <a:spcPct val="0"/>
        </a:spcAft>
        <a:defRPr sz="4400" b="1">
          <a:solidFill>
            <a:schemeClr val="tx1"/>
          </a:solidFill>
          <a:latin typeface="Helvetica Neue" charset="0"/>
          <a:ea typeface="ＭＳ Ｐゴシック" charset="0"/>
        </a:defRPr>
      </a:lvl7pPr>
      <a:lvl8pPr marL="1371600" algn="l" defTabSz="457200" rtl="0" fontAlgn="base">
        <a:spcBef>
          <a:spcPct val="0"/>
        </a:spcBef>
        <a:spcAft>
          <a:spcPct val="0"/>
        </a:spcAft>
        <a:defRPr sz="4400" b="1">
          <a:solidFill>
            <a:schemeClr val="tx1"/>
          </a:solidFill>
          <a:latin typeface="Helvetica Neue" charset="0"/>
          <a:ea typeface="ＭＳ Ｐゴシック" charset="0"/>
        </a:defRPr>
      </a:lvl8pPr>
      <a:lvl9pPr marL="1828800" algn="l" defTabSz="457200" rtl="0" fontAlgn="base">
        <a:spcBef>
          <a:spcPct val="0"/>
        </a:spcBef>
        <a:spcAft>
          <a:spcPct val="0"/>
        </a:spcAft>
        <a:defRPr sz="4400" b="1">
          <a:solidFill>
            <a:schemeClr val="tx1"/>
          </a:solidFill>
          <a:latin typeface="Helvetica Neue" charset="0"/>
          <a:ea typeface="ＭＳ Ｐゴシック" charset="0"/>
        </a:defRPr>
      </a:lvl9pPr>
    </p:titleStyle>
    <p:bodyStyle>
      <a:lvl1pPr marL="342900" indent="-342900" algn="l" defTabSz="457200" rtl="0" eaLnBrk="0" fontAlgn="base" hangingPunct="0">
        <a:spcBef>
          <a:spcPct val="20000"/>
        </a:spcBef>
        <a:spcAft>
          <a:spcPct val="0"/>
        </a:spcAft>
        <a:buFont typeface="Arial" charset="0"/>
        <a:buChar char="•"/>
        <a:defRPr sz="3600" b="0" i="0" kern="1200">
          <a:solidFill>
            <a:schemeClr val="tx1"/>
          </a:solidFill>
          <a:latin typeface="Cambria" panose="02040503050406030204" pitchFamily="18" charset="0"/>
          <a:ea typeface="MS PGothic" pitchFamily="34" charset="-128"/>
          <a:cs typeface="Arial"/>
        </a:defRPr>
      </a:lvl1pPr>
      <a:lvl2pPr marL="742950" indent="-285750" algn="l" defTabSz="457200" rtl="0" eaLnBrk="0" fontAlgn="base" hangingPunct="0">
        <a:spcBef>
          <a:spcPct val="20000"/>
        </a:spcBef>
        <a:spcAft>
          <a:spcPct val="0"/>
        </a:spcAft>
        <a:buFont typeface="Arial" charset="0"/>
        <a:buChar char="–"/>
        <a:defRPr sz="3200" b="0" i="0" kern="1200">
          <a:solidFill>
            <a:schemeClr val="tx1"/>
          </a:solidFill>
          <a:latin typeface="Cambria" panose="02040503050406030204" pitchFamily="18" charset="0"/>
          <a:ea typeface="MS PGothic" pitchFamily="34" charset="-128"/>
          <a:cs typeface="Arial"/>
        </a:defRPr>
      </a:lvl2pPr>
      <a:lvl3pPr marL="1143000" indent="-228600" algn="l" defTabSz="457200" rtl="0" eaLnBrk="0" fontAlgn="base" hangingPunct="0">
        <a:spcBef>
          <a:spcPct val="20000"/>
        </a:spcBef>
        <a:spcAft>
          <a:spcPct val="0"/>
        </a:spcAft>
        <a:buFont typeface="Arial" charset="0"/>
        <a:buChar char="•"/>
        <a:defRPr sz="2400" kern="1200">
          <a:solidFill>
            <a:schemeClr val="tx1"/>
          </a:solidFill>
          <a:latin typeface="Helvetica Neue"/>
          <a:ea typeface="Helvetica Neue" charset="0"/>
          <a:cs typeface="Helvetica Neue"/>
        </a:defRPr>
      </a:lvl3pPr>
      <a:lvl4pPr marL="1600200" indent="-228600" algn="l" defTabSz="457200" rtl="0" eaLnBrk="0" fontAlgn="base" hangingPunct="0">
        <a:spcBef>
          <a:spcPct val="20000"/>
        </a:spcBef>
        <a:spcAft>
          <a:spcPct val="0"/>
        </a:spcAft>
        <a:buFont typeface="Arial" charset="0"/>
        <a:buChar char="–"/>
        <a:defRPr sz="2000" kern="1200">
          <a:solidFill>
            <a:schemeClr val="tx1"/>
          </a:solidFill>
          <a:latin typeface="Helvetica Neue"/>
          <a:ea typeface="Helvetica Neue" charset="0"/>
          <a:cs typeface="Helvetica Neue"/>
        </a:defRPr>
      </a:lvl4pPr>
      <a:lvl5pPr marL="2057400" indent="-228600" algn="l" defTabSz="457200" rtl="0" eaLnBrk="0" fontAlgn="base" hangingPunct="0">
        <a:spcBef>
          <a:spcPct val="20000"/>
        </a:spcBef>
        <a:spcAft>
          <a:spcPct val="0"/>
        </a:spcAft>
        <a:buFont typeface="Arial" charset="0"/>
        <a:buChar char="»"/>
        <a:defRPr sz="2000" kern="1200">
          <a:solidFill>
            <a:schemeClr val="tx1"/>
          </a:solidFill>
          <a:latin typeface="Helvetica Neue"/>
          <a:ea typeface="Helvetica Neue" charset="0"/>
          <a:cs typeface="Helvetica Neue"/>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cxnSp>
        <p:nvCxnSpPr>
          <p:cNvPr id="4" name="Straight Connector 3"/>
          <p:cNvCxnSpPr/>
          <p:nvPr userDrawn="1"/>
        </p:nvCxnSpPr>
        <p:spPr>
          <a:xfrm>
            <a:off x="0" y="777875"/>
            <a:ext cx="12192000" cy="0"/>
          </a:xfrm>
          <a:prstGeom prst="line">
            <a:avLst/>
          </a:prstGeom>
          <a:ln w="57150" cmpd="sng">
            <a:solidFill>
              <a:srgbClr val="669900"/>
            </a:solidFill>
          </a:ln>
          <a:effectLst/>
        </p:spPr>
        <p:style>
          <a:lnRef idx="2">
            <a:schemeClr val="accent1"/>
          </a:lnRef>
          <a:fillRef idx="0">
            <a:schemeClr val="accent1"/>
          </a:fillRef>
          <a:effectRef idx="1">
            <a:schemeClr val="accent1"/>
          </a:effectRef>
          <a:fontRef idx="minor">
            <a:schemeClr val="tx1"/>
          </a:fontRef>
        </p:style>
      </p:cxnSp>
      <p:sp>
        <p:nvSpPr>
          <p:cNvPr id="6147"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sp>
        <p:nvSpPr>
          <p:cNvPr id="6148" name="Text Placeholder 2"/>
          <p:cNvSpPr>
            <a:spLocks noGrp="1"/>
          </p:cNvSpPr>
          <p:nvPr>
            <p:ph type="body" idx="1"/>
          </p:nvPr>
        </p:nvSpPr>
        <p:spPr bwMode="auto">
          <a:xfrm>
            <a:off x="609600" y="1600206"/>
            <a:ext cx="10972800" cy="4525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702069826"/>
      </p:ext>
    </p:extLst>
  </p:cSld>
  <p:clrMap bg1="lt1" tx1="dk1" bg2="lt2" tx2="dk2" accent1="accent1" accent2="accent2" accent3="accent3" accent4="accent4" accent5="accent5" accent6="accent6" hlink="hlink" folHlink="folHlink"/>
  <p:sldLayoutIdLst>
    <p:sldLayoutId id="2147483716" r:id="rId1"/>
    <p:sldLayoutId id="2147483717" r:id="rId2"/>
    <p:sldLayoutId id="2147483718" r:id="rId3"/>
    <p:sldLayoutId id="2147483719" r:id="rId4"/>
    <p:sldLayoutId id="2147483720" r:id="rId5"/>
    <p:sldLayoutId id="2147483721" r:id="rId6"/>
    <p:sldLayoutId id="2147483722" r:id="rId7"/>
    <p:sldLayoutId id="2147483723" r:id="rId8"/>
    <p:sldLayoutId id="2147483724" r:id="rId9"/>
    <p:sldLayoutId id="2147483725" r:id="rId10"/>
    <p:sldLayoutId id="2147483726" r:id="rId11"/>
  </p:sldLayoutIdLst>
  <p:txStyles>
    <p:titleStyle>
      <a:lvl1pPr algn="l" defTabSz="457200" rtl="0" eaLnBrk="0" fontAlgn="base" hangingPunct="0">
        <a:spcBef>
          <a:spcPct val="0"/>
        </a:spcBef>
        <a:spcAft>
          <a:spcPct val="0"/>
        </a:spcAft>
        <a:defRPr sz="4400" b="0" i="0">
          <a:solidFill>
            <a:schemeClr val="tx1"/>
          </a:solidFill>
          <a:latin typeface="Cambria" panose="02040503050406030204" pitchFamily="18" charset="0"/>
          <a:ea typeface="+mj-ea"/>
          <a:cs typeface="+mj-cs"/>
        </a:defRPr>
      </a:lvl1pPr>
      <a:lvl2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2pPr>
      <a:lvl3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3pPr>
      <a:lvl4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4pPr>
      <a:lvl5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5pPr>
      <a:lvl6pPr marL="457200" algn="l" defTabSz="457200" rtl="0" fontAlgn="base">
        <a:spcBef>
          <a:spcPct val="0"/>
        </a:spcBef>
        <a:spcAft>
          <a:spcPct val="0"/>
        </a:spcAft>
        <a:defRPr sz="4400" b="1">
          <a:solidFill>
            <a:schemeClr val="tx1"/>
          </a:solidFill>
          <a:latin typeface="Arial" charset="0"/>
          <a:ea typeface="MS PGothic" pitchFamily="34" charset="-128"/>
          <a:cs typeface="MS PGothic" pitchFamily="34" charset="-128"/>
        </a:defRPr>
      </a:lvl6pPr>
      <a:lvl7pPr marL="914400" algn="l" defTabSz="457200" rtl="0" fontAlgn="base">
        <a:spcBef>
          <a:spcPct val="0"/>
        </a:spcBef>
        <a:spcAft>
          <a:spcPct val="0"/>
        </a:spcAft>
        <a:defRPr sz="4400" b="1">
          <a:solidFill>
            <a:schemeClr val="tx1"/>
          </a:solidFill>
          <a:latin typeface="Arial" charset="0"/>
          <a:ea typeface="MS PGothic" pitchFamily="34" charset="-128"/>
          <a:cs typeface="MS PGothic" pitchFamily="34" charset="-128"/>
        </a:defRPr>
      </a:lvl7pPr>
      <a:lvl8pPr marL="1371600" algn="l" defTabSz="457200" rtl="0" fontAlgn="base">
        <a:spcBef>
          <a:spcPct val="0"/>
        </a:spcBef>
        <a:spcAft>
          <a:spcPct val="0"/>
        </a:spcAft>
        <a:defRPr sz="4400" b="1">
          <a:solidFill>
            <a:schemeClr val="tx1"/>
          </a:solidFill>
          <a:latin typeface="Arial" charset="0"/>
          <a:ea typeface="MS PGothic" pitchFamily="34" charset="-128"/>
          <a:cs typeface="MS PGothic" pitchFamily="34" charset="-128"/>
        </a:defRPr>
      </a:lvl8pPr>
      <a:lvl9pPr marL="1828800" algn="l" defTabSz="457200" rtl="0" fontAlgn="base">
        <a:spcBef>
          <a:spcPct val="0"/>
        </a:spcBef>
        <a:spcAft>
          <a:spcPct val="0"/>
        </a:spcAft>
        <a:defRPr sz="4400" b="1">
          <a:solidFill>
            <a:schemeClr val="tx1"/>
          </a:solidFill>
          <a:latin typeface="Arial" charset="0"/>
          <a:ea typeface="MS PGothic" pitchFamily="34" charset="-128"/>
          <a:cs typeface="MS PGothic" pitchFamily="34" charset="-128"/>
        </a:defRPr>
      </a:lvl9pPr>
    </p:titleStyle>
    <p:bodyStyle>
      <a:lvl1pPr marL="342900" indent="-342900" algn="l" defTabSz="457200" rtl="0" eaLnBrk="0" fontAlgn="base" hangingPunct="0">
        <a:spcBef>
          <a:spcPct val="20000"/>
        </a:spcBef>
        <a:spcAft>
          <a:spcPct val="0"/>
        </a:spcAft>
        <a:buFont typeface="Arial" charset="0"/>
        <a:buChar char="•"/>
        <a:defRPr sz="3600" b="0" i="0">
          <a:solidFill>
            <a:schemeClr val="tx1"/>
          </a:solidFill>
          <a:latin typeface="Cambria" panose="02040503050406030204" pitchFamily="18" charset="0"/>
          <a:ea typeface="+mn-ea"/>
          <a:cs typeface="+mn-cs"/>
        </a:defRPr>
      </a:lvl1pPr>
      <a:lvl2pPr marL="742950" indent="-285750" algn="l" defTabSz="457200" rtl="0" eaLnBrk="0" fontAlgn="base" hangingPunct="0">
        <a:spcBef>
          <a:spcPct val="20000"/>
        </a:spcBef>
        <a:spcAft>
          <a:spcPct val="0"/>
        </a:spcAft>
        <a:buFont typeface="Arial" charset="0"/>
        <a:buChar char="–"/>
        <a:defRPr sz="3200" b="0" i="0">
          <a:solidFill>
            <a:schemeClr val="tx1"/>
          </a:solidFill>
          <a:latin typeface="Cambria" panose="02040503050406030204" pitchFamily="18" charset="0"/>
          <a:ea typeface="+mn-ea"/>
          <a:cs typeface="+mn-cs"/>
        </a:defRPr>
      </a:lvl2pPr>
      <a:lvl3pPr marL="1143000" indent="-228600" algn="l" defTabSz="457200" rtl="0" eaLnBrk="0" fontAlgn="base" hangingPunct="0">
        <a:spcBef>
          <a:spcPct val="20000"/>
        </a:spcBef>
        <a:spcAft>
          <a:spcPct val="0"/>
        </a:spcAft>
        <a:buFont typeface="Arial" charset="0"/>
        <a:buChar char="•"/>
        <a:defRPr sz="2400">
          <a:solidFill>
            <a:schemeClr val="tx1"/>
          </a:solidFill>
          <a:latin typeface="Helvetica Neue" charset="0"/>
          <a:ea typeface="+mn-ea"/>
          <a:cs typeface="+mn-cs"/>
        </a:defRPr>
      </a:lvl3pPr>
      <a:lvl4pPr marL="1600200" indent="-228600" algn="l" defTabSz="457200" rtl="0" eaLnBrk="0" fontAlgn="base" hangingPunct="0">
        <a:spcBef>
          <a:spcPct val="20000"/>
        </a:spcBef>
        <a:spcAft>
          <a:spcPct val="0"/>
        </a:spcAft>
        <a:buFont typeface="Arial" charset="0"/>
        <a:buChar char="–"/>
        <a:defRPr sz="2000">
          <a:solidFill>
            <a:schemeClr val="tx1"/>
          </a:solidFill>
          <a:latin typeface="Helvetica Neue" charset="0"/>
          <a:ea typeface="+mn-ea"/>
          <a:cs typeface="+mn-cs"/>
        </a:defRPr>
      </a:lvl4pPr>
      <a:lvl5pPr marL="2057400" indent="-228600" algn="l" defTabSz="457200" rtl="0" eaLnBrk="0" fontAlgn="base" hangingPunct="0">
        <a:spcBef>
          <a:spcPct val="20000"/>
        </a:spcBef>
        <a:spcAft>
          <a:spcPct val="0"/>
        </a:spcAft>
        <a:buFont typeface="Arial" charset="0"/>
        <a:buChar char="»"/>
        <a:defRPr sz="2000">
          <a:solidFill>
            <a:schemeClr val="tx1"/>
          </a:solidFill>
          <a:latin typeface="Helvetica Neue" charset="0"/>
          <a:ea typeface="+mn-ea"/>
          <a:cs typeface="+mn-cs"/>
        </a:defRPr>
      </a:lvl5pPr>
      <a:lvl6pPr marL="2514600" indent="-228600" algn="l" defTabSz="457200" rtl="0" fontAlgn="base">
        <a:spcBef>
          <a:spcPct val="20000"/>
        </a:spcBef>
        <a:spcAft>
          <a:spcPct val="0"/>
        </a:spcAft>
        <a:buFont typeface="Arial" charset="0"/>
        <a:buChar char="»"/>
        <a:defRPr sz="2000">
          <a:solidFill>
            <a:schemeClr val="tx1"/>
          </a:solidFill>
          <a:latin typeface="Helvetica Neue" charset="0"/>
          <a:ea typeface="+mn-ea"/>
          <a:cs typeface="+mn-cs"/>
        </a:defRPr>
      </a:lvl6pPr>
      <a:lvl7pPr marL="2971800" indent="-228600" algn="l" defTabSz="457200" rtl="0" fontAlgn="base">
        <a:spcBef>
          <a:spcPct val="20000"/>
        </a:spcBef>
        <a:spcAft>
          <a:spcPct val="0"/>
        </a:spcAft>
        <a:buFont typeface="Arial" charset="0"/>
        <a:buChar char="»"/>
        <a:defRPr sz="2000">
          <a:solidFill>
            <a:schemeClr val="tx1"/>
          </a:solidFill>
          <a:latin typeface="Helvetica Neue" charset="0"/>
          <a:ea typeface="+mn-ea"/>
          <a:cs typeface="+mn-cs"/>
        </a:defRPr>
      </a:lvl7pPr>
      <a:lvl8pPr marL="3429000" indent="-228600" algn="l" defTabSz="457200" rtl="0" fontAlgn="base">
        <a:spcBef>
          <a:spcPct val="20000"/>
        </a:spcBef>
        <a:spcAft>
          <a:spcPct val="0"/>
        </a:spcAft>
        <a:buFont typeface="Arial" charset="0"/>
        <a:buChar char="»"/>
        <a:defRPr sz="2000">
          <a:solidFill>
            <a:schemeClr val="tx1"/>
          </a:solidFill>
          <a:latin typeface="Helvetica Neue" charset="0"/>
          <a:ea typeface="+mn-ea"/>
          <a:cs typeface="+mn-cs"/>
        </a:defRPr>
      </a:lvl8pPr>
      <a:lvl9pPr marL="3886200" indent="-228600" algn="l" defTabSz="457200" rtl="0" fontAlgn="base">
        <a:spcBef>
          <a:spcPct val="20000"/>
        </a:spcBef>
        <a:spcAft>
          <a:spcPct val="0"/>
        </a:spcAft>
        <a:buFont typeface="Arial" charset="0"/>
        <a:buChar char="»"/>
        <a:defRPr sz="2000">
          <a:solidFill>
            <a:schemeClr val="tx1"/>
          </a:solidFill>
          <a:latin typeface="Helvetica Neue" charset="0"/>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237069" y="169868"/>
            <a:ext cx="11728451" cy="6543675"/>
          </a:xfrm>
          <a:prstGeom prst="rect">
            <a:avLst/>
          </a:prstGeom>
          <a:noFill/>
          <a:ln w="57150">
            <a:solidFill>
              <a:srgbClr val="6699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fontAlgn="base">
              <a:spcBef>
                <a:spcPct val="0"/>
              </a:spcBef>
              <a:spcAft>
                <a:spcPct val="0"/>
              </a:spcAft>
              <a:defRPr/>
            </a:pPr>
            <a:endParaRPr lang="en-US" b="0" i="0" dirty="0">
              <a:solidFill>
                <a:srgbClr val="FFFFFF"/>
              </a:solidFill>
              <a:latin typeface="Cambria" panose="02040503050406030204" pitchFamily="18" charset="0"/>
              <a:ea typeface="MS PGothic"/>
              <a:cs typeface="MS PGothic"/>
            </a:endParaRPr>
          </a:p>
        </p:txBody>
      </p:sp>
      <p:sp>
        <p:nvSpPr>
          <p:cNvPr id="7171"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sp>
        <p:nvSpPr>
          <p:cNvPr id="7172" name="Text Placeholder 2"/>
          <p:cNvSpPr>
            <a:spLocks noGrp="1"/>
          </p:cNvSpPr>
          <p:nvPr>
            <p:ph type="body" idx="1"/>
          </p:nvPr>
        </p:nvSpPr>
        <p:spPr bwMode="auto">
          <a:xfrm>
            <a:off x="609600" y="1600206"/>
            <a:ext cx="10972800" cy="4525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3537489318"/>
      </p:ext>
    </p:extLst>
  </p:cSld>
  <p:clrMap bg1="lt1" tx1="dk1" bg2="lt2" tx2="dk2" accent1="accent1" accent2="accent2" accent3="accent3" accent4="accent4" accent5="accent5" accent6="accent6" hlink="hlink" folHlink="folHlink"/>
  <p:sldLayoutIdLst>
    <p:sldLayoutId id="2147483728" r:id="rId1"/>
    <p:sldLayoutId id="2147483729" r:id="rId2"/>
    <p:sldLayoutId id="2147483730" r:id="rId3"/>
    <p:sldLayoutId id="2147483731" r:id="rId4"/>
    <p:sldLayoutId id="2147483732" r:id="rId5"/>
    <p:sldLayoutId id="2147483733" r:id="rId6"/>
    <p:sldLayoutId id="2147483734" r:id="rId7"/>
    <p:sldLayoutId id="2147483735" r:id="rId8"/>
    <p:sldLayoutId id="2147483736" r:id="rId9"/>
    <p:sldLayoutId id="2147483737" r:id="rId10"/>
    <p:sldLayoutId id="2147483738" r:id="rId11"/>
  </p:sldLayoutIdLst>
  <p:txStyles>
    <p:titleStyle>
      <a:lvl1pPr algn="l" defTabSz="457200" rtl="0" eaLnBrk="0" fontAlgn="base" hangingPunct="0">
        <a:spcBef>
          <a:spcPct val="0"/>
        </a:spcBef>
        <a:spcAft>
          <a:spcPct val="0"/>
        </a:spcAft>
        <a:defRPr sz="4400" b="0" i="0">
          <a:solidFill>
            <a:schemeClr val="tx1"/>
          </a:solidFill>
          <a:latin typeface="Cambria" panose="02040503050406030204" pitchFamily="18" charset="0"/>
          <a:ea typeface="+mj-ea"/>
          <a:cs typeface="+mj-cs"/>
        </a:defRPr>
      </a:lvl1pPr>
      <a:lvl2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2pPr>
      <a:lvl3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3pPr>
      <a:lvl4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4pPr>
      <a:lvl5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5pPr>
      <a:lvl6pPr marL="457200"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6pPr>
      <a:lvl7pPr marL="914400"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7pPr>
      <a:lvl8pPr marL="1371600"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8pPr>
      <a:lvl9pPr marL="1828800"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9pPr>
    </p:titleStyle>
    <p:bodyStyle>
      <a:lvl1pPr marL="342900" indent="-342900" algn="l" defTabSz="457200" rtl="0" eaLnBrk="0" fontAlgn="base" hangingPunct="0">
        <a:spcBef>
          <a:spcPct val="20000"/>
        </a:spcBef>
        <a:spcAft>
          <a:spcPct val="0"/>
        </a:spcAft>
        <a:buFont typeface="Arial" charset="0"/>
        <a:buChar char="•"/>
        <a:defRPr sz="3600" b="0" i="0">
          <a:solidFill>
            <a:schemeClr val="tx1"/>
          </a:solidFill>
          <a:latin typeface="Cambria" panose="02040503050406030204" pitchFamily="18" charset="0"/>
          <a:ea typeface="+mn-ea"/>
          <a:cs typeface="+mn-cs"/>
        </a:defRPr>
      </a:lvl1pPr>
      <a:lvl2pPr marL="742950" indent="-285750" algn="l" defTabSz="457200" rtl="0" eaLnBrk="0" fontAlgn="base" hangingPunct="0">
        <a:spcBef>
          <a:spcPct val="20000"/>
        </a:spcBef>
        <a:spcAft>
          <a:spcPct val="0"/>
        </a:spcAft>
        <a:buFont typeface="Arial" charset="0"/>
        <a:buChar char="–"/>
        <a:defRPr sz="3200" b="0" i="0">
          <a:solidFill>
            <a:schemeClr val="tx1"/>
          </a:solidFill>
          <a:latin typeface="Cambria" panose="02040503050406030204" pitchFamily="18" charset="0"/>
          <a:ea typeface="+mn-ea"/>
          <a:cs typeface="+mn-cs"/>
        </a:defRPr>
      </a:lvl2pPr>
      <a:lvl3pPr marL="1143000" indent="-228600" algn="l" defTabSz="457200" rtl="0" eaLnBrk="0" fontAlgn="base" hangingPunct="0">
        <a:spcBef>
          <a:spcPct val="20000"/>
        </a:spcBef>
        <a:spcAft>
          <a:spcPct val="0"/>
        </a:spcAft>
        <a:buFont typeface="Arial" charset="0"/>
        <a:buChar char="•"/>
        <a:defRPr sz="2400">
          <a:solidFill>
            <a:schemeClr val="tx1"/>
          </a:solidFill>
          <a:latin typeface="Helvetica Neue" charset="0"/>
          <a:ea typeface="+mn-ea"/>
          <a:cs typeface="+mn-cs"/>
        </a:defRPr>
      </a:lvl3pPr>
      <a:lvl4pPr marL="1600200" indent="-228600" algn="l" defTabSz="457200" rtl="0" eaLnBrk="0" fontAlgn="base" hangingPunct="0">
        <a:spcBef>
          <a:spcPct val="20000"/>
        </a:spcBef>
        <a:spcAft>
          <a:spcPct val="0"/>
        </a:spcAft>
        <a:buFont typeface="Arial" charset="0"/>
        <a:buChar char="–"/>
        <a:defRPr sz="2000">
          <a:solidFill>
            <a:schemeClr val="tx1"/>
          </a:solidFill>
          <a:latin typeface="Helvetica Neue" charset="0"/>
          <a:ea typeface="+mn-ea"/>
          <a:cs typeface="+mn-cs"/>
        </a:defRPr>
      </a:lvl4pPr>
      <a:lvl5pPr marL="2057400" indent="-228600" algn="l" defTabSz="457200" rtl="0" eaLnBrk="0" fontAlgn="base" hangingPunct="0">
        <a:spcBef>
          <a:spcPct val="20000"/>
        </a:spcBef>
        <a:spcAft>
          <a:spcPct val="0"/>
        </a:spcAft>
        <a:buFont typeface="Arial" charset="0"/>
        <a:buChar char="»"/>
        <a:defRPr sz="2000">
          <a:solidFill>
            <a:schemeClr val="tx1"/>
          </a:solidFill>
          <a:latin typeface="Helvetica Neue" charset="0"/>
          <a:ea typeface="+mn-ea"/>
          <a:cs typeface="+mn-cs"/>
        </a:defRPr>
      </a:lvl5pPr>
      <a:lvl6pPr marL="2514600" indent="-228600" algn="l" defTabSz="457200" rtl="0" eaLnBrk="0" fontAlgn="base" hangingPunct="0">
        <a:spcBef>
          <a:spcPct val="20000"/>
        </a:spcBef>
        <a:spcAft>
          <a:spcPct val="0"/>
        </a:spcAft>
        <a:buFont typeface="Arial" charset="0"/>
        <a:buChar char="»"/>
        <a:defRPr sz="2000">
          <a:solidFill>
            <a:schemeClr val="tx1"/>
          </a:solidFill>
          <a:latin typeface="Helvetica Neue" charset="0"/>
          <a:ea typeface="+mn-ea"/>
          <a:cs typeface="+mn-cs"/>
        </a:defRPr>
      </a:lvl6pPr>
      <a:lvl7pPr marL="2971800" indent="-228600" algn="l" defTabSz="457200" rtl="0" eaLnBrk="0" fontAlgn="base" hangingPunct="0">
        <a:spcBef>
          <a:spcPct val="20000"/>
        </a:spcBef>
        <a:spcAft>
          <a:spcPct val="0"/>
        </a:spcAft>
        <a:buFont typeface="Arial" charset="0"/>
        <a:buChar char="»"/>
        <a:defRPr sz="2000">
          <a:solidFill>
            <a:schemeClr val="tx1"/>
          </a:solidFill>
          <a:latin typeface="Helvetica Neue" charset="0"/>
          <a:ea typeface="+mn-ea"/>
          <a:cs typeface="+mn-cs"/>
        </a:defRPr>
      </a:lvl7pPr>
      <a:lvl8pPr marL="3429000" indent="-228600" algn="l" defTabSz="457200" rtl="0" eaLnBrk="0" fontAlgn="base" hangingPunct="0">
        <a:spcBef>
          <a:spcPct val="20000"/>
        </a:spcBef>
        <a:spcAft>
          <a:spcPct val="0"/>
        </a:spcAft>
        <a:buFont typeface="Arial" charset="0"/>
        <a:buChar char="»"/>
        <a:defRPr sz="2000">
          <a:solidFill>
            <a:schemeClr val="tx1"/>
          </a:solidFill>
          <a:latin typeface="Helvetica Neue" charset="0"/>
          <a:ea typeface="+mn-ea"/>
          <a:cs typeface="+mn-cs"/>
        </a:defRPr>
      </a:lvl8pPr>
      <a:lvl9pPr marL="3886200" indent="-228600" algn="l" defTabSz="457200" rtl="0" eaLnBrk="0" fontAlgn="base" hangingPunct="0">
        <a:spcBef>
          <a:spcPct val="20000"/>
        </a:spcBef>
        <a:spcAft>
          <a:spcPct val="0"/>
        </a:spcAft>
        <a:buFont typeface="Arial" charset="0"/>
        <a:buChar char="»"/>
        <a:defRPr sz="2000">
          <a:solidFill>
            <a:schemeClr val="tx1"/>
          </a:solidFill>
          <a:latin typeface="Helvetica Neue" charset="0"/>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cxnSp>
        <p:nvCxnSpPr>
          <p:cNvPr id="4" name="Straight Connector 3"/>
          <p:cNvCxnSpPr/>
          <p:nvPr userDrawn="1"/>
        </p:nvCxnSpPr>
        <p:spPr>
          <a:xfrm>
            <a:off x="0" y="1543050"/>
            <a:ext cx="12192000" cy="0"/>
          </a:xfrm>
          <a:prstGeom prst="line">
            <a:avLst/>
          </a:prstGeom>
          <a:ln w="57150" cmpd="sng">
            <a:solidFill>
              <a:srgbClr val="669900"/>
            </a:solidFill>
          </a:ln>
          <a:effectLst/>
        </p:spPr>
        <p:style>
          <a:lnRef idx="2">
            <a:schemeClr val="accent1"/>
          </a:lnRef>
          <a:fillRef idx="0">
            <a:schemeClr val="accent1"/>
          </a:fillRef>
          <a:effectRef idx="1">
            <a:schemeClr val="accent1"/>
          </a:effectRef>
          <a:fontRef idx="minor">
            <a:schemeClr val="tx1"/>
          </a:fontRef>
        </p:style>
      </p:cxnSp>
      <p:sp>
        <p:nvSpPr>
          <p:cNvPr id="5123"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sp>
        <p:nvSpPr>
          <p:cNvPr id="5124" name="Text Placeholder 2"/>
          <p:cNvSpPr>
            <a:spLocks noGrp="1"/>
          </p:cNvSpPr>
          <p:nvPr>
            <p:ph type="body" idx="1"/>
          </p:nvPr>
        </p:nvSpPr>
        <p:spPr bwMode="auto">
          <a:xfrm>
            <a:off x="609600" y="1600206"/>
            <a:ext cx="10972800" cy="4525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1370271601"/>
      </p:ext>
    </p:extLst>
  </p:cSld>
  <p:clrMap bg1="lt1" tx1="dk1" bg2="lt2" tx2="dk2" accent1="accent1" accent2="accent2" accent3="accent3" accent4="accent4" accent5="accent5" accent6="accent6" hlink="hlink" folHlink="folHlink"/>
  <p:sldLayoutIdLst>
    <p:sldLayoutId id="2147483740" r:id="rId1"/>
    <p:sldLayoutId id="2147483741" r:id="rId2"/>
    <p:sldLayoutId id="2147483742" r:id="rId3"/>
    <p:sldLayoutId id="2147483743" r:id="rId4"/>
    <p:sldLayoutId id="2147483744" r:id="rId5"/>
    <p:sldLayoutId id="2147483745" r:id="rId6"/>
    <p:sldLayoutId id="2147483746" r:id="rId7"/>
    <p:sldLayoutId id="2147483747" r:id="rId8"/>
    <p:sldLayoutId id="2147483748" r:id="rId9"/>
    <p:sldLayoutId id="2147483749" r:id="rId10"/>
    <p:sldLayoutId id="2147483750" r:id="rId11"/>
  </p:sldLayoutIdLst>
  <p:txStyles>
    <p:titleStyle>
      <a:lvl1pPr algn="ctr" defTabSz="457200" rtl="0" eaLnBrk="0" fontAlgn="base" hangingPunct="0">
        <a:spcBef>
          <a:spcPct val="0"/>
        </a:spcBef>
        <a:spcAft>
          <a:spcPct val="0"/>
        </a:spcAft>
        <a:defRPr sz="4400" b="0" i="0">
          <a:solidFill>
            <a:schemeClr val="tx1"/>
          </a:solidFill>
          <a:latin typeface="Cambria" panose="02040503050406030204" pitchFamily="18" charset="0"/>
          <a:ea typeface="+mj-ea"/>
          <a:cs typeface="+mj-cs"/>
        </a:defRPr>
      </a:lvl1pPr>
      <a:lvl2pPr algn="ctr" defTabSz="457200" rtl="0" eaLnBrk="0" fontAlgn="base" hangingPunct="0">
        <a:spcBef>
          <a:spcPct val="0"/>
        </a:spcBef>
        <a:spcAft>
          <a:spcPct val="0"/>
        </a:spcAft>
        <a:defRPr sz="4400" b="1">
          <a:solidFill>
            <a:schemeClr val="tx1"/>
          </a:solidFill>
          <a:latin typeface="Arial" charset="0"/>
          <a:ea typeface="MS PGothic" pitchFamily="34" charset="-128"/>
          <a:cs typeface="Arial" charset="0"/>
        </a:defRPr>
      </a:lvl2pPr>
      <a:lvl3pPr algn="ctr" defTabSz="457200" rtl="0" eaLnBrk="0" fontAlgn="base" hangingPunct="0">
        <a:spcBef>
          <a:spcPct val="0"/>
        </a:spcBef>
        <a:spcAft>
          <a:spcPct val="0"/>
        </a:spcAft>
        <a:defRPr sz="4400" b="1">
          <a:solidFill>
            <a:schemeClr val="tx1"/>
          </a:solidFill>
          <a:latin typeface="Arial" charset="0"/>
          <a:ea typeface="MS PGothic" pitchFamily="34" charset="-128"/>
          <a:cs typeface="Arial" charset="0"/>
        </a:defRPr>
      </a:lvl3pPr>
      <a:lvl4pPr algn="ctr" defTabSz="457200" rtl="0" eaLnBrk="0" fontAlgn="base" hangingPunct="0">
        <a:spcBef>
          <a:spcPct val="0"/>
        </a:spcBef>
        <a:spcAft>
          <a:spcPct val="0"/>
        </a:spcAft>
        <a:defRPr sz="4400" b="1">
          <a:solidFill>
            <a:schemeClr val="tx1"/>
          </a:solidFill>
          <a:latin typeface="Arial" charset="0"/>
          <a:ea typeface="MS PGothic" pitchFamily="34" charset="-128"/>
          <a:cs typeface="Arial" charset="0"/>
        </a:defRPr>
      </a:lvl4pPr>
      <a:lvl5pPr algn="ctr" defTabSz="457200" rtl="0" eaLnBrk="0" fontAlgn="base" hangingPunct="0">
        <a:spcBef>
          <a:spcPct val="0"/>
        </a:spcBef>
        <a:spcAft>
          <a:spcPct val="0"/>
        </a:spcAft>
        <a:defRPr sz="4400" b="1">
          <a:solidFill>
            <a:schemeClr val="tx1"/>
          </a:solidFill>
          <a:latin typeface="Arial" charset="0"/>
          <a:ea typeface="MS PGothic" pitchFamily="34" charset="-128"/>
          <a:cs typeface="Arial" charset="0"/>
        </a:defRPr>
      </a:lvl5pPr>
      <a:lvl6pPr marL="457200" algn="ctr" defTabSz="457200" rtl="0" fontAlgn="base">
        <a:spcBef>
          <a:spcPct val="0"/>
        </a:spcBef>
        <a:spcAft>
          <a:spcPct val="0"/>
        </a:spcAft>
        <a:defRPr sz="4400" b="1">
          <a:solidFill>
            <a:schemeClr val="tx1"/>
          </a:solidFill>
          <a:latin typeface="Arial" charset="0"/>
          <a:ea typeface="MS PGothic" pitchFamily="34" charset="-128"/>
          <a:cs typeface="Arial" charset="0"/>
        </a:defRPr>
      </a:lvl6pPr>
      <a:lvl7pPr marL="914400" algn="ctr" defTabSz="457200" rtl="0" fontAlgn="base">
        <a:spcBef>
          <a:spcPct val="0"/>
        </a:spcBef>
        <a:spcAft>
          <a:spcPct val="0"/>
        </a:spcAft>
        <a:defRPr sz="4400" b="1">
          <a:solidFill>
            <a:schemeClr val="tx1"/>
          </a:solidFill>
          <a:latin typeface="Arial" charset="0"/>
          <a:ea typeface="MS PGothic" pitchFamily="34" charset="-128"/>
          <a:cs typeface="Arial" charset="0"/>
        </a:defRPr>
      </a:lvl7pPr>
      <a:lvl8pPr marL="1371600" algn="ctr" defTabSz="457200" rtl="0" fontAlgn="base">
        <a:spcBef>
          <a:spcPct val="0"/>
        </a:spcBef>
        <a:spcAft>
          <a:spcPct val="0"/>
        </a:spcAft>
        <a:defRPr sz="4400" b="1">
          <a:solidFill>
            <a:schemeClr val="tx1"/>
          </a:solidFill>
          <a:latin typeface="Arial" charset="0"/>
          <a:ea typeface="MS PGothic" pitchFamily="34" charset="-128"/>
          <a:cs typeface="Arial" charset="0"/>
        </a:defRPr>
      </a:lvl8pPr>
      <a:lvl9pPr marL="1828800" algn="ctr" defTabSz="457200" rtl="0" fontAlgn="base">
        <a:spcBef>
          <a:spcPct val="0"/>
        </a:spcBef>
        <a:spcAft>
          <a:spcPct val="0"/>
        </a:spcAft>
        <a:defRPr sz="4400" b="1">
          <a:solidFill>
            <a:schemeClr val="tx1"/>
          </a:solidFill>
          <a:latin typeface="Arial" charset="0"/>
          <a:ea typeface="MS PGothic" pitchFamily="34" charset="-128"/>
          <a:cs typeface="Arial" charset="0"/>
        </a:defRPr>
      </a:lvl9pPr>
    </p:titleStyle>
    <p:bodyStyle>
      <a:lvl1pPr marL="342900" indent="-342900" algn="l" defTabSz="457200" rtl="0" eaLnBrk="0" fontAlgn="base" hangingPunct="0">
        <a:spcBef>
          <a:spcPct val="20000"/>
        </a:spcBef>
        <a:spcAft>
          <a:spcPct val="0"/>
        </a:spcAft>
        <a:buFont typeface="Arial" charset="0"/>
        <a:buChar char="•"/>
        <a:defRPr sz="3600" b="0" i="0">
          <a:solidFill>
            <a:schemeClr val="tx1"/>
          </a:solidFill>
          <a:latin typeface="Cambria" panose="02040503050406030204" pitchFamily="18" charset="0"/>
          <a:ea typeface="+mn-ea"/>
          <a:cs typeface="+mn-cs"/>
        </a:defRPr>
      </a:lvl1pPr>
      <a:lvl2pPr marL="742950" indent="-285750" algn="l" defTabSz="457200" rtl="0" eaLnBrk="0" fontAlgn="base" hangingPunct="0">
        <a:spcBef>
          <a:spcPct val="20000"/>
        </a:spcBef>
        <a:spcAft>
          <a:spcPct val="0"/>
        </a:spcAft>
        <a:buFont typeface="Arial" charset="0"/>
        <a:buChar char="–"/>
        <a:defRPr sz="3200" b="0" i="0">
          <a:solidFill>
            <a:schemeClr val="tx1"/>
          </a:solidFill>
          <a:latin typeface="Cambria" panose="02040503050406030204" pitchFamily="18" charset="0"/>
          <a:ea typeface="+mn-ea"/>
          <a:cs typeface="+mn-cs"/>
        </a:defRPr>
      </a:lvl2pPr>
      <a:lvl3pPr marL="1143000" indent="-228600" algn="l" defTabSz="457200" rtl="0" eaLnBrk="0" fontAlgn="base" hangingPunct="0">
        <a:spcBef>
          <a:spcPct val="20000"/>
        </a:spcBef>
        <a:spcAft>
          <a:spcPct val="0"/>
        </a:spcAft>
        <a:buFont typeface="Arial" charset="0"/>
        <a:buChar char="•"/>
        <a:defRPr sz="2400">
          <a:solidFill>
            <a:schemeClr val="tx1"/>
          </a:solidFill>
          <a:latin typeface="Helvetica Neue" charset="0"/>
          <a:ea typeface="Helvetica Neue" charset="0"/>
          <a:cs typeface="Helvetica Neue" charset="0"/>
        </a:defRPr>
      </a:lvl3pPr>
      <a:lvl4pPr marL="1600200" indent="-228600" algn="l" defTabSz="457200" rtl="0" eaLnBrk="0" fontAlgn="base" hangingPunct="0">
        <a:spcBef>
          <a:spcPct val="20000"/>
        </a:spcBef>
        <a:spcAft>
          <a:spcPct val="0"/>
        </a:spcAft>
        <a:buFont typeface="Arial" charset="0"/>
        <a:buChar char="–"/>
        <a:defRPr sz="2000">
          <a:solidFill>
            <a:schemeClr val="tx1"/>
          </a:solidFill>
          <a:latin typeface="Helvetica Neue" charset="0"/>
          <a:ea typeface="Helvetica Neue" charset="0"/>
          <a:cs typeface="Helvetica Neue" charset="0"/>
        </a:defRPr>
      </a:lvl4pPr>
      <a:lvl5pPr marL="2057400" indent="-228600" algn="l" defTabSz="457200" rtl="0" eaLnBrk="0" fontAlgn="base" hangingPunct="0">
        <a:spcBef>
          <a:spcPct val="20000"/>
        </a:spcBef>
        <a:spcAft>
          <a:spcPct val="0"/>
        </a:spcAft>
        <a:buFont typeface="Arial" charset="0"/>
        <a:buChar char="»"/>
        <a:defRPr sz="2000">
          <a:solidFill>
            <a:schemeClr val="tx1"/>
          </a:solidFill>
          <a:latin typeface="Helvetica Neue" charset="0"/>
          <a:ea typeface="Helvetica Neue" charset="0"/>
          <a:cs typeface="Helvetica Neue" charset="0"/>
        </a:defRPr>
      </a:lvl5pPr>
      <a:lvl6pPr marL="2514600" indent="-228600" algn="l" defTabSz="457200" rtl="0" fontAlgn="base">
        <a:spcBef>
          <a:spcPct val="20000"/>
        </a:spcBef>
        <a:spcAft>
          <a:spcPct val="0"/>
        </a:spcAft>
        <a:buFont typeface="Arial" charset="0"/>
        <a:buChar char="»"/>
        <a:defRPr sz="2000">
          <a:solidFill>
            <a:schemeClr val="tx1"/>
          </a:solidFill>
          <a:latin typeface="Helvetica Neue" charset="0"/>
          <a:ea typeface="Helvetica Neue" charset="0"/>
          <a:cs typeface="Helvetica Neue" charset="0"/>
        </a:defRPr>
      </a:lvl6pPr>
      <a:lvl7pPr marL="2971800" indent="-228600" algn="l" defTabSz="457200" rtl="0" fontAlgn="base">
        <a:spcBef>
          <a:spcPct val="20000"/>
        </a:spcBef>
        <a:spcAft>
          <a:spcPct val="0"/>
        </a:spcAft>
        <a:buFont typeface="Arial" charset="0"/>
        <a:buChar char="»"/>
        <a:defRPr sz="2000">
          <a:solidFill>
            <a:schemeClr val="tx1"/>
          </a:solidFill>
          <a:latin typeface="Helvetica Neue" charset="0"/>
          <a:ea typeface="Helvetica Neue" charset="0"/>
          <a:cs typeface="Helvetica Neue" charset="0"/>
        </a:defRPr>
      </a:lvl7pPr>
      <a:lvl8pPr marL="3429000" indent="-228600" algn="l" defTabSz="457200" rtl="0" fontAlgn="base">
        <a:spcBef>
          <a:spcPct val="20000"/>
        </a:spcBef>
        <a:spcAft>
          <a:spcPct val="0"/>
        </a:spcAft>
        <a:buFont typeface="Arial" charset="0"/>
        <a:buChar char="»"/>
        <a:defRPr sz="2000">
          <a:solidFill>
            <a:schemeClr val="tx1"/>
          </a:solidFill>
          <a:latin typeface="Helvetica Neue" charset="0"/>
          <a:ea typeface="Helvetica Neue" charset="0"/>
          <a:cs typeface="Helvetica Neue" charset="0"/>
        </a:defRPr>
      </a:lvl8pPr>
      <a:lvl9pPr marL="3886200" indent="-228600" algn="l" defTabSz="457200" rtl="0" fontAlgn="base">
        <a:spcBef>
          <a:spcPct val="20000"/>
        </a:spcBef>
        <a:spcAft>
          <a:spcPct val="0"/>
        </a:spcAft>
        <a:buFont typeface="Arial" charset="0"/>
        <a:buChar char="»"/>
        <a:defRPr sz="2000">
          <a:solidFill>
            <a:schemeClr val="tx1"/>
          </a:solidFill>
          <a:latin typeface="Helvetica Neue" charset="0"/>
          <a:ea typeface="Helvetica Neue" charset="0"/>
          <a:cs typeface="Helvetica Neue"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cxnSp>
        <p:nvCxnSpPr>
          <p:cNvPr id="4" name="Straight Connector 3"/>
          <p:cNvCxnSpPr/>
          <p:nvPr userDrawn="1"/>
        </p:nvCxnSpPr>
        <p:spPr>
          <a:xfrm>
            <a:off x="0" y="777875"/>
            <a:ext cx="12192000" cy="0"/>
          </a:xfrm>
          <a:prstGeom prst="line">
            <a:avLst/>
          </a:prstGeom>
          <a:ln w="57150" cmpd="sng">
            <a:solidFill>
              <a:srgbClr val="669900"/>
            </a:solidFill>
          </a:ln>
          <a:effectLst/>
        </p:spPr>
        <p:style>
          <a:lnRef idx="2">
            <a:schemeClr val="accent1"/>
          </a:lnRef>
          <a:fillRef idx="0">
            <a:schemeClr val="accent1"/>
          </a:fillRef>
          <a:effectRef idx="1">
            <a:schemeClr val="accent1"/>
          </a:effectRef>
          <a:fontRef idx="minor">
            <a:schemeClr val="tx1"/>
          </a:fontRef>
        </p:style>
      </p:cxnSp>
      <p:sp>
        <p:nvSpPr>
          <p:cNvPr id="5123"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dirty="0"/>
              <a:t>Click to edit Master title style</a:t>
            </a:r>
          </a:p>
        </p:txBody>
      </p:sp>
      <p:sp>
        <p:nvSpPr>
          <p:cNvPr id="5124" name="Text Placeholder 2"/>
          <p:cNvSpPr>
            <a:spLocks noGrp="1"/>
          </p:cNvSpPr>
          <p:nvPr>
            <p:ph type="body" idx="1"/>
          </p:nvPr>
        </p:nvSpPr>
        <p:spPr bwMode="auto">
          <a:xfrm>
            <a:off x="609600" y="1600206"/>
            <a:ext cx="10972800" cy="4525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p:txBody>
      </p:sp>
    </p:spTree>
    <p:extLst>
      <p:ext uri="{BB962C8B-B14F-4D97-AF65-F5344CB8AC3E}">
        <p14:creationId xmlns:p14="http://schemas.microsoft.com/office/powerpoint/2010/main" val="333220926"/>
      </p:ext>
    </p:extLst>
  </p:cSld>
  <p:clrMap bg1="lt1" tx1="dk1" bg2="lt2" tx2="dk2" accent1="accent1" accent2="accent2" accent3="accent3" accent4="accent4" accent5="accent5" accent6="accent6" hlink="hlink" folHlink="folHlink"/>
  <p:sldLayoutIdLst>
    <p:sldLayoutId id="2147483670" r:id="rId1"/>
  </p:sldLayoutIdLst>
  <p:txStyles>
    <p:titleStyle>
      <a:lvl1pPr algn="l" defTabSz="457200" rtl="0" eaLnBrk="0" fontAlgn="base" hangingPunct="0">
        <a:spcBef>
          <a:spcPct val="0"/>
        </a:spcBef>
        <a:spcAft>
          <a:spcPct val="0"/>
        </a:spcAft>
        <a:defRPr sz="4400" b="0" i="0">
          <a:solidFill>
            <a:schemeClr val="tx1"/>
          </a:solidFill>
          <a:latin typeface="Cambria" panose="02040503050406030204" pitchFamily="18" charset="0"/>
          <a:ea typeface="+mj-ea"/>
          <a:cs typeface="+mj-cs"/>
        </a:defRPr>
      </a:lvl1pPr>
      <a:lvl2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2pPr>
      <a:lvl3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3pPr>
      <a:lvl4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4pPr>
      <a:lvl5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5pPr>
      <a:lvl6pPr marL="457200" algn="l" defTabSz="457200" rtl="0" fontAlgn="base">
        <a:spcBef>
          <a:spcPct val="0"/>
        </a:spcBef>
        <a:spcAft>
          <a:spcPct val="0"/>
        </a:spcAft>
        <a:defRPr sz="4400" b="1">
          <a:solidFill>
            <a:schemeClr val="tx1"/>
          </a:solidFill>
          <a:latin typeface="Arial" charset="0"/>
          <a:ea typeface="MS PGothic" pitchFamily="34" charset="-128"/>
          <a:cs typeface="MS PGothic" pitchFamily="34" charset="-128"/>
        </a:defRPr>
      </a:lvl6pPr>
      <a:lvl7pPr marL="914400" algn="l" defTabSz="457200" rtl="0" fontAlgn="base">
        <a:spcBef>
          <a:spcPct val="0"/>
        </a:spcBef>
        <a:spcAft>
          <a:spcPct val="0"/>
        </a:spcAft>
        <a:defRPr sz="4400" b="1">
          <a:solidFill>
            <a:schemeClr val="tx1"/>
          </a:solidFill>
          <a:latin typeface="Arial" charset="0"/>
          <a:ea typeface="MS PGothic" pitchFamily="34" charset="-128"/>
          <a:cs typeface="MS PGothic" pitchFamily="34" charset="-128"/>
        </a:defRPr>
      </a:lvl7pPr>
      <a:lvl8pPr marL="1371600" algn="l" defTabSz="457200" rtl="0" fontAlgn="base">
        <a:spcBef>
          <a:spcPct val="0"/>
        </a:spcBef>
        <a:spcAft>
          <a:spcPct val="0"/>
        </a:spcAft>
        <a:defRPr sz="4400" b="1">
          <a:solidFill>
            <a:schemeClr val="tx1"/>
          </a:solidFill>
          <a:latin typeface="Arial" charset="0"/>
          <a:ea typeface="MS PGothic" pitchFamily="34" charset="-128"/>
          <a:cs typeface="MS PGothic" pitchFamily="34" charset="-128"/>
        </a:defRPr>
      </a:lvl8pPr>
      <a:lvl9pPr marL="1828800" algn="l" defTabSz="457200" rtl="0" fontAlgn="base">
        <a:spcBef>
          <a:spcPct val="0"/>
        </a:spcBef>
        <a:spcAft>
          <a:spcPct val="0"/>
        </a:spcAft>
        <a:defRPr sz="4400" b="1">
          <a:solidFill>
            <a:schemeClr val="tx1"/>
          </a:solidFill>
          <a:latin typeface="Arial" charset="0"/>
          <a:ea typeface="MS PGothic" pitchFamily="34" charset="-128"/>
          <a:cs typeface="MS PGothic" pitchFamily="34"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600" b="0" i="0">
          <a:solidFill>
            <a:schemeClr val="tx1"/>
          </a:solidFill>
          <a:latin typeface="Cambria" panose="02040503050406030204" pitchFamily="18" charset="0"/>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3200" b="0" i="0">
          <a:solidFill>
            <a:schemeClr val="tx1"/>
          </a:solidFill>
          <a:latin typeface="Cambria" panose="02040503050406030204" pitchFamily="18" charset="0"/>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chemeClr val="tx1"/>
          </a:solidFill>
          <a:latin typeface="Helvetica Neue" charset="0"/>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chemeClr val="tx1"/>
          </a:solidFill>
          <a:latin typeface="Helvetica Neue" charset="0"/>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chemeClr val="tx1"/>
          </a:solidFill>
          <a:latin typeface="Helvetica Neue" charset="0"/>
          <a:ea typeface="+mn-ea"/>
          <a:cs typeface="+mn-cs"/>
        </a:defRPr>
      </a:lvl5pPr>
      <a:lvl6pPr marL="2514600" indent="-228600" algn="l" defTabSz="457200" rtl="0" fontAlgn="base">
        <a:spcBef>
          <a:spcPct val="20000"/>
        </a:spcBef>
        <a:spcAft>
          <a:spcPct val="0"/>
        </a:spcAft>
        <a:buFont typeface="Arial" charset="0"/>
        <a:buChar char="»"/>
        <a:defRPr sz="2000">
          <a:solidFill>
            <a:schemeClr val="tx1"/>
          </a:solidFill>
          <a:latin typeface="Helvetica Neue" charset="0"/>
          <a:ea typeface="+mn-ea"/>
          <a:cs typeface="+mn-cs"/>
        </a:defRPr>
      </a:lvl6pPr>
      <a:lvl7pPr marL="2971800" indent="-228600" algn="l" defTabSz="457200" rtl="0" fontAlgn="base">
        <a:spcBef>
          <a:spcPct val="20000"/>
        </a:spcBef>
        <a:spcAft>
          <a:spcPct val="0"/>
        </a:spcAft>
        <a:buFont typeface="Arial" charset="0"/>
        <a:buChar char="»"/>
        <a:defRPr sz="2000">
          <a:solidFill>
            <a:schemeClr val="tx1"/>
          </a:solidFill>
          <a:latin typeface="Helvetica Neue" charset="0"/>
          <a:ea typeface="+mn-ea"/>
          <a:cs typeface="+mn-cs"/>
        </a:defRPr>
      </a:lvl7pPr>
      <a:lvl8pPr marL="3429000" indent="-228600" algn="l" defTabSz="457200" rtl="0" fontAlgn="base">
        <a:spcBef>
          <a:spcPct val="20000"/>
        </a:spcBef>
        <a:spcAft>
          <a:spcPct val="0"/>
        </a:spcAft>
        <a:buFont typeface="Arial" charset="0"/>
        <a:buChar char="»"/>
        <a:defRPr sz="2000">
          <a:solidFill>
            <a:schemeClr val="tx1"/>
          </a:solidFill>
          <a:latin typeface="Helvetica Neue" charset="0"/>
          <a:ea typeface="+mn-ea"/>
          <a:cs typeface="+mn-cs"/>
        </a:defRPr>
      </a:lvl8pPr>
      <a:lvl9pPr marL="3886200" indent="-228600" algn="l" defTabSz="457200" rtl="0" fontAlgn="base">
        <a:spcBef>
          <a:spcPct val="20000"/>
        </a:spcBef>
        <a:spcAft>
          <a:spcPct val="0"/>
        </a:spcAft>
        <a:buFont typeface="Arial" charset="0"/>
        <a:buChar char="»"/>
        <a:defRPr sz="2000">
          <a:solidFill>
            <a:schemeClr val="tx1"/>
          </a:solidFill>
          <a:latin typeface="Helvetica Neue" charset="0"/>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cxnSp>
        <p:nvCxnSpPr>
          <p:cNvPr id="4" name="Straight Connector 3"/>
          <p:cNvCxnSpPr/>
          <p:nvPr userDrawn="1"/>
        </p:nvCxnSpPr>
        <p:spPr>
          <a:xfrm>
            <a:off x="0" y="1543050"/>
            <a:ext cx="12192000" cy="0"/>
          </a:xfrm>
          <a:prstGeom prst="line">
            <a:avLst/>
          </a:prstGeom>
          <a:ln w="57150" cmpd="sng">
            <a:solidFill>
              <a:srgbClr val="669900"/>
            </a:solidFill>
          </a:ln>
          <a:effectLst/>
        </p:spPr>
        <p:style>
          <a:lnRef idx="2">
            <a:schemeClr val="accent1"/>
          </a:lnRef>
          <a:fillRef idx="0">
            <a:schemeClr val="accent1"/>
          </a:fillRef>
          <a:effectRef idx="1">
            <a:schemeClr val="accent1"/>
          </a:effectRef>
          <a:fontRef idx="minor">
            <a:schemeClr val="tx1"/>
          </a:fontRef>
        </p:style>
      </p:cxnSp>
      <p:sp>
        <p:nvSpPr>
          <p:cNvPr id="4099"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dirty="0"/>
              <a:t>Click to edit Master title style</a:t>
            </a:r>
          </a:p>
        </p:txBody>
      </p:sp>
      <p:sp>
        <p:nvSpPr>
          <p:cNvPr id="4100" name="Text Placeholder 2"/>
          <p:cNvSpPr>
            <a:spLocks noGrp="1"/>
          </p:cNvSpPr>
          <p:nvPr>
            <p:ph type="body" idx="1"/>
          </p:nvPr>
        </p:nvSpPr>
        <p:spPr bwMode="auto">
          <a:xfrm>
            <a:off x="609600" y="1600206"/>
            <a:ext cx="10972800" cy="4525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p:txBody>
      </p:sp>
    </p:spTree>
    <p:extLst>
      <p:ext uri="{BB962C8B-B14F-4D97-AF65-F5344CB8AC3E}">
        <p14:creationId xmlns:p14="http://schemas.microsoft.com/office/powerpoint/2010/main" val="2818106467"/>
      </p:ext>
    </p:extLst>
  </p:cSld>
  <p:clrMap bg1="lt1" tx1="dk1" bg2="lt2" tx2="dk2" accent1="accent1" accent2="accent2" accent3="accent3" accent4="accent4" accent5="accent5" accent6="accent6" hlink="hlink" folHlink="folHlink"/>
  <p:sldLayoutIdLst>
    <p:sldLayoutId id="2147483672" r:id="rId1"/>
    <p:sldLayoutId id="2147483673" r:id="rId2"/>
  </p:sldLayoutIdLst>
  <p:txStyles>
    <p:titleStyle>
      <a:lvl1pPr algn="ctr" defTabSz="457200" rtl="0" eaLnBrk="0" fontAlgn="base" hangingPunct="0">
        <a:spcBef>
          <a:spcPct val="0"/>
        </a:spcBef>
        <a:spcAft>
          <a:spcPct val="0"/>
        </a:spcAft>
        <a:defRPr sz="4400" b="0" i="0">
          <a:solidFill>
            <a:schemeClr val="tx1"/>
          </a:solidFill>
          <a:latin typeface="Cambria" panose="02040503050406030204" pitchFamily="18" charset="0"/>
          <a:ea typeface="+mj-ea"/>
          <a:cs typeface="+mj-cs"/>
        </a:defRPr>
      </a:lvl1pPr>
      <a:lvl2pPr algn="ctr" defTabSz="457200" rtl="0" eaLnBrk="0" fontAlgn="base" hangingPunct="0">
        <a:spcBef>
          <a:spcPct val="0"/>
        </a:spcBef>
        <a:spcAft>
          <a:spcPct val="0"/>
        </a:spcAft>
        <a:defRPr sz="4400" b="1">
          <a:solidFill>
            <a:schemeClr val="tx1"/>
          </a:solidFill>
          <a:latin typeface="Arial" charset="0"/>
          <a:ea typeface="MS PGothic" pitchFamily="34" charset="-128"/>
          <a:cs typeface="Arial" charset="0"/>
        </a:defRPr>
      </a:lvl2pPr>
      <a:lvl3pPr algn="ctr" defTabSz="457200" rtl="0" eaLnBrk="0" fontAlgn="base" hangingPunct="0">
        <a:spcBef>
          <a:spcPct val="0"/>
        </a:spcBef>
        <a:spcAft>
          <a:spcPct val="0"/>
        </a:spcAft>
        <a:defRPr sz="4400" b="1">
          <a:solidFill>
            <a:schemeClr val="tx1"/>
          </a:solidFill>
          <a:latin typeface="Arial" charset="0"/>
          <a:ea typeface="MS PGothic" pitchFamily="34" charset="-128"/>
          <a:cs typeface="Arial" charset="0"/>
        </a:defRPr>
      </a:lvl3pPr>
      <a:lvl4pPr algn="ctr" defTabSz="457200" rtl="0" eaLnBrk="0" fontAlgn="base" hangingPunct="0">
        <a:spcBef>
          <a:spcPct val="0"/>
        </a:spcBef>
        <a:spcAft>
          <a:spcPct val="0"/>
        </a:spcAft>
        <a:defRPr sz="4400" b="1">
          <a:solidFill>
            <a:schemeClr val="tx1"/>
          </a:solidFill>
          <a:latin typeface="Arial" charset="0"/>
          <a:ea typeface="MS PGothic" pitchFamily="34" charset="-128"/>
          <a:cs typeface="Arial" charset="0"/>
        </a:defRPr>
      </a:lvl4pPr>
      <a:lvl5pPr algn="ctr" defTabSz="457200" rtl="0" eaLnBrk="0" fontAlgn="base" hangingPunct="0">
        <a:spcBef>
          <a:spcPct val="0"/>
        </a:spcBef>
        <a:spcAft>
          <a:spcPct val="0"/>
        </a:spcAft>
        <a:defRPr sz="4400" b="1">
          <a:solidFill>
            <a:schemeClr val="tx1"/>
          </a:solidFill>
          <a:latin typeface="Arial" charset="0"/>
          <a:ea typeface="MS PGothic" pitchFamily="34" charset="-128"/>
          <a:cs typeface="Arial" charset="0"/>
        </a:defRPr>
      </a:lvl5pPr>
      <a:lvl6pPr marL="457200" algn="ctr" defTabSz="457200" rtl="0" fontAlgn="base">
        <a:spcBef>
          <a:spcPct val="0"/>
        </a:spcBef>
        <a:spcAft>
          <a:spcPct val="0"/>
        </a:spcAft>
        <a:defRPr sz="4400" b="1">
          <a:solidFill>
            <a:schemeClr val="tx1"/>
          </a:solidFill>
          <a:latin typeface="Arial" charset="0"/>
          <a:ea typeface="MS PGothic" pitchFamily="34" charset="-128"/>
          <a:cs typeface="Arial" charset="0"/>
        </a:defRPr>
      </a:lvl6pPr>
      <a:lvl7pPr marL="914400" algn="ctr" defTabSz="457200" rtl="0" fontAlgn="base">
        <a:spcBef>
          <a:spcPct val="0"/>
        </a:spcBef>
        <a:spcAft>
          <a:spcPct val="0"/>
        </a:spcAft>
        <a:defRPr sz="4400" b="1">
          <a:solidFill>
            <a:schemeClr val="tx1"/>
          </a:solidFill>
          <a:latin typeface="Arial" charset="0"/>
          <a:ea typeface="MS PGothic" pitchFamily="34" charset="-128"/>
          <a:cs typeface="Arial" charset="0"/>
        </a:defRPr>
      </a:lvl7pPr>
      <a:lvl8pPr marL="1371600" algn="ctr" defTabSz="457200" rtl="0" fontAlgn="base">
        <a:spcBef>
          <a:spcPct val="0"/>
        </a:spcBef>
        <a:spcAft>
          <a:spcPct val="0"/>
        </a:spcAft>
        <a:defRPr sz="4400" b="1">
          <a:solidFill>
            <a:schemeClr val="tx1"/>
          </a:solidFill>
          <a:latin typeface="Arial" charset="0"/>
          <a:ea typeface="MS PGothic" pitchFamily="34" charset="-128"/>
          <a:cs typeface="Arial" charset="0"/>
        </a:defRPr>
      </a:lvl8pPr>
      <a:lvl9pPr marL="1828800" algn="ctr" defTabSz="457200" rtl="0" fontAlgn="base">
        <a:spcBef>
          <a:spcPct val="0"/>
        </a:spcBef>
        <a:spcAft>
          <a:spcPct val="0"/>
        </a:spcAft>
        <a:defRPr sz="4400" b="1">
          <a:solidFill>
            <a:schemeClr val="tx1"/>
          </a:solidFill>
          <a:latin typeface="Arial" charset="0"/>
          <a:ea typeface="MS PGothic" pitchFamily="34" charset="-128"/>
          <a:cs typeface="Arial"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600" b="0" i="0">
          <a:solidFill>
            <a:schemeClr val="tx1"/>
          </a:solidFill>
          <a:latin typeface="Cambria" panose="02040503050406030204" pitchFamily="18" charset="0"/>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3200" b="0" i="0">
          <a:solidFill>
            <a:schemeClr val="tx1"/>
          </a:solidFill>
          <a:latin typeface="Cambria" panose="02040503050406030204" pitchFamily="18" charset="0"/>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chemeClr val="tx1"/>
          </a:solidFill>
          <a:latin typeface="Helvetica Neue" charset="0"/>
          <a:ea typeface="Helvetica Neue" charset="0"/>
          <a:cs typeface="Helvetica Neue" charset="0"/>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chemeClr val="tx1"/>
          </a:solidFill>
          <a:latin typeface="Helvetica Neue" charset="0"/>
          <a:ea typeface="Helvetica Neue" charset="0"/>
          <a:cs typeface="Helvetica Neue" charset="0"/>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chemeClr val="tx1"/>
          </a:solidFill>
          <a:latin typeface="Helvetica Neue" charset="0"/>
          <a:ea typeface="Helvetica Neue" charset="0"/>
          <a:cs typeface="Helvetica Neue" charset="0"/>
        </a:defRPr>
      </a:lvl5pPr>
      <a:lvl6pPr marL="2514600" indent="-228600" algn="l" defTabSz="457200" rtl="0" fontAlgn="base">
        <a:spcBef>
          <a:spcPct val="20000"/>
        </a:spcBef>
        <a:spcAft>
          <a:spcPct val="0"/>
        </a:spcAft>
        <a:buFont typeface="Arial" charset="0"/>
        <a:buChar char="»"/>
        <a:defRPr sz="2000">
          <a:solidFill>
            <a:schemeClr val="tx1"/>
          </a:solidFill>
          <a:latin typeface="Helvetica Neue" charset="0"/>
          <a:ea typeface="Helvetica Neue" charset="0"/>
          <a:cs typeface="Helvetica Neue" charset="0"/>
        </a:defRPr>
      </a:lvl6pPr>
      <a:lvl7pPr marL="2971800" indent="-228600" algn="l" defTabSz="457200" rtl="0" fontAlgn="base">
        <a:spcBef>
          <a:spcPct val="20000"/>
        </a:spcBef>
        <a:spcAft>
          <a:spcPct val="0"/>
        </a:spcAft>
        <a:buFont typeface="Arial" charset="0"/>
        <a:buChar char="»"/>
        <a:defRPr sz="2000">
          <a:solidFill>
            <a:schemeClr val="tx1"/>
          </a:solidFill>
          <a:latin typeface="Helvetica Neue" charset="0"/>
          <a:ea typeface="Helvetica Neue" charset="0"/>
          <a:cs typeface="Helvetica Neue" charset="0"/>
        </a:defRPr>
      </a:lvl7pPr>
      <a:lvl8pPr marL="3429000" indent="-228600" algn="l" defTabSz="457200" rtl="0" fontAlgn="base">
        <a:spcBef>
          <a:spcPct val="20000"/>
        </a:spcBef>
        <a:spcAft>
          <a:spcPct val="0"/>
        </a:spcAft>
        <a:buFont typeface="Arial" charset="0"/>
        <a:buChar char="»"/>
        <a:defRPr sz="2000">
          <a:solidFill>
            <a:schemeClr val="tx1"/>
          </a:solidFill>
          <a:latin typeface="Helvetica Neue" charset="0"/>
          <a:ea typeface="Helvetica Neue" charset="0"/>
          <a:cs typeface="Helvetica Neue" charset="0"/>
        </a:defRPr>
      </a:lvl8pPr>
      <a:lvl9pPr marL="3886200" indent="-228600" algn="l" defTabSz="457200" rtl="0" fontAlgn="base">
        <a:spcBef>
          <a:spcPct val="20000"/>
        </a:spcBef>
        <a:spcAft>
          <a:spcPct val="0"/>
        </a:spcAft>
        <a:buFont typeface="Arial" charset="0"/>
        <a:buChar char="»"/>
        <a:defRPr sz="2000">
          <a:solidFill>
            <a:schemeClr val="tx1"/>
          </a:solidFill>
          <a:latin typeface="Helvetica Neue" charset="0"/>
          <a:ea typeface="Helvetica Neue" charset="0"/>
          <a:cs typeface="Helvetica Neue"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237069" y="169868"/>
            <a:ext cx="11728451" cy="6543675"/>
          </a:xfrm>
          <a:prstGeom prst="rect">
            <a:avLst/>
          </a:prstGeom>
          <a:noFill/>
          <a:ln w="57150">
            <a:solidFill>
              <a:srgbClr val="6699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fontAlgn="base">
              <a:spcBef>
                <a:spcPct val="0"/>
              </a:spcBef>
              <a:spcAft>
                <a:spcPct val="0"/>
              </a:spcAft>
              <a:defRPr/>
            </a:pPr>
            <a:endParaRPr lang="en-US" sz="1800" b="0" i="0" dirty="0">
              <a:solidFill>
                <a:srgbClr val="FFFFFF"/>
              </a:solidFill>
              <a:latin typeface="Cambria" panose="02040503050406030204" pitchFamily="18" charset="0"/>
            </a:endParaRPr>
          </a:p>
        </p:txBody>
      </p:sp>
      <p:sp>
        <p:nvSpPr>
          <p:cNvPr id="6147"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dirty="0"/>
              <a:t>Click to edit Master title style</a:t>
            </a:r>
          </a:p>
        </p:txBody>
      </p:sp>
      <p:sp>
        <p:nvSpPr>
          <p:cNvPr id="6148" name="Text Placeholder 2"/>
          <p:cNvSpPr>
            <a:spLocks noGrp="1"/>
          </p:cNvSpPr>
          <p:nvPr>
            <p:ph type="body" idx="1"/>
          </p:nvPr>
        </p:nvSpPr>
        <p:spPr bwMode="auto">
          <a:xfrm>
            <a:off x="609600" y="1600206"/>
            <a:ext cx="10972800" cy="4525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p:txBody>
      </p:sp>
    </p:spTree>
    <p:extLst>
      <p:ext uri="{BB962C8B-B14F-4D97-AF65-F5344CB8AC3E}">
        <p14:creationId xmlns:p14="http://schemas.microsoft.com/office/powerpoint/2010/main" val="2109375186"/>
      </p:ext>
    </p:extLst>
  </p:cSld>
  <p:clrMap bg1="lt1" tx1="dk1" bg2="lt2" tx2="dk2" accent1="accent1" accent2="accent2" accent3="accent3" accent4="accent4" accent5="accent5" accent6="accent6" hlink="hlink" folHlink="folHlink"/>
  <p:sldLayoutIdLst>
    <p:sldLayoutId id="2147483675" r:id="rId1"/>
  </p:sldLayoutIdLst>
  <p:txStyles>
    <p:titleStyle>
      <a:lvl1pPr algn="l" defTabSz="457200" rtl="0" eaLnBrk="0" fontAlgn="base" hangingPunct="0">
        <a:spcBef>
          <a:spcPct val="0"/>
        </a:spcBef>
        <a:spcAft>
          <a:spcPct val="0"/>
        </a:spcAft>
        <a:defRPr sz="4400" b="0" i="0">
          <a:solidFill>
            <a:schemeClr val="tx1"/>
          </a:solidFill>
          <a:latin typeface="Cambria" panose="02040503050406030204" pitchFamily="18" charset="0"/>
          <a:ea typeface="+mj-ea"/>
          <a:cs typeface="+mj-cs"/>
        </a:defRPr>
      </a:lvl1pPr>
      <a:lvl2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2pPr>
      <a:lvl3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3pPr>
      <a:lvl4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4pPr>
      <a:lvl5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5pPr>
      <a:lvl6pPr marL="457200"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6pPr>
      <a:lvl7pPr marL="914400"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7pPr>
      <a:lvl8pPr marL="1371600"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8pPr>
      <a:lvl9pPr marL="1828800"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600" b="0" i="0">
          <a:solidFill>
            <a:schemeClr val="tx1"/>
          </a:solidFill>
          <a:latin typeface="Cambria" panose="02040503050406030204" pitchFamily="18" charset="0"/>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3200" b="0" i="0">
          <a:solidFill>
            <a:schemeClr val="tx1"/>
          </a:solidFill>
          <a:latin typeface="Cambria" panose="02040503050406030204" pitchFamily="18" charset="0"/>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chemeClr val="tx1"/>
          </a:solidFill>
          <a:latin typeface="Helvetica Neue" charset="0"/>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chemeClr val="tx1"/>
          </a:solidFill>
          <a:latin typeface="Helvetica Neue" charset="0"/>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chemeClr val="tx1"/>
          </a:solidFill>
          <a:latin typeface="Helvetica Neue" charset="0"/>
          <a:ea typeface="+mn-ea"/>
          <a:cs typeface="+mn-cs"/>
        </a:defRPr>
      </a:lvl5pPr>
      <a:lvl6pPr marL="2514600" indent="-228600" algn="l" defTabSz="457200" rtl="0" eaLnBrk="0" fontAlgn="base" hangingPunct="0">
        <a:spcBef>
          <a:spcPct val="20000"/>
        </a:spcBef>
        <a:spcAft>
          <a:spcPct val="0"/>
        </a:spcAft>
        <a:buFont typeface="Arial" charset="0"/>
        <a:buChar char="»"/>
        <a:defRPr sz="2000">
          <a:solidFill>
            <a:schemeClr val="tx1"/>
          </a:solidFill>
          <a:latin typeface="Helvetica Neue" charset="0"/>
          <a:ea typeface="+mn-ea"/>
          <a:cs typeface="+mn-cs"/>
        </a:defRPr>
      </a:lvl6pPr>
      <a:lvl7pPr marL="2971800" indent="-228600" algn="l" defTabSz="457200" rtl="0" eaLnBrk="0" fontAlgn="base" hangingPunct="0">
        <a:spcBef>
          <a:spcPct val="20000"/>
        </a:spcBef>
        <a:spcAft>
          <a:spcPct val="0"/>
        </a:spcAft>
        <a:buFont typeface="Arial" charset="0"/>
        <a:buChar char="»"/>
        <a:defRPr sz="2000">
          <a:solidFill>
            <a:schemeClr val="tx1"/>
          </a:solidFill>
          <a:latin typeface="Helvetica Neue" charset="0"/>
          <a:ea typeface="+mn-ea"/>
          <a:cs typeface="+mn-cs"/>
        </a:defRPr>
      </a:lvl7pPr>
      <a:lvl8pPr marL="3429000" indent="-228600" algn="l" defTabSz="457200" rtl="0" eaLnBrk="0" fontAlgn="base" hangingPunct="0">
        <a:spcBef>
          <a:spcPct val="20000"/>
        </a:spcBef>
        <a:spcAft>
          <a:spcPct val="0"/>
        </a:spcAft>
        <a:buFont typeface="Arial" charset="0"/>
        <a:buChar char="»"/>
        <a:defRPr sz="2000">
          <a:solidFill>
            <a:schemeClr val="tx1"/>
          </a:solidFill>
          <a:latin typeface="Helvetica Neue" charset="0"/>
          <a:ea typeface="+mn-ea"/>
          <a:cs typeface="+mn-cs"/>
        </a:defRPr>
      </a:lvl8pPr>
      <a:lvl9pPr marL="3886200" indent="-228600" algn="l" defTabSz="457200" rtl="0" eaLnBrk="0" fontAlgn="base" hangingPunct="0">
        <a:spcBef>
          <a:spcPct val="20000"/>
        </a:spcBef>
        <a:spcAft>
          <a:spcPct val="0"/>
        </a:spcAft>
        <a:buFont typeface="Arial" charset="0"/>
        <a:buChar char="»"/>
        <a:defRPr sz="2000">
          <a:solidFill>
            <a:schemeClr val="tx1"/>
          </a:solidFill>
          <a:latin typeface="Helvetica Neue" charset="0"/>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cxnSp>
        <p:nvCxnSpPr>
          <p:cNvPr id="4" name="Straight Connector 3"/>
          <p:cNvCxnSpPr/>
          <p:nvPr userDrawn="1"/>
        </p:nvCxnSpPr>
        <p:spPr>
          <a:xfrm>
            <a:off x="0" y="777875"/>
            <a:ext cx="12192000" cy="0"/>
          </a:xfrm>
          <a:prstGeom prst="line">
            <a:avLst/>
          </a:prstGeom>
          <a:ln w="57150" cmpd="sng">
            <a:solidFill>
              <a:srgbClr val="669900"/>
            </a:solidFill>
          </a:ln>
          <a:effectLst/>
        </p:spPr>
        <p:style>
          <a:lnRef idx="2">
            <a:schemeClr val="accent1"/>
          </a:lnRef>
          <a:fillRef idx="0">
            <a:schemeClr val="accent1"/>
          </a:fillRef>
          <a:effectRef idx="1">
            <a:schemeClr val="accent1"/>
          </a:effectRef>
          <a:fontRef idx="minor">
            <a:schemeClr val="tx1"/>
          </a:fontRef>
        </p:style>
      </p:cxnSp>
      <p:sp>
        <p:nvSpPr>
          <p:cNvPr id="5123"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dirty="0"/>
              <a:t>Click to edit Master title style</a:t>
            </a:r>
          </a:p>
        </p:txBody>
      </p:sp>
      <p:sp>
        <p:nvSpPr>
          <p:cNvPr id="5124" name="Text Placeholder 2"/>
          <p:cNvSpPr>
            <a:spLocks noGrp="1"/>
          </p:cNvSpPr>
          <p:nvPr>
            <p:ph type="body" idx="1"/>
          </p:nvPr>
        </p:nvSpPr>
        <p:spPr bwMode="auto">
          <a:xfrm>
            <a:off x="609600" y="1600206"/>
            <a:ext cx="10972800" cy="4525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p:txBody>
      </p:sp>
    </p:spTree>
    <p:extLst>
      <p:ext uri="{BB962C8B-B14F-4D97-AF65-F5344CB8AC3E}">
        <p14:creationId xmlns:p14="http://schemas.microsoft.com/office/powerpoint/2010/main" val="3723028240"/>
      </p:ext>
    </p:extLst>
  </p:cSld>
  <p:clrMap bg1="lt1" tx1="dk1" bg2="lt2" tx2="dk2" accent1="accent1" accent2="accent2" accent3="accent3" accent4="accent4" accent5="accent5" accent6="accent6" hlink="hlink" folHlink="folHlink"/>
  <p:sldLayoutIdLst>
    <p:sldLayoutId id="2147483677" r:id="rId1"/>
    <p:sldLayoutId id="2147483678" r:id="rId2"/>
  </p:sldLayoutIdLst>
  <p:txStyles>
    <p:titleStyle>
      <a:lvl1pPr algn="l" defTabSz="457200" rtl="0" eaLnBrk="0" fontAlgn="base" hangingPunct="0">
        <a:spcBef>
          <a:spcPct val="0"/>
        </a:spcBef>
        <a:spcAft>
          <a:spcPct val="0"/>
        </a:spcAft>
        <a:defRPr sz="4400" b="0" i="0">
          <a:solidFill>
            <a:schemeClr val="tx1"/>
          </a:solidFill>
          <a:latin typeface="Cambria" panose="02040503050406030204" pitchFamily="18" charset="0"/>
          <a:ea typeface="+mj-ea"/>
          <a:cs typeface="+mj-cs"/>
        </a:defRPr>
      </a:lvl1pPr>
      <a:lvl2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2pPr>
      <a:lvl3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3pPr>
      <a:lvl4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4pPr>
      <a:lvl5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5pPr>
      <a:lvl6pPr marL="457200" algn="l" defTabSz="457200" rtl="0" fontAlgn="base">
        <a:spcBef>
          <a:spcPct val="0"/>
        </a:spcBef>
        <a:spcAft>
          <a:spcPct val="0"/>
        </a:spcAft>
        <a:defRPr sz="4400" b="1">
          <a:solidFill>
            <a:schemeClr val="tx1"/>
          </a:solidFill>
          <a:latin typeface="Arial" charset="0"/>
          <a:ea typeface="MS PGothic" pitchFamily="34" charset="-128"/>
          <a:cs typeface="MS PGothic" pitchFamily="34" charset="-128"/>
        </a:defRPr>
      </a:lvl6pPr>
      <a:lvl7pPr marL="914400" algn="l" defTabSz="457200" rtl="0" fontAlgn="base">
        <a:spcBef>
          <a:spcPct val="0"/>
        </a:spcBef>
        <a:spcAft>
          <a:spcPct val="0"/>
        </a:spcAft>
        <a:defRPr sz="4400" b="1">
          <a:solidFill>
            <a:schemeClr val="tx1"/>
          </a:solidFill>
          <a:latin typeface="Arial" charset="0"/>
          <a:ea typeface="MS PGothic" pitchFamily="34" charset="-128"/>
          <a:cs typeface="MS PGothic" pitchFamily="34" charset="-128"/>
        </a:defRPr>
      </a:lvl7pPr>
      <a:lvl8pPr marL="1371600" algn="l" defTabSz="457200" rtl="0" fontAlgn="base">
        <a:spcBef>
          <a:spcPct val="0"/>
        </a:spcBef>
        <a:spcAft>
          <a:spcPct val="0"/>
        </a:spcAft>
        <a:defRPr sz="4400" b="1">
          <a:solidFill>
            <a:schemeClr val="tx1"/>
          </a:solidFill>
          <a:latin typeface="Arial" charset="0"/>
          <a:ea typeface="MS PGothic" pitchFamily="34" charset="-128"/>
          <a:cs typeface="MS PGothic" pitchFamily="34" charset="-128"/>
        </a:defRPr>
      </a:lvl8pPr>
      <a:lvl9pPr marL="1828800" algn="l" defTabSz="457200" rtl="0" fontAlgn="base">
        <a:spcBef>
          <a:spcPct val="0"/>
        </a:spcBef>
        <a:spcAft>
          <a:spcPct val="0"/>
        </a:spcAft>
        <a:defRPr sz="4400" b="1">
          <a:solidFill>
            <a:schemeClr val="tx1"/>
          </a:solidFill>
          <a:latin typeface="Arial" charset="0"/>
          <a:ea typeface="MS PGothic" pitchFamily="34" charset="-128"/>
          <a:cs typeface="MS PGothic" pitchFamily="34"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600" b="0" i="0">
          <a:solidFill>
            <a:schemeClr val="tx1"/>
          </a:solidFill>
          <a:latin typeface="Cambria" panose="02040503050406030204" pitchFamily="18" charset="0"/>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3200" b="0" i="0">
          <a:solidFill>
            <a:schemeClr val="tx1"/>
          </a:solidFill>
          <a:latin typeface="Cambria" panose="02040503050406030204" pitchFamily="18" charset="0"/>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chemeClr val="tx1"/>
          </a:solidFill>
          <a:latin typeface="Helvetica Neue" charset="0"/>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chemeClr val="tx1"/>
          </a:solidFill>
          <a:latin typeface="Helvetica Neue" charset="0"/>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chemeClr val="tx1"/>
          </a:solidFill>
          <a:latin typeface="Helvetica Neue" charset="0"/>
          <a:ea typeface="+mn-ea"/>
          <a:cs typeface="+mn-cs"/>
        </a:defRPr>
      </a:lvl5pPr>
      <a:lvl6pPr marL="2514600" indent="-228600" algn="l" defTabSz="457200" rtl="0" fontAlgn="base">
        <a:spcBef>
          <a:spcPct val="20000"/>
        </a:spcBef>
        <a:spcAft>
          <a:spcPct val="0"/>
        </a:spcAft>
        <a:buFont typeface="Arial" charset="0"/>
        <a:buChar char="»"/>
        <a:defRPr sz="2000">
          <a:solidFill>
            <a:schemeClr val="tx1"/>
          </a:solidFill>
          <a:latin typeface="Helvetica Neue" charset="0"/>
          <a:ea typeface="+mn-ea"/>
          <a:cs typeface="+mn-cs"/>
        </a:defRPr>
      </a:lvl6pPr>
      <a:lvl7pPr marL="2971800" indent="-228600" algn="l" defTabSz="457200" rtl="0" fontAlgn="base">
        <a:spcBef>
          <a:spcPct val="20000"/>
        </a:spcBef>
        <a:spcAft>
          <a:spcPct val="0"/>
        </a:spcAft>
        <a:buFont typeface="Arial" charset="0"/>
        <a:buChar char="»"/>
        <a:defRPr sz="2000">
          <a:solidFill>
            <a:schemeClr val="tx1"/>
          </a:solidFill>
          <a:latin typeface="Helvetica Neue" charset="0"/>
          <a:ea typeface="+mn-ea"/>
          <a:cs typeface="+mn-cs"/>
        </a:defRPr>
      </a:lvl7pPr>
      <a:lvl8pPr marL="3429000" indent="-228600" algn="l" defTabSz="457200" rtl="0" fontAlgn="base">
        <a:spcBef>
          <a:spcPct val="20000"/>
        </a:spcBef>
        <a:spcAft>
          <a:spcPct val="0"/>
        </a:spcAft>
        <a:buFont typeface="Arial" charset="0"/>
        <a:buChar char="»"/>
        <a:defRPr sz="2000">
          <a:solidFill>
            <a:schemeClr val="tx1"/>
          </a:solidFill>
          <a:latin typeface="Helvetica Neue" charset="0"/>
          <a:ea typeface="+mn-ea"/>
          <a:cs typeface="+mn-cs"/>
        </a:defRPr>
      </a:lvl8pPr>
      <a:lvl9pPr marL="3886200" indent="-228600" algn="l" defTabSz="457200" rtl="0" fontAlgn="base">
        <a:spcBef>
          <a:spcPct val="20000"/>
        </a:spcBef>
        <a:spcAft>
          <a:spcPct val="0"/>
        </a:spcAft>
        <a:buFont typeface="Arial" charset="0"/>
        <a:buChar char="»"/>
        <a:defRPr sz="2000">
          <a:solidFill>
            <a:schemeClr val="tx1"/>
          </a:solidFill>
          <a:latin typeface="Helvetica Neue" charset="0"/>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cxnSp>
        <p:nvCxnSpPr>
          <p:cNvPr id="4" name="Straight Connector 3"/>
          <p:cNvCxnSpPr/>
          <p:nvPr userDrawn="1"/>
        </p:nvCxnSpPr>
        <p:spPr>
          <a:xfrm>
            <a:off x="0" y="1543050"/>
            <a:ext cx="12192000" cy="0"/>
          </a:xfrm>
          <a:prstGeom prst="line">
            <a:avLst/>
          </a:prstGeom>
          <a:ln w="57150" cmpd="sng">
            <a:solidFill>
              <a:srgbClr val="669900"/>
            </a:solidFill>
          </a:ln>
          <a:effectLst/>
        </p:spPr>
        <p:style>
          <a:lnRef idx="2">
            <a:schemeClr val="accent1"/>
          </a:lnRef>
          <a:fillRef idx="0">
            <a:schemeClr val="accent1"/>
          </a:fillRef>
          <a:effectRef idx="1">
            <a:schemeClr val="accent1"/>
          </a:effectRef>
          <a:fontRef idx="minor">
            <a:schemeClr val="tx1"/>
          </a:fontRef>
        </p:style>
      </p:cxnSp>
      <p:sp>
        <p:nvSpPr>
          <p:cNvPr id="4099"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dirty="0"/>
              <a:t>Click to edit Master title style</a:t>
            </a:r>
          </a:p>
        </p:txBody>
      </p:sp>
      <p:sp>
        <p:nvSpPr>
          <p:cNvPr id="4100" name="Text Placeholder 2"/>
          <p:cNvSpPr>
            <a:spLocks noGrp="1"/>
          </p:cNvSpPr>
          <p:nvPr>
            <p:ph type="body" idx="1"/>
          </p:nvPr>
        </p:nvSpPr>
        <p:spPr bwMode="auto">
          <a:xfrm>
            <a:off x="609600" y="1600206"/>
            <a:ext cx="10972800" cy="4525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p:txBody>
      </p:sp>
    </p:spTree>
    <p:extLst>
      <p:ext uri="{BB962C8B-B14F-4D97-AF65-F5344CB8AC3E}">
        <p14:creationId xmlns:p14="http://schemas.microsoft.com/office/powerpoint/2010/main" val="2705857204"/>
      </p:ext>
    </p:extLst>
  </p:cSld>
  <p:clrMap bg1="lt1" tx1="dk1" bg2="lt2" tx2="dk2" accent1="accent1" accent2="accent2" accent3="accent3" accent4="accent4" accent5="accent5" accent6="accent6" hlink="hlink" folHlink="folHlink"/>
  <p:sldLayoutIdLst>
    <p:sldLayoutId id="2147483683" r:id="rId1"/>
    <p:sldLayoutId id="2147483684" r:id="rId2"/>
  </p:sldLayoutIdLst>
  <p:txStyles>
    <p:titleStyle>
      <a:lvl1pPr algn="ctr" defTabSz="457200" rtl="0" eaLnBrk="0" fontAlgn="base" hangingPunct="0">
        <a:spcBef>
          <a:spcPct val="0"/>
        </a:spcBef>
        <a:spcAft>
          <a:spcPct val="0"/>
        </a:spcAft>
        <a:defRPr sz="4400" b="0" i="0">
          <a:solidFill>
            <a:schemeClr val="tx1"/>
          </a:solidFill>
          <a:latin typeface="Cambria" panose="02040503050406030204" pitchFamily="18" charset="0"/>
          <a:ea typeface="+mj-ea"/>
          <a:cs typeface="+mj-cs"/>
        </a:defRPr>
      </a:lvl1pPr>
      <a:lvl2pPr algn="ctr" defTabSz="457200" rtl="0" eaLnBrk="0" fontAlgn="base" hangingPunct="0">
        <a:spcBef>
          <a:spcPct val="0"/>
        </a:spcBef>
        <a:spcAft>
          <a:spcPct val="0"/>
        </a:spcAft>
        <a:defRPr sz="4400" b="1">
          <a:solidFill>
            <a:schemeClr val="tx1"/>
          </a:solidFill>
          <a:latin typeface="Arial" charset="0"/>
          <a:ea typeface="MS PGothic" pitchFamily="34" charset="-128"/>
          <a:cs typeface="Arial" charset="0"/>
        </a:defRPr>
      </a:lvl2pPr>
      <a:lvl3pPr algn="ctr" defTabSz="457200" rtl="0" eaLnBrk="0" fontAlgn="base" hangingPunct="0">
        <a:spcBef>
          <a:spcPct val="0"/>
        </a:spcBef>
        <a:spcAft>
          <a:spcPct val="0"/>
        </a:spcAft>
        <a:defRPr sz="4400" b="1">
          <a:solidFill>
            <a:schemeClr val="tx1"/>
          </a:solidFill>
          <a:latin typeface="Arial" charset="0"/>
          <a:ea typeface="MS PGothic" pitchFamily="34" charset="-128"/>
          <a:cs typeface="Arial" charset="0"/>
        </a:defRPr>
      </a:lvl3pPr>
      <a:lvl4pPr algn="ctr" defTabSz="457200" rtl="0" eaLnBrk="0" fontAlgn="base" hangingPunct="0">
        <a:spcBef>
          <a:spcPct val="0"/>
        </a:spcBef>
        <a:spcAft>
          <a:spcPct val="0"/>
        </a:spcAft>
        <a:defRPr sz="4400" b="1">
          <a:solidFill>
            <a:schemeClr val="tx1"/>
          </a:solidFill>
          <a:latin typeface="Arial" charset="0"/>
          <a:ea typeface="MS PGothic" pitchFamily="34" charset="-128"/>
          <a:cs typeface="Arial" charset="0"/>
        </a:defRPr>
      </a:lvl4pPr>
      <a:lvl5pPr algn="ctr" defTabSz="457200" rtl="0" eaLnBrk="0" fontAlgn="base" hangingPunct="0">
        <a:spcBef>
          <a:spcPct val="0"/>
        </a:spcBef>
        <a:spcAft>
          <a:spcPct val="0"/>
        </a:spcAft>
        <a:defRPr sz="4400" b="1">
          <a:solidFill>
            <a:schemeClr val="tx1"/>
          </a:solidFill>
          <a:latin typeface="Arial" charset="0"/>
          <a:ea typeface="MS PGothic" pitchFamily="34" charset="-128"/>
          <a:cs typeface="Arial" charset="0"/>
        </a:defRPr>
      </a:lvl5pPr>
      <a:lvl6pPr marL="457200" algn="ctr" defTabSz="457200" rtl="0" fontAlgn="base">
        <a:spcBef>
          <a:spcPct val="0"/>
        </a:spcBef>
        <a:spcAft>
          <a:spcPct val="0"/>
        </a:spcAft>
        <a:defRPr sz="4400" b="1">
          <a:solidFill>
            <a:schemeClr val="tx1"/>
          </a:solidFill>
          <a:latin typeface="Arial" charset="0"/>
          <a:ea typeface="MS PGothic" pitchFamily="34" charset="-128"/>
          <a:cs typeface="Arial" charset="0"/>
        </a:defRPr>
      </a:lvl6pPr>
      <a:lvl7pPr marL="914400" algn="ctr" defTabSz="457200" rtl="0" fontAlgn="base">
        <a:spcBef>
          <a:spcPct val="0"/>
        </a:spcBef>
        <a:spcAft>
          <a:spcPct val="0"/>
        </a:spcAft>
        <a:defRPr sz="4400" b="1">
          <a:solidFill>
            <a:schemeClr val="tx1"/>
          </a:solidFill>
          <a:latin typeface="Arial" charset="0"/>
          <a:ea typeface="MS PGothic" pitchFamily="34" charset="-128"/>
          <a:cs typeface="Arial" charset="0"/>
        </a:defRPr>
      </a:lvl7pPr>
      <a:lvl8pPr marL="1371600" algn="ctr" defTabSz="457200" rtl="0" fontAlgn="base">
        <a:spcBef>
          <a:spcPct val="0"/>
        </a:spcBef>
        <a:spcAft>
          <a:spcPct val="0"/>
        </a:spcAft>
        <a:defRPr sz="4400" b="1">
          <a:solidFill>
            <a:schemeClr val="tx1"/>
          </a:solidFill>
          <a:latin typeface="Arial" charset="0"/>
          <a:ea typeface="MS PGothic" pitchFamily="34" charset="-128"/>
          <a:cs typeface="Arial" charset="0"/>
        </a:defRPr>
      </a:lvl8pPr>
      <a:lvl9pPr marL="1828800" algn="ctr" defTabSz="457200" rtl="0" fontAlgn="base">
        <a:spcBef>
          <a:spcPct val="0"/>
        </a:spcBef>
        <a:spcAft>
          <a:spcPct val="0"/>
        </a:spcAft>
        <a:defRPr sz="4400" b="1">
          <a:solidFill>
            <a:schemeClr val="tx1"/>
          </a:solidFill>
          <a:latin typeface="Arial" charset="0"/>
          <a:ea typeface="MS PGothic" pitchFamily="34" charset="-128"/>
          <a:cs typeface="Arial"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600" b="0" i="0">
          <a:solidFill>
            <a:schemeClr val="tx1"/>
          </a:solidFill>
          <a:latin typeface="Cambria" panose="02040503050406030204" pitchFamily="18" charset="0"/>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3200" b="0" i="0">
          <a:solidFill>
            <a:schemeClr val="tx1"/>
          </a:solidFill>
          <a:latin typeface="Cambria" panose="02040503050406030204" pitchFamily="18" charset="0"/>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chemeClr val="tx1"/>
          </a:solidFill>
          <a:latin typeface="Helvetica Neue" charset="0"/>
          <a:ea typeface="Helvetica Neue" charset="0"/>
          <a:cs typeface="Helvetica Neue" charset="0"/>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chemeClr val="tx1"/>
          </a:solidFill>
          <a:latin typeface="Helvetica Neue" charset="0"/>
          <a:ea typeface="Helvetica Neue" charset="0"/>
          <a:cs typeface="Helvetica Neue" charset="0"/>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chemeClr val="tx1"/>
          </a:solidFill>
          <a:latin typeface="Helvetica Neue" charset="0"/>
          <a:ea typeface="Helvetica Neue" charset="0"/>
          <a:cs typeface="Helvetica Neue" charset="0"/>
        </a:defRPr>
      </a:lvl5pPr>
      <a:lvl6pPr marL="2514600" indent="-228600" algn="l" defTabSz="457200" rtl="0" fontAlgn="base">
        <a:spcBef>
          <a:spcPct val="20000"/>
        </a:spcBef>
        <a:spcAft>
          <a:spcPct val="0"/>
        </a:spcAft>
        <a:buFont typeface="Arial" charset="0"/>
        <a:buChar char="»"/>
        <a:defRPr sz="2000">
          <a:solidFill>
            <a:schemeClr val="tx1"/>
          </a:solidFill>
          <a:latin typeface="Helvetica Neue" charset="0"/>
          <a:ea typeface="Helvetica Neue" charset="0"/>
          <a:cs typeface="Helvetica Neue" charset="0"/>
        </a:defRPr>
      </a:lvl6pPr>
      <a:lvl7pPr marL="2971800" indent="-228600" algn="l" defTabSz="457200" rtl="0" fontAlgn="base">
        <a:spcBef>
          <a:spcPct val="20000"/>
        </a:spcBef>
        <a:spcAft>
          <a:spcPct val="0"/>
        </a:spcAft>
        <a:buFont typeface="Arial" charset="0"/>
        <a:buChar char="»"/>
        <a:defRPr sz="2000">
          <a:solidFill>
            <a:schemeClr val="tx1"/>
          </a:solidFill>
          <a:latin typeface="Helvetica Neue" charset="0"/>
          <a:ea typeface="Helvetica Neue" charset="0"/>
          <a:cs typeface="Helvetica Neue" charset="0"/>
        </a:defRPr>
      </a:lvl7pPr>
      <a:lvl8pPr marL="3429000" indent="-228600" algn="l" defTabSz="457200" rtl="0" fontAlgn="base">
        <a:spcBef>
          <a:spcPct val="20000"/>
        </a:spcBef>
        <a:spcAft>
          <a:spcPct val="0"/>
        </a:spcAft>
        <a:buFont typeface="Arial" charset="0"/>
        <a:buChar char="»"/>
        <a:defRPr sz="2000">
          <a:solidFill>
            <a:schemeClr val="tx1"/>
          </a:solidFill>
          <a:latin typeface="Helvetica Neue" charset="0"/>
          <a:ea typeface="Helvetica Neue" charset="0"/>
          <a:cs typeface="Helvetica Neue" charset="0"/>
        </a:defRPr>
      </a:lvl8pPr>
      <a:lvl9pPr marL="3886200" indent="-228600" algn="l" defTabSz="457200" rtl="0" fontAlgn="base">
        <a:spcBef>
          <a:spcPct val="20000"/>
        </a:spcBef>
        <a:spcAft>
          <a:spcPct val="0"/>
        </a:spcAft>
        <a:buFont typeface="Arial" charset="0"/>
        <a:buChar char="»"/>
        <a:defRPr sz="2000">
          <a:solidFill>
            <a:schemeClr val="tx1"/>
          </a:solidFill>
          <a:latin typeface="Helvetica Neue" charset="0"/>
          <a:ea typeface="Helvetica Neue" charset="0"/>
          <a:cs typeface="Helvetica Neue"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cxnSp>
        <p:nvCxnSpPr>
          <p:cNvPr id="4" name="Straight Connector 3"/>
          <p:cNvCxnSpPr/>
          <p:nvPr userDrawn="1"/>
        </p:nvCxnSpPr>
        <p:spPr>
          <a:xfrm>
            <a:off x="0" y="777875"/>
            <a:ext cx="12192000" cy="0"/>
          </a:xfrm>
          <a:prstGeom prst="line">
            <a:avLst/>
          </a:prstGeom>
          <a:ln w="57150" cmpd="sng">
            <a:solidFill>
              <a:srgbClr val="669900"/>
            </a:solidFill>
          </a:ln>
          <a:effectLst/>
        </p:spPr>
        <p:style>
          <a:lnRef idx="2">
            <a:schemeClr val="accent1"/>
          </a:lnRef>
          <a:fillRef idx="0">
            <a:schemeClr val="accent1"/>
          </a:fillRef>
          <a:effectRef idx="1">
            <a:schemeClr val="accent1"/>
          </a:effectRef>
          <a:fontRef idx="minor">
            <a:schemeClr val="tx1"/>
          </a:fontRef>
        </p:style>
      </p:cxnSp>
      <p:sp>
        <p:nvSpPr>
          <p:cNvPr id="5123"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dirty="0"/>
              <a:t>Click to edit Master title style</a:t>
            </a:r>
          </a:p>
        </p:txBody>
      </p:sp>
      <p:sp>
        <p:nvSpPr>
          <p:cNvPr id="5124" name="Text Placeholder 2"/>
          <p:cNvSpPr>
            <a:spLocks noGrp="1"/>
          </p:cNvSpPr>
          <p:nvPr>
            <p:ph type="body" idx="1"/>
          </p:nvPr>
        </p:nvSpPr>
        <p:spPr bwMode="auto">
          <a:xfrm>
            <a:off x="609600" y="1600206"/>
            <a:ext cx="10972800" cy="4525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p:txBody>
      </p:sp>
    </p:spTree>
    <p:extLst>
      <p:ext uri="{BB962C8B-B14F-4D97-AF65-F5344CB8AC3E}">
        <p14:creationId xmlns:p14="http://schemas.microsoft.com/office/powerpoint/2010/main" val="1237164169"/>
      </p:ext>
    </p:extLst>
  </p:cSld>
  <p:clrMap bg1="lt1" tx1="dk1" bg2="lt2" tx2="dk2" accent1="accent1" accent2="accent2" accent3="accent3" accent4="accent4" accent5="accent5" accent6="accent6" hlink="hlink" folHlink="folHlink"/>
  <p:sldLayoutIdLst>
    <p:sldLayoutId id="2147483689" r:id="rId1"/>
    <p:sldLayoutId id="2147483690" r:id="rId2"/>
  </p:sldLayoutIdLst>
  <p:txStyles>
    <p:titleStyle>
      <a:lvl1pPr algn="l" defTabSz="457200" rtl="0" eaLnBrk="0" fontAlgn="base" hangingPunct="0">
        <a:spcBef>
          <a:spcPct val="0"/>
        </a:spcBef>
        <a:spcAft>
          <a:spcPct val="0"/>
        </a:spcAft>
        <a:defRPr sz="4400" b="0" i="0">
          <a:solidFill>
            <a:schemeClr val="tx1"/>
          </a:solidFill>
          <a:latin typeface="Cambria" panose="02040503050406030204" pitchFamily="18" charset="0"/>
          <a:ea typeface="+mj-ea"/>
          <a:cs typeface="+mj-cs"/>
        </a:defRPr>
      </a:lvl1pPr>
      <a:lvl2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2pPr>
      <a:lvl3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3pPr>
      <a:lvl4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4pPr>
      <a:lvl5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5pPr>
      <a:lvl6pPr marL="457200" algn="l" defTabSz="457200" rtl="0" fontAlgn="base">
        <a:spcBef>
          <a:spcPct val="0"/>
        </a:spcBef>
        <a:spcAft>
          <a:spcPct val="0"/>
        </a:spcAft>
        <a:defRPr sz="4400" b="1">
          <a:solidFill>
            <a:schemeClr val="tx1"/>
          </a:solidFill>
          <a:latin typeface="Arial" charset="0"/>
          <a:ea typeface="MS PGothic" pitchFamily="34" charset="-128"/>
          <a:cs typeface="MS PGothic" pitchFamily="34" charset="-128"/>
        </a:defRPr>
      </a:lvl6pPr>
      <a:lvl7pPr marL="914400" algn="l" defTabSz="457200" rtl="0" fontAlgn="base">
        <a:spcBef>
          <a:spcPct val="0"/>
        </a:spcBef>
        <a:spcAft>
          <a:spcPct val="0"/>
        </a:spcAft>
        <a:defRPr sz="4400" b="1">
          <a:solidFill>
            <a:schemeClr val="tx1"/>
          </a:solidFill>
          <a:latin typeface="Arial" charset="0"/>
          <a:ea typeface="MS PGothic" pitchFamily="34" charset="-128"/>
          <a:cs typeface="MS PGothic" pitchFamily="34" charset="-128"/>
        </a:defRPr>
      </a:lvl7pPr>
      <a:lvl8pPr marL="1371600" algn="l" defTabSz="457200" rtl="0" fontAlgn="base">
        <a:spcBef>
          <a:spcPct val="0"/>
        </a:spcBef>
        <a:spcAft>
          <a:spcPct val="0"/>
        </a:spcAft>
        <a:defRPr sz="4400" b="1">
          <a:solidFill>
            <a:schemeClr val="tx1"/>
          </a:solidFill>
          <a:latin typeface="Arial" charset="0"/>
          <a:ea typeface="MS PGothic" pitchFamily="34" charset="-128"/>
          <a:cs typeface="MS PGothic" pitchFamily="34" charset="-128"/>
        </a:defRPr>
      </a:lvl8pPr>
      <a:lvl9pPr marL="1828800" algn="l" defTabSz="457200" rtl="0" fontAlgn="base">
        <a:spcBef>
          <a:spcPct val="0"/>
        </a:spcBef>
        <a:spcAft>
          <a:spcPct val="0"/>
        </a:spcAft>
        <a:defRPr sz="4400" b="1">
          <a:solidFill>
            <a:schemeClr val="tx1"/>
          </a:solidFill>
          <a:latin typeface="Arial" charset="0"/>
          <a:ea typeface="MS PGothic" pitchFamily="34" charset="-128"/>
          <a:cs typeface="MS PGothic" pitchFamily="34"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600" b="0" i="0">
          <a:solidFill>
            <a:schemeClr val="tx1"/>
          </a:solidFill>
          <a:latin typeface="Cambria" panose="02040503050406030204" pitchFamily="18" charset="0"/>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3200" b="0" i="0">
          <a:solidFill>
            <a:schemeClr val="tx1"/>
          </a:solidFill>
          <a:latin typeface="Cambria" panose="02040503050406030204" pitchFamily="18" charset="0"/>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chemeClr val="tx1"/>
          </a:solidFill>
          <a:latin typeface="Helvetica Neue" charset="0"/>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chemeClr val="tx1"/>
          </a:solidFill>
          <a:latin typeface="Helvetica Neue" charset="0"/>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chemeClr val="tx1"/>
          </a:solidFill>
          <a:latin typeface="Helvetica Neue" charset="0"/>
          <a:ea typeface="+mn-ea"/>
          <a:cs typeface="+mn-cs"/>
        </a:defRPr>
      </a:lvl5pPr>
      <a:lvl6pPr marL="2514600" indent="-228600" algn="l" defTabSz="457200" rtl="0" fontAlgn="base">
        <a:spcBef>
          <a:spcPct val="20000"/>
        </a:spcBef>
        <a:spcAft>
          <a:spcPct val="0"/>
        </a:spcAft>
        <a:buFont typeface="Arial" charset="0"/>
        <a:buChar char="»"/>
        <a:defRPr sz="2000">
          <a:solidFill>
            <a:schemeClr val="tx1"/>
          </a:solidFill>
          <a:latin typeface="Helvetica Neue" charset="0"/>
          <a:ea typeface="+mn-ea"/>
          <a:cs typeface="+mn-cs"/>
        </a:defRPr>
      </a:lvl6pPr>
      <a:lvl7pPr marL="2971800" indent="-228600" algn="l" defTabSz="457200" rtl="0" fontAlgn="base">
        <a:spcBef>
          <a:spcPct val="20000"/>
        </a:spcBef>
        <a:spcAft>
          <a:spcPct val="0"/>
        </a:spcAft>
        <a:buFont typeface="Arial" charset="0"/>
        <a:buChar char="»"/>
        <a:defRPr sz="2000">
          <a:solidFill>
            <a:schemeClr val="tx1"/>
          </a:solidFill>
          <a:latin typeface="Helvetica Neue" charset="0"/>
          <a:ea typeface="+mn-ea"/>
          <a:cs typeface="+mn-cs"/>
        </a:defRPr>
      </a:lvl7pPr>
      <a:lvl8pPr marL="3429000" indent="-228600" algn="l" defTabSz="457200" rtl="0" fontAlgn="base">
        <a:spcBef>
          <a:spcPct val="20000"/>
        </a:spcBef>
        <a:spcAft>
          <a:spcPct val="0"/>
        </a:spcAft>
        <a:buFont typeface="Arial" charset="0"/>
        <a:buChar char="»"/>
        <a:defRPr sz="2000">
          <a:solidFill>
            <a:schemeClr val="tx1"/>
          </a:solidFill>
          <a:latin typeface="Helvetica Neue" charset="0"/>
          <a:ea typeface="+mn-ea"/>
          <a:cs typeface="+mn-cs"/>
        </a:defRPr>
      </a:lvl8pPr>
      <a:lvl9pPr marL="3886200" indent="-228600" algn="l" defTabSz="457200" rtl="0" fontAlgn="base">
        <a:spcBef>
          <a:spcPct val="20000"/>
        </a:spcBef>
        <a:spcAft>
          <a:spcPct val="0"/>
        </a:spcAft>
        <a:buFont typeface="Arial" charset="0"/>
        <a:buChar char="»"/>
        <a:defRPr sz="2000">
          <a:solidFill>
            <a:schemeClr val="tx1"/>
          </a:solidFill>
          <a:latin typeface="Helvetica Neue" charset="0"/>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cxnSp>
        <p:nvCxnSpPr>
          <p:cNvPr id="4" name="Straight Connector 3"/>
          <p:cNvCxnSpPr/>
          <p:nvPr userDrawn="1"/>
        </p:nvCxnSpPr>
        <p:spPr>
          <a:xfrm>
            <a:off x="0" y="1543050"/>
            <a:ext cx="12192000" cy="0"/>
          </a:xfrm>
          <a:prstGeom prst="line">
            <a:avLst/>
          </a:prstGeom>
          <a:ln w="57150" cmpd="sng">
            <a:solidFill>
              <a:srgbClr val="669900"/>
            </a:solidFill>
          </a:ln>
          <a:effectLst/>
        </p:spPr>
        <p:style>
          <a:lnRef idx="2">
            <a:schemeClr val="accent1"/>
          </a:lnRef>
          <a:fillRef idx="0">
            <a:schemeClr val="accent1"/>
          </a:fillRef>
          <a:effectRef idx="1">
            <a:schemeClr val="accent1"/>
          </a:effectRef>
          <a:fontRef idx="minor">
            <a:schemeClr val="tx1"/>
          </a:fontRef>
        </p:style>
      </p:cxnSp>
      <p:sp>
        <p:nvSpPr>
          <p:cNvPr id="4099"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dirty="0"/>
              <a:t>Click to edit Master title style</a:t>
            </a:r>
          </a:p>
        </p:txBody>
      </p:sp>
      <p:sp>
        <p:nvSpPr>
          <p:cNvPr id="4100" name="Text Placeholder 2"/>
          <p:cNvSpPr>
            <a:spLocks noGrp="1"/>
          </p:cNvSpPr>
          <p:nvPr>
            <p:ph type="body" idx="1"/>
          </p:nvPr>
        </p:nvSpPr>
        <p:spPr bwMode="auto">
          <a:xfrm>
            <a:off x="609600" y="1600206"/>
            <a:ext cx="10972800" cy="4525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p:txBody>
      </p:sp>
    </p:spTree>
    <p:extLst>
      <p:ext uri="{BB962C8B-B14F-4D97-AF65-F5344CB8AC3E}">
        <p14:creationId xmlns:p14="http://schemas.microsoft.com/office/powerpoint/2010/main" val="3874164344"/>
      </p:ext>
    </p:extLst>
  </p:cSld>
  <p:clrMap bg1="lt1" tx1="dk1" bg2="lt2" tx2="dk2" accent1="accent1" accent2="accent2" accent3="accent3" accent4="accent4" accent5="accent5" accent6="accent6" hlink="hlink" folHlink="folHlink"/>
  <p:sldLayoutIdLst>
    <p:sldLayoutId id="2147483692" r:id="rId1"/>
    <p:sldLayoutId id="2147483693" r:id="rId2"/>
  </p:sldLayoutIdLst>
  <p:txStyles>
    <p:titleStyle>
      <a:lvl1pPr algn="ctr" defTabSz="457200" rtl="0" eaLnBrk="0" fontAlgn="base" hangingPunct="0">
        <a:spcBef>
          <a:spcPct val="0"/>
        </a:spcBef>
        <a:spcAft>
          <a:spcPct val="0"/>
        </a:spcAft>
        <a:defRPr sz="4400" b="0" i="0">
          <a:solidFill>
            <a:schemeClr val="tx1"/>
          </a:solidFill>
          <a:latin typeface="Cambria" panose="02040503050406030204" pitchFamily="18" charset="0"/>
          <a:ea typeface="+mj-ea"/>
          <a:cs typeface="+mj-cs"/>
        </a:defRPr>
      </a:lvl1pPr>
      <a:lvl2pPr algn="ctr" defTabSz="457200" rtl="0" eaLnBrk="0" fontAlgn="base" hangingPunct="0">
        <a:spcBef>
          <a:spcPct val="0"/>
        </a:spcBef>
        <a:spcAft>
          <a:spcPct val="0"/>
        </a:spcAft>
        <a:defRPr sz="4400" b="1">
          <a:solidFill>
            <a:schemeClr val="tx1"/>
          </a:solidFill>
          <a:latin typeface="Arial" charset="0"/>
          <a:ea typeface="MS PGothic" pitchFamily="34" charset="-128"/>
          <a:cs typeface="Arial" charset="0"/>
        </a:defRPr>
      </a:lvl2pPr>
      <a:lvl3pPr algn="ctr" defTabSz="457200" rtl="0" eaLnBrk="0" fontAlgn="base" hangingPunct="0">
        <a:spcBef>
          <a:spcPct val="0"/>
        </a:spcBef>
        <a:spcAft>
          <a:spcPct val="0"/>
        </a:spcAft>
        <a:defRPr sz="4400" b="1">
          <a:solidFill>
            <a:schemeClr val="tx1"/>
          </a:solidFill>
          <a:latin typeface="Arial" charset="0"/>
          <a:ea typeface="MS PGothic" pitchFamily="34" charset="-128"/>
          <a:cs typeface="Arial" charset="0"/>
        </a:defRPr>
      </a:lvl3pPr>
      <a:lvl4pPr algn="ctr" defTabSz="457200" rtl="0" eaLnBrk="0" fontAlgn="base" hangingPunct="0">
        <a:spcBef>
          <a:spcPct val="0"/>
        </a:spcBef>
        <a:spcAft>
          <a:spcPct val="0"/>
        </a:spcAft>
        <a:defRPr sz="4400" b="1">
          <a:solidFill>
            <a:schemeClr val="tx1"/>
          </a:solidFill>
          <a:latin typeface="Arial" charset="0"/>
          <a:ea typeface="MS PGothic" pitchFamily="34" charset="-128"/>
          <a:cs typeface="Arial" charset="0"/>
        </a:defRPr>
      </a:lvl4pPr>
      <a:lvl5pPr algn="ctr" defTabSz="457200" rtl="0" eaLnBrk="0" fontAlgn="base" hangingPunct="0">
        <a:spcBef>
          <a:spcPct val="0"/>
        </a:spcBef>
        <a:spcAft>
          <a:spcPct val="0"/>
        </a:spcAft>
        <a:defRPr sz="4400" b="1">
          <a:solidFill>
            <a:schemeClr val="tx1"/>
          </a:solidFill>
          <a:latin typeface="Arial" charset="0"/>
          <a:ea typeface="MS PGothic" pitchFamily="34" charset="-128"/>
          <a:cs typeface="Arial" charset="0"/>
        </a:defRPr>
      </a:lvl5pPr>
      <a:lvl6pPr marL="457200" algn="ctr" defTabSz="457200" rtl="0" fontAlgn="base">
        <a:spcBef>
          <a:spcPct val="0"/>
        </a:spcBef>
        <a:spcAft>
          <a:spcPct val="0"/>
        </a:spcAft>
        <a:defRPr sz="4400" b="1">
          <a:solidFill>
            <a:schemeClr val="tx1"/>
          </a:solidFill>
          <a:latin typeface="Arial" charset="0"/>
          <a:ea typeface="MS PGothic" pitchFamily="34" charset="-128"/>
          <a:cs typeface="Arial" charset="0"/>
        </a:defRPr>
      </a:lvl6pPr>
      <a:lvl7pPr marL="914400" algn="ctr" defTabSz="457200" rtl="0" fontAlgn="base">
        <a:spcBef>
          <a:spcPct val="0"/>
        </a:spcBef>
        <a:spcAft>
          <a:spcPct val="0"/>
        </a:spcAft>
        <a:defRPr sz="4400" b="1">
          <a:solidFill>
            <a:schemeClr val="tx1"/>
          </a:solidFill>
          <a:latin typeface="Arial" charset="0"/>
          <a:ea typeface="MS PGothic" pitchFamily="34" charset="-128"/>
          <a:cs typeface="Arial" charset="0"/>
        </a:defRPr>
      </a:lvl7pPr>
      <a:lvl8pPr marL="1371600" algn="ctr" defTabSz="457200" rtl="0" fontAlgn="base">
        <a:spcBef>
          <a:spcPct val="0"/>
        </a:spcBef>
        <a:spcAft>
          <a:spcPct val="0"/>
        </a:spcAft>
        <a:defRPr sz="4400" b="1">
          <a:solidFill>
            <a:schemeClr val="tx1"/>
          </a:solidFill>
          <a:latin typeface="Arial" charset="0"/>
          <a:ea typeface="MS PGothic" pitchFamily="34" charset="-128"/>
          <a:cs typeface="Arial" charset="0"/>
        </a:defRPr>
      </a:lvl8pPr>
      <a:lvl9pPr marL="1828800" algn="ctr" defTabSz="457200" rtl="0" fontAlgn="base">
        <a:spcBef>
          <a:spcPct val="0"/>
        </a:spcBef>
        <a:spcAft>
          <a:spcPct val="0"/>
        </a:spcAft>
        <a:defRPr sz="4400" b="1">
          <a:solidFill>
            <a:schemeClr val="tx1"/>
          </a:solidFill>
          <a:latin typeface="Arial" charset="0"/>
          <a:ea typeface="MS PGothic" pitchFamily="34" charset="-128"/>
          <a:cs typeface="Arial"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600" b="0" i="0">
          <a:solidFill>
            <a:schemeClr val="tx1"/>
          </a:solidFill>
          <a:latin typeface="Cambria" panose="02040503050406030204" pitchFamily="18" charset="0"/>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3200" b="0" i="0">
          <a:solidFill>
            <a:schemeClr val="tx1"/>
          </a:solidFill>
          <a:latin typeface="Cambria" panose="02040503050406030204" pitchFamily="18" charset="0"/>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chemeClr val="tx1"/>
          </a:solidFill>
          <a:latin typeface="Helvetica Neue" charset="0"/>
          <a:ea typeface="Helvetica Neue" charset="0"/>
          <a:cs typeface="Helvetica Neue" charset="0"/>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chemeClr val="tx1"/>
          </a:solidFill>
          <a:latin typeface="Helvetica Neue" charset="0"/>
          <a:ea typeface="Helvetica Neue" charset="0"/>
          <a:cs typeface="Helvetica Neue" charset="0"/>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chemeClr val="tx1"/>
          </a:solidFill>
          <a:latin typeface="Helvetica Neue" charset="0"/>
          <a:ea typeface="Helvetica Neue" charset="0"/>
          <a:cs typeface="Helvetica Neue" charset="0"/>
        </a:defRPr>
      </a:lvl5pPr>
      <a:lvl6pPr marL="2514600" indent="-228600" algn="l" defTabSz="457200" rtl="0" fontAlgn="base">
        <a:spcBef>
          <a:spcPct val="20000"/>
        </a:spcBef>
        <a:spcAft>
          <a:spcPct val="0"/>
        </a:spcAft>
        <a:buFont typeface="Arial" charset="0"/>
        <a:buChar char="»"/>
        <a:defRPr sz="2000">
          <a:solidFill>
            <a:schemeClr val="tx1"/>
          </a:solidFill>
          <a:latin typeface="Helvetica Neue" charset="0"/>
          <a:ea typeface="Helvetica Neue" charset="0"/>
          <a:cs typeface="Helvetica Neue" charset="0"/>
        </a:defRPr>
      </a:lvl6pPr>
      <a:lvl7pPr marL="2971800" indent="-228600" algn="l" defTabSz="457200" rtl="0" fontAlgn="base">
        <a:spcBef>
          <a:spcPct val="20000"/>
        </a:spcBef>
        <a:spcAft>
          <a:spcPct val="0"/>
        </a:spcAft>
        <a:buFont typeface="Arial" charset="0"/>
        <a:buChar char="»"/>
        <a:defRPr sz="2000">
          <a:solidFill>
            <a:schemeClr val="tx1"/>
          </a:solidFill>
          <a:latin typeface="Helvetica Neue" charset="0"/>
          <a:ea typeface="Helvetica Neue" charset="0"/>
          <a:cs typeface="Helvetica Neue" charset="0"/>
        </a:defRPr>
      </a:lvl7pPr>
      <a:lvl8pPr marL="3429000" indent="-228600" algn="l" defTabSz="457200" rtl="0" fontAlgn="base">
        <a:spcBef>
          <a:spcPct val="20000"/>
        </a:spcBef>
        <a:spcAft>
          <a:spcPct val="0"/>
        </a:spcAft>
        <a:buFont typeface="Arial" charset="0"/>
        <a:buChar char="»"/>
        <a:defRPr sz="2000">
          <a:solidFill>
            <a:schemeClr val="tx1"/>
          </a:solidFill>
          <a:latin typeface="Helvetica Neue" charset="0"/>
          <a:ea typeface="Helvetica Neue" charset="0"/>
          <a:cs typeface="Helvetica Neue" charset="0"/>
        </a:defRPr>
      </a:lvl8pPr>
      <a:lvl9pPr marL="3886200" indent="-228600" algn="l" defTabSz="457200" rtl="0" fontAlgn="base">
        <a:spcBef>
          <a:spcPct val="20000"/>
        </a:spcBef>
        <a:spcAft>
          <a:spcPct val="0"/>
        </a:spcAft>
        <a:buFont typeface="Arial" charset="0"/>
        <a:buChar char="»"/>
        <a:defRPr sz="2000">
          <a:solidFill>
            <a:schemeClr val="tx1"/>
          </a:solidFill>
          <a:latin typeface="Helvetica Neue" charset="0"/>
          <a:ea typeface="Helvetica Neue" charset="0"/>
          <a:cs typeface="Helvetica Neue"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237069" y="169868"/>
            <a:ext cx="11728451" cy="6543675"/>
          </a:xfrm>
          <a:prstGeom prst="rect">
            <a:avLst/>
          </a:prstGeom>
          <a:noFill/>
          <a:ln w="57150">
            <a:solidFill>
              <a:srgbClr val="6699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fontAlgn="base">
              <a:spcBef>
                <a:spcPct val="0"/>
              </a:spcBef>
              <a:spcAft>
                <a:spcPct val="0"/>
              </a:spcAft>
              <a:defRPr/>
            </a:pPr>
            <a:endParaRPr lang="en-US" b="0" i="0" dirty="0">
              <a:solidFill>
                <a:srgbClr val="FFFFFF"/>
              </a:solidFill>
              <a:latin typeface="Cambria" panose="02040503050406030204" pitchFamily="18" charset="0"/>
              <a:ea typeface="MS PGothic"/>
              <a:cs typeface="MS PGothic"/>
            </a:endParaRPr>
          </a:p>
        </p:txBody>
      </p:sp>
      <p:sp>
        <p:nvSpPr>
          <p:cNvPr id="7171"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sp>
        <p:nvSpPr>
          <p:cNvPr id="7172" name="Text Placeholder 2"/>
          <p:cNvSpPr>
            <a:spLocks noGrp="1"/>
          </p:cNvSpPr>
          <p:nvPr>
            <p:ph type="body" idx="1"/>
          </p:nvPr>
        </p:nvSpPr>
        <p:spPr bwMode="auto">
          <a:xfrm>
            <a:off x="609600" y="1600206"/>
            <a:ext cx="10972800" cy="4525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513394938"/>
      </p:ext>
    </p:extLst>
  </p:cSld>
  <p:clrMap bg1="lt1" tx1="dk1" bg2="lt2" tx2="dk2" accent1="accent1" accent2="accent2" accent3="accent3" accent4="accent4" accent5="accent5" accent6="accent6" hlink="hlink" folHlink="folHlink"/>
  <p:sldLayoutIdLst>
    <p:sldLayoutId id="2147483700" r:id="rId1"/>
  </p:sldLayoutIdLst>
  <p:txStyles>
    <p:titleStyle>
      <a:lvl1pPr algn="l" defTabSz="457200" rtl="0" eaLnBrk="0" fontAlgn="base" hangingPunct="0">
        <a:spcBef>
          <a:spcPct val="0"/>
        </a:spcBef>
        <a:spcAft>
          <a:spcPct val="0"/>
        </a:spcAft>
        <a:defRPr sz="4400" b="0" i="0">
          <a:solidFill>
            <a:schemeClr val="tx1"/>
          </a:solidFill>
          <a:latin typeface="Cambria" panose="02040503050406030204" pitchFamily="18" charset="0"/>
          <a:ea typeface="+mj-ea"/>
          <a:cs typeface="+mj-cs"/>
        </a:defRPr>
      </a:lvl1pPr>
      <a:lvl2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2pPr>
      <a:lvl3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3pPr>
      <a:lvl4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4pPr>
      <a:lvl5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5pPr>
      <a:lvl6pPr marL="457200"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6pPr>
      <a:lvl7pPr marL="914400"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7pPr>
      <a:lvl8pPr marL="1371600"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8pPr>
      <a:lvl9pPr marL="1828800"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9pPr>
    </p:titleStyle>
    <p:bodyStyle>
      <a:lvl1pPr marL="342900" indent="-342900" algn="l" defTabSz="457200" rtl="0" eaLnBrk="0" fontAlgn="base" hangingPunct="0">
        <a:spcBef>
          <a:spcPct val="20000"/>
        </a:spcBef>
        <a:spcAft>
          <a:spcPct val="0"/>
        </a:spcAft>
        <a:buFont typeface="Arial" charset="0"/>
        <a:buChar char="•"/>
        <a:defRPr sz="3600" b="0" i="0">
          <a:solidFill>
            <a:schemeClr val="tx1"/>
          </a:solidFill>
          <a:latin typeface="Cambria" panose="02040503050406030204" pitchFamily="18" charset="0"/>
          <a:ea typeface="+mn-ea"/>
          <a:cs typeface="+mn-cs"/>
        </a:defRPr>
      </a:lvl1pPr>
      <a:lvl2pPr marL="742950" indent="-285750" algn="l" defTabSz="457200" rtl="0" eaLnBrk="0" fontAlgn="base" hangingPunct="0">
        <a:spcBef>
          <a:spcPct val="20000"/>
        </a:spcBef>
        <a:spcAft>
          <a:spcPct val="0"/>
        </a:spcAft>
        <a:buFont typeface="Arial" charset="0"/>
        <a:buChar char="–"/>
        <a:defRPr sz="3200" b="0" i="0">
          <a:solidFill>
            <a:schemeClr val="tx1"/>
          </a:solidFill>
          <a:latin typeface="Cambria" panose="02040503050406030204" pitchFamily="18" charset="0"/>
          <a:ea typeface="+mn-ea"/>
          <a:cs typeface="+mn-cs"/>
        </a:defRPr>
      </a:lvl2pPr>
      <a:lvl3pPr marL="1143000" indent="-228600" algn="l" defTabSz="457200" rtl="0" eaLnBrk="0" fontAlgn="base" hangingPunct="0">
        <a:spcBef>
          <a:spcPct val="20000"/>
        </a:spcBef>
        <a:spcAft>
          <a:spcPct val="0"/>
        </a:spcAft>
        <a:buFont typeface="Arial" charset="0"/>
        <a:buChar char="•"/>
        <a:defRPr sz="2400">
          <a:solidFill>
            <a:schemeClr val="tx1"/>
          </a:solidFill>
          <a:latin typeface="Helvetica Neue" charset="0"/>
          <a:ea typeface="+mn-ea"/>
          <a:cs typeface="+mn-cs"/>
        </a:defRPr>
      </a:lvl3pPr>
      <a:lvl4pPr marL="1600200" indent="-228600" algn="l" defTabSz="457200" rtl="0" eaLnBrk="0" fontAlgn="base" hangingPunct="0">
        <a:spcBef>
          <a:spcPct val="20000"/>
        </a:spcBef>
        <a:spcAft>
          <a:spcPct val="0"/>
        </a:spcAft>
        <a:buFont typeface="Arial" charset="0"/>
        <a:buChar char="–"/>
        <a:defRPr sz="2000">
          <a:solidFill>
            <a:schemeClr val="tx1"/>
          </a:solidFill>
          <a:latin typeface="Helvetica Neue" charset="0"/>
          <a:ea typeface="+mn-ea"/>
          <a:cs typeface="+mn-cs"/>
        </a:defRPr>
      </a:lvl4pPr>
      <a:lvl5pPr marL="2057400" indent="-228600" algn="l" defTabSz="457200" rtl="0" eaLnBrk="0" fontAlgn="base" hangingPunct="0">
        <a:spcBef>
          <a:spcPct val="20000"/>
        </a:spcBef>
        <a:spcAft>
          <a:spcPct val="0"/>
        </a:spcAft>
        <a:buFont typeface="Arial" charset="0"/>
        <a:buChar char="»"/>
        <a:defRPr sz="2000">
          <a:solidFill>
            <a:schemeClr val="tx1"/>
          </a:solidFill>
          <a:latin typeface="Helvetica Neue" charset="0"/>
          <a:ea typeface="+mn-ea"/>
          <a:cs typeface="+mn-cs"/>
        </a:defRPr>
      </a:lvl5pPr>
      <a:lvl6pPr marL="2514600" indent="-228600" algn="l" defTabSz="457200" rtl="0" eaLnBrk="0" fontAlgn="base" hangingPunct="0">
        <a:spcBef>
          <a:spcPct val="20000"/>
        </a:spcBef>
        <a:spcAft>
          <a:spcPct val="0"/>
        </a:spcAft>
        <a:buFont typeface="Arial" charset="0"/>
        <a:buChar char="»"/>
        <a:defRPr sz="2000">
          <a:solidFill>
            <a:schemeClr val="tx1"/>
          </a:solidFill>
          <a:latin typeface="Helvetica Neue" charset="0"/>
          <a:ea typeface="+mn-ea"/>
          <a:cs typeface="+mn-cs"/>
        </a:defRPr>
      </a:lvl6pPr>
      <a:lvl7pPr marL="2971800" indent="-228600" algn="l" defTabSz="457200" rtl="0" eaLnBrk="0" fontAlgn="base" hangingPunct="0">
        <a:spcBef>
          <a:spcPct val="20000"/>
        </a:spcBef>
        <a:spcAft>
          <a:spcPct val="0"/>
        </a:spcAft>
        <a:buFont typeface="Arial" charset="0"/>
        <a:buChar char="»"/>
        <a:defRPr sz="2000">
          <a:solidFill>
            <a:schemeClr val="tx1"/>
          </a:solidFill>
          <a:latin typeface="Helvetica Neue" charset="0"/>
          <a:ea typeface="+mn-ea"/>
          <a:cs typeface="+mn-cs"/>
        </a:defRPr>
      </a:lvl7pPr>
      <a:lvl8pPr marL="3429000" indent="-228600" algn="l" defTabSz="457200" rtl="0" eaLnBrk="0" fontAlgn="base" hangingPunct="0">
        <a:spcBef>
          <a:spcPct val="20000"/>
        </a:spcBef>
        <a:spcAft>
          <a:spcPct val="0"/>
        </a:spcAft>
        <a:buFont typeface="Arial" charset="0"/>
        <a:buChar char="»"/>
        <a:defRPr sz="2000">
          <a:solidFill>
            <a:schemeClr val="tx1"/>
          </a:solidFill>
          <a:latin typeface="Helvetica Neue" charset="0"/>
          <a:ea typeface="+mn-ea"/>
          <a:cs typeface="+mn-cs"/>
        </a:defRPr>
      </a:lvl8pPr>
      <a:lvl9pPr marL="3886200" indent="-228600" algn="l" defTabSz="457200" rtl="0" eaLnBrk="0" fontAlgn="base" hangingPunct="0">
        <a:spcBef>
          <a:spcPct val="20000"/>
        </a:spcBef>
        <a:spcAft>
          <a:spcPct val="0"/>
        </a:spcAft>
        <a:buFont typeface="Arial" charset="0"/>
        <a:buChar char="»"/>
        <a:defRPr sz="2000">
          <a:solidFill>
            <a:schemeClr val="tx1"/>
          </a:solidFill>
          <a:latin typeface="Helvetica Neue" charset="0"/>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6.xml"/></Relationships>
</file>

<file path=ppt/slides/_rels/slide11.xml.rels><?xml version="1.0" encoding="UTF-8" standalone="yes"?>
<Relationships xmlns="http://schemas.openxmlformats.org/package/2006/relationships"><Relationship Id="rId8" Type="http://schemas.openxmlformats.org/officeDocument/2006/relationships/image" Target="../media/image11.emf"/><Relationship Id="rId13" Type="http://schemas.openxmlformats.org/officeDocument/2006/relationships/image" Target="../media/image16.emf"/><Relationship Id="rId18" Type="http://schemas.openxmlformats.org/officeDocument/2006/relationships/image" Target="../media/image21.emf"/><Relationship Id="rId3" Type="http://schemas.openxmlformats.org/officeDocument/2006/relationships/image" Target="../media/image6.emf"/><Relationship Id="rId7" Type="http://schemas.openxmlformats.org/officeDocument/2006/relationships/image" Target="../media/image10.emf"/><Relationship Id="rId12" Type="http://schemas.openxmlformats.org/officeDocument/2006/relationships/image" Target="../media/image15.emf"/><Relationship Id="rId17" Type="http://schemas.openxmlformats.org/officeDocument/2006/relationships/image" Target="../media/image20.emf"/><Relationship Id="rId2" Type="http://schemas.openxmlformats.org/officeDocument/2006/relationships/notesSlide" Target="../notesSlides/notesSlide11.xml"/><Relationship Id="rId16" Type="http://schemas.openxmlformats.org/officeDocument/2006/relationships/image" Target="../media/image19.emf"/><Relationship Id="rId1" Type="http://schemas.openxmlformats.org/officeDocument/2006/relationships/slideLayout" Target="../slideLayouts/slideLayout26.xml"/><Relationship Id="rId6" Type="http://schemas.openxmlformats.org/officeDocument/2006/relationships/image" Target="../media/image9.emf"/><Relationship Id="rId11" Type="http://schemas.openxmlformats.org/officeDocument/2006/relationships/image" Target="../media/image14.emf"/><Relationship Id="rId5" Type="http://schemas.openxmlformats.org/officeDocument/2006/relationships/image" Target="../media/image8.emf"/><Relationship Id="rId15" Type="http://schemas.openxmlformats.org/officeDocument/2006/relationships/image" Target="../media/image18.emf"/><Relationship Id="rId10" Type="http://schemas.openxmlformats.org/officeDocument/2006/relationships/image" Target="../media/image13.emf"/><Relationship Id="rId19" Type="http://schemas.openxmlformats.org/officeDocument/2006/relationships/image" Target="../media/image22.emf"/><Relationship Id="rId4" Type="http://schemas.openxmlformats.org/officeDocument/2006/relationships/image" Target="../media/image7.emf"/><Relationship Id="rId9" Type="http://schemas.openxmlformats.org/officeDocument/2006/relationships/image" Target="../media/image12.emf"/><Relationship Id="rId14" Type="http://schemas.openxmlformats.org/officeDocument/2006/relationships/image" Target="../media/image17.emf"/></Relationships>
</file>

<file path=ppt/slides/_rels/slide1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2.xml"/><Relationship Id="rId1" Type="http://schemas.openxmlformats.org/officeDocument/2006/relationships/slideLayout" Target="../slideLayouts/slideLayout26.xml"/></Relationships>
</file>

<file path=ppt/slides/_rels/slide13.xml.rels><?xml version="1.0" encoding="UTF-8" standalone="yes"?>
<Relationships xmlns="http://schemas.openxmlformats.org/package/2006/relationships"><Relationship Id="rId8" Type="http://schemas.openxmlformats.org/officeDocument/2006/relationships/image" Target="../media/image29.emf"/><Relationship Id="rId3" Type="http://schemas.openxmlformats.org/officeDocument/2006/relationships/image" Target="../media/image24.emf"/><Relationship Id="rId7" Type="http://schemas.openxmlformats.org/officeDocument/2006/relationships/image" Target="../media/image28.emf"/><Relationship Id="rId2" Type="http://schemas.openxmlformats.org/officeDocument/2006/relationships/notesSlide" Target="../notesSlides/notesSlide13.xml"/><Relationship Id="rId1" Type="http://schemas.openxmlformats.org/officeDocument/2006/relationships/slideLayout" Target="../slideLayouts/slideLayout34.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 Id="rId9" Type="http://schemas.openxmlformats.org/officeDocument/2006/relationships/image" Target="../media/image30.emf"/></Relationships>
</file>

<file path=ppt/slides/_rels/slide14.xml.rels><?xml version="1.0" encoding="UTF-8" standalone="yes"?>
<Relationships xmlns="http://schemas.openxmlformats.org/package/2006/relationships"><Relationship Id="rId3" Type="http://schemas.openxmlformats.org/officeDocument/2006/relationships/hyperlink" Target="https://www.youtube.com/watch?v=8a3gXThQeK0&amp;t" TargetMode="External"/><Relationship Id="rId2" Type="http://schemas.openxmlformats.org/officeDocument/2006/relationships/notesSlide" Target="../notesSlides/notesSlide14.xml"/><Relationship Id="rId1" Type="http://schemas.openxmlformats.org/officeDocument/2006/relationships/slideLayout" Target="../slideLayouts/slideLayout26.xml"/><Relationship Id="rId4" Type="http://schemas.openxmlformats.org/officeDocument/2006/relationships/image" Target="../media/image31.jpe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6.xml"/></Relationships>
</file>

<file path=ppt/slides/_rels/slide16.xml.rels><?xml version="1.0" encoding="UTF-8" standalone="yes"?>
<Relationships xmlns="http://schemas.openxmlformats.org/package/2006/relationships"><Relationship Id="rId8" Type="http://schemas.openxmlformats.org/officeDocument/2006/relationships/image" Target="../media/image37.emf"/><Relationship Id="rId13" Type="http://schemas.openxmlformats.org/officeDocument/2006/relationships/image" Target="../media/image42.emf"/><Relationship Id="rId3" Type="http://schemas.openxmlformats.org/officeDocument/2006/relationships/image" Target="../media/image32.emf"/><Relationship Id="rId7" Type="http://schemas.openxmlformats.org/officeDocument/2006/relationships/image" Target="../media/image36.emf"/><Relationship Id="rId12" Type="http://schemas.openxmlformats.org/officeDocument/2006/relationships/image" Target="../media/image41.emf"/><Relationship Id="rId2" Type="http://schemas.openxmlformats.org/officeDocument/2006/relationships/notesSlide" Target="../notesSlides/notesSlide16.xml"/><Relationship Id="rId1" Type="http://schemas.openxmlformats.org/officeDocument/2006/relationships/slideLayout" Target="../slideLayouts/slideLayout26.xml"/><Relationship Id="rId6" Type="http://schemas.openxmlformats.org/officeDocument/2006/relationships/image" Target="../media/image35.emf"/><Relationship Id="rId11" Type="http://schemas.openxmlformats.org/officeDocument/2006/relationships/image" Target="../media/image40.emf"/><Relationship Id="rId5" Type="http://schemas.openxmlformats.org/officeDocument/2006/relationships/image" Target="../media/image34.emf"/><Relationship Id="rId10" Type="http://schemas.openxmlformats.org/officeDocument/2006/relationships/image" Target="../media/image39.emf"/><Relationship Id="rId4" Type="http://schemas.openxmlformats.org/officeDocument/2006/relationships/image" Target="../media/image33.emf"/><Relationship Id="rId9" Type="http://schemas.openxmlformats.org/officeDocument/2006/relationships/image" Target="../media/image38.emf"/></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4.xml"/></Relationships>
</file>

<file path=ppt/slides/_rels/slide20.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45.jpeg"/><Relationship Id="rId4" Type="http://schemas.openxmlformats.org/officeDocument/2006/relationships/image" Target="../media/image44.jpeg"/></Relationships>
</file>

<file path=ppt/slides/_rels/slide2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1.xml"/><Relationship Id="rId1" Type="http://schemas.openxmlformats.org/officeDocument/2006/relationships/slideLayout" Target="../slideLayouts/slideLayout26.xml"/><Relationship Id="rId4" Type="http://schemas.openxmlformats.org/officeDocument/2006/relationships/image" Target="../media/image46.jpeg"/></Relationships>
</file>

<file path=ppt/slides/_rels/slide22.xml.rels><?xml version="1.0" encoding="UTF-8" standalone="yes"?>
<Relationships xmlns="http://schemas.openxmlformats.org/package/2006/relationships"><Relationship Id="rId8" Type="http://schemas.openxmlformats.org/officeDocument/2006/relationships/image" Target="../media/image52.emf"/><Relationship Id="rId13" Type="http://schemas.openxmlformats.org/officeDocument/2006/relationships/image" Target="../media/image57.emf"/><Relationship Id="rId3" Type="http://schemas.openxmlformats.org/officeDocument/2006/relationships/image" Target="../media/image47.emf"/><Relationship Id="rId7" Type="http://schemas.openxmlformats.org/officeDocument/2006/relationships/image" Target="../media/image51.emf"/><Relationship Id="rId12" Type="http://schemas.openxmlformats.org/officeDocument/2006/relationships/image" Target="../media/image56.emf"/><Relationship Id="rId2" Type="http://schemas.openxmlformats.org/officeDocument/2006/relationships/notesSlide" Target="../notesSlides/notesSlide22.xml"/><Relationship Id="rId1" Type="http://schemas.openxmlformats.org/officeDocument/2006/relationships/slideLayout" Target="../slideLayouts/slideLayout56.xml"/><Relationship Id="rId6" Type="http://schemas.openxmlformats.org/officeDocument/2006/relationships/image" Target="../media/image50.emf"/><Relationship Id="rId11" Type="http://schemas.openxmlformats.org/officeDocument/2006/relationships/image" Target="../media/image55.emf"/><Relationship Id="rId5" Type="http://schemas.openxmlformats.org/officeDocument/2006/relationships/image" Target="../media/image49.emf"/><Relationship Id="rId10" Type="http://schemas.openxmlformats.org/officeDocument/2006/relationships/image" Target="../media/image54.emf"/><Relationship Id="rId4" Type="http://schemas.openxmlformats.org/officeDocument/2006/relationships/image" Target="../media/image48.emf"/><Relationship Id="rId9" Type="http://schemas.openxmlformats.org/officeDocument/2006/relationships/image" Target="../media/image53.emf"/><Relationship Id="rId14" Type="http://schemas.openxmlformats.org/officeDocument/2006/relationships/image" Target="../media/image58.emf"/></Relationships>
</file>

<file path=ppt/slides/_rels/slide23.xml.rels><?xml version="1.0" encoding="UTF-8" standalone="yes"?>
<Relationships xmlns="http://schemas.openxmlformats.org/package/2006/relationships"><Relationship Id="rId3" Type="http://schemas.openxmlformats.org/officeDocument/2006/relationships/hyperlink" Target="https://www.youtube.com/watch?v=wJfYAJJYMqg" TargetMode="External"/><Relationship Id="rId2" Type="http://schemas.openxmlformats.org/officeDocument/2006/relationships/notesSlide" Target="../notesSlides/notesSlide23.xml"/><Relationship Id="rId1" Type="http://schemas.openxmlformats.org/officeDocument/2006/relationships/slideLayout" Target="../slideLayouts/slideLayout54.xml"/><Relationship Id="rId4" Type="http://schemas.openxmlformats.org/officeDocument/2006/relationships/image" Target="../media/image59.emf"/></Relationships>
</file>

<file path=ppt/slides/_rels/slide24.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24.xml"/><Relationship Id="rId1" Type="http://schemas.openxmlformats.org/officeDocument/2006/relationships/slideLayout" Target="../slideLayouts/slideLayout26.xml"/></Relationships>
</file>

<file path=ppt/slides/_rels/slide25.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63.emf"/><Relationship Id="rId2" Type="http://schemas.openxmlformats.org/officeDocument/2006/relationships/notesSlide" Target="../notesSlides/notesSlide27.xml"/><Relationship Id="rId1" Type="http://schemas.openxmlformats.org/officeDocument/2006/relationships/slideLayout" Target="../slideLayouts/slideLayout56.xml"/><Relationship Id="rId5" Type="http://schemas.openxmlformats.org/officeDocument/2006/relationships/image" Target="../media/image65.emf"/><Relationship Id="rId4" Type="http://schemas.openxmlformats.org/officeDocument/2006/relationships/image" Target="../media/image64.emf"/></Relationships>
</file>

<file path=ppt/slides/_rels/slide28.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28.xml"/><Relationship Id="rId1" Type="http://schemas.openxmlformats.org/officeDocument/2006/relationships/slideLayout" Target="../slideLayouts/slideLayout26.xml"/><Relationship Id="rId4" Type="http://schemas.openxmlformats.org/officeDocument/2006/relationships/image" Target="../media/image67.jpeg"/></Relationships>
</file>

<file path=ppt/slides/_rels/slide29.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notesSlide" Target="../notesSlides/notesSlide29.xml"/><Relationship Id="rId1" Type="http://schemas.openxmlformats.org/officeDocument/2006/relationships/slideLayout" Target="../slideLayouts/slideLayout2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6.xml"/></Relationships>
</file>

<file path=ppt/slides/_rels/slide30.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30.xml"/><Relationship Id="rId1" Type="http://schemas.openxmlformats.org/officeDocument/2006/relationships/slideLayout" Target="../slideLayouts/slideLayout2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6.xml"/></Relationships>
</file>

<file path=ppt/slides/_rels/slide32.xml.rels><?xml version="1.0" encoding="UTF-8" standalone="yes"?>
<Relationships xmlns="http://schemas.openxmlformats.org/package/2006/relationships"><Relationship Id="rId8" Type="http://schemas.openxmlformats.org/officeDocument/2006/relationships/image" Target="../media/image75.emf"/><Relationship Id="rId3" Type="http://schemas.openxmlformats.org/officeDocument/2006/relationships/image" Target="../media/image70.emf"/><Relationship Id="rId7" Type="http://schemas.openxmlformats.org/officeDocument/2006/relationships/image" Target="../media/image74.emf"/><Relationship Id="rId2" Type="http://schemas.openxmlformats.org/officeDocument/2006/relationships/notesSlide" Target="../notesSlides/notesSlide32.xml"/><Relationship Id="rId1" Type="http://schemas.openxmlformats.org/officeDocument/2006/relationships/slideLayout" Target="../slideLayouts/slideLayout34.xml"/><Relationship Id="rId6" Type="http://schemas.openxmlformats.org/officeDocument/2006/relationships/image" Target="../media/image73.emf"/><Relationship Id="rId5" Type="http://schemas.openxmlformats.org/officeDocument/2006/relationships/image" Target="../media/image72.emf"/><Relationship Id="rId4" Type="http://schemas.openxmlformats.org/officeDocument/2006/relationships/image" Target="../media/image71.emf"/></Relationships>
</file>

<file path=ppt/slides/_rels/slide33.xml.rels><?xml version="1.0" encoding="UTF-8" standalone="yes"?>
<Relationships xmlns="http://schemas.openxmlformats.org/package/2006/relationships"><Relationship Id="rId3" Type="http://schemas.openxmlformats.org/officeDocument/2006/relationships/hyperlink" Target="https://www.youtube.com/watch?v=DyKwzpx-CWo" TargetMode="External"/><Relationship Id="rId2" Type="http://schemas.openxmlformats.org/officeDocument/2006/relationships/notesSlide" Target="../notesSlides/notesSlide33.xml"/><Relationship Id="rId1" Type="http://schemas.openxmlformats.org/officeDocument/2006/relationships/slideLayout" Target="../slideLayouts/slideLayout27.xml"/><Relationship Id="rId4" Type="http://schemas.openxmlformats.org/officeDocument/2006/relationships/image" Target="../media/image59.emf"/></Relationships>
</file>

<file path=ppt/slides/_rels/slide34.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notesSlide" Target="../notesSlides/notesSlide34.xml"/><Relationship Id="rId1" Type="http://schemas.openxmlformats.org/officeDocument/2006/relationships/slideLayout" Target="../slideLayouts/slideLayout2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5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6.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5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5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5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5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5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5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52.xml"/></Relationships>
</file>

<file path=ppt/slides/_rels/slide47.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notesSlide" Target="../notesSlides/notesSlide47.xml"/><Relationship Id="rId1" Type="http://schemas.openxmlformats.org/officeDocument/2006/relationships/slideLayout" Target="../slideLayouts/slideLayout5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52.xml"/></Relationships>
</file>

<file path=ppt/slides/_rels/slide49.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notesSlide" Target="../notesSlides/notesSlide49.xml"/><Relationship Id="rId1" Type="http://schemas.openxmlformats.org/officeDocument/2006/relationships/slideLayout" Target="../slideLayouts/slideLayout5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6.xml"/></Relationships>
</file>

<file path=ppt/slides/_rels/slide50.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notesSlide" Target="../notesSlides/notesSlide50.xml"/><Relationship Id="rId1" Type="http://schemas.openxmlformats.org/officeDocument/2006/relationships/slideLayout" Target="../slideLayouts/slideLayout46.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5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5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52.xml"/></Relationships>
</file>

<file path=ppt/slides/_rels/slide54.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notesSlide" Target="../notesSlides/notesSlide54.xml"/><Relationship Id="rId1" Type="http://schemas.openxmlformats.org/officeDocument/2006/relationships/slideLayout" Target="../slideLayouts/slideLayout46.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5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5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5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5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5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6.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52.xml"/></Relationships>
</file>

<file path=ppt/slides/_rels/slide61.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notesSlide" Target="../notesSlides/notesSlide61.xml"/><Relationship Id="rId1" Type="http://schemas.openxmlformats.org/officeDocument/2006/relationships/slideLayout" Target="../slideLayouts/slideLayout46.xml"/></Relationships>
</file>

<file path=ppt/slides/_rels/slide62.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notesSlide" Target="../notesSlides/notesSlide62.xml"/><Relationship Id="rId1" Type="http://schemas.openxmlformats.org/officeDocument/2006/relationships/slideLayout" Target="../slideLayouts/slideLayout57.xml"/></Relationships>
</file>

<file path=ppt/slides/_rels/slide63.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notesSlide" Target="../notesSlides/notesSlide63.xml"/><Relationship Id="rId1" Type="http://schemas.openxmlformats.org/officeDocument/2006/relationships/slideLayout" Target="../slideLayouts/slideLayout57.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5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5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8.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5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5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57.xml"/></Relationships>
</file>

<file path=ppt/slides/_rels/slide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26.xml"/><Relationship Id="rId4" Type="http://schemas.openxmlformats.org/officeDocument/2006/relationships/image" Target="../media/image2.jpe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57.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0.xml"/></Relationships>
</file>

<file path=ppt/slides/_rels/slide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8.xml"/><Relationship Id="rId1" Type="http://schemas.openxmlformats.org/officeDocument/2006/relationships/slideLayout" Target="../slideLayouts/slideLayout26.xml"/><Relationship Id="rId4" Type="http://schemas.openxmlformats.org/officeDocument/2006/relationships/image" Target="../media/image4.jpeg"/></Relationships>
</file>

<file path=ppt/slides/_rels/slide9.xml.rels><?xml version="1.0" encoding="UTF-8" standalone="yes"?>
<Relationships xmlns="http://schemas.openxmlformats.org/package/2006/relationships"><Relationship Id="rId3" Type="http://schemas.openxmlformats.org/officeDocument/2006/relationships/hyperlink" Target="https://www.youtube.com/watch?v=tUPH5OhXC1A" TargetMode="External"/><Relationship Id="rId2" Type="http://schemas.openxmlformats.org/officeDocument/2006/relationships/notesSlide" Target="../notesSlides/notesSlide9.xml"/><Relationship Id="rId1" Type="http://schemas.openxmlformats.org/officeDocument/2006/relationships/slideLayout" Target="../slideLayouts/slideLayout26.xml"/><Relationship Id="rId4" Type="http://schemas.openxmlformats.org/officeDocument/2006/relationships/image" Target="../media/image5.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Title 1"/>
          <p:cNvSpPr>
            <a:spLocks noGrp="1"/>
          </p:cNvSpPr>
          <p:nvPr>
            <p:ph type="ctrTitle"/>
          </p:nvPr>
        </p:nvSpPr>
        <p:spPr>
          <a:xfrm>
            <a:off x="5253063" y="1350965"/>
            <a:ext cx="5412417" cy="4179887"/>
          </a:xfrm>
        </p:spPr>
        <p:txBody>
          <a:bodyPr>
            <a:normAutofit/>
          </a:bodyPr>
          <a:lstStyle/>
          <a:p>
            <a:pPr algn="ctr" eaLnBrk="1" hangingPunct="1">
              <a:defRPr/>
            </a:pPr>
            <a:r>
              <a:rPr lang="tr-TR" sz="6600" b="1" cap="none">
                <a:ea typeface="MS PGothic" charset="0"/>
                <a:cs typeface="Arial" panose="020B0604020202020204" pitchFamily="34" charset="0"/>
              </a:rPr>
              <a:t>Ekonomi I</a:t>
            </a:r>
            <a:endParaRPr lang="tr-TR" sz="5400" b="1" cap="none" dirty="0">
              <a:ea typeface="MS PGothic" charset="0"/>
              <a:cs typeface="Arial" panose="020B0604020202020204" pitchFamily="34" charset="0"/>
            </a:endParaRPr>
          </a:p>
        </p:txBody>
      </p:sp>
      <p:sp>
        <p:nvSpPr>
          <p:cNvPr id="7170" name="Text Placeholder 2"/>
          <p:cNvSpPr>
            <a:spLocks noGrp="1"/>
          </p:cNvSpPr>
          <p:nvPr>
            <p:ph type="body" sz="quarter" idx="10"/>
          </p:nvPr>
        </p:nvSpPr>
        <p:spPr>
          <a:xfrm>
            <a:off x="1041401" y="1350965"/>
            <a:ext cx="3619499" cy="4179887"/>
          </a:xfrm>
        </p:spPr>
        <p:txBody>
          <a:bodyPr/>
          <a:lstStyle/>
          <a:p>
            <a:pPr eaLnBrk="1" hangingPunct="1"/>
            <a:r>
              <a:rPr lang="tr-TR" altLang="en-US" sz="6000">
                <a:cs typeface="Arial" panose="020B0604020202020204" pitchFamily="34" charset="0"/>
              </a:rPr>
              <a:t>Hafta #10</a:t>
            </a:r>
            <a:endParaRPr lang="tr-TR" altLang="en-US" sz="6000" dirty="0">
              <a:cs typeface="Arial" panose="020B0604020202020204" pitchFamily="34" charset="0"/>
            </a:endParaRPr>
          </a:p>
        </p:txBody>
      </p:sp>
    </p:spTree>
    <p:extLst>
      <p:ext uri="{BB962C8B-B14F-4D97-AF65-F5344CB8AC3E}">
        <p14:creationId xmlns:p14="http://schemas.microsoft.com/office/powerpoint/2010/main" val="10735093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Title 1"/>
          <p:cNvSpPr>
            <a:spLocks noGrp="1"/>
          </p:cNvSpPr>
          <p:nvPr>
            <p:ph type="title"/>
          </p:nvPr>
        </p:nvSpPr>
        <p:spPr>
          <a:xfrm>
            <a:off x="609600" y="59"/>
            <a:ext cx="10972800" cy="1527175"/>
          </a:xfrm>
        </p:spPr>
        <p:txBody>
          <a:bodyPr/>
          <a:lstStyle/>
          <a:p>
            <a:r>
              <a:rPr lang="tr-TR" b="1" dirty="0">
                <a:ea typeface="MS PGothic" charset="0"/>
              </a:rPr>
              <a:t>Tekelci Rekabet Piyasası</a:t>
            </a:r>
            <a:br>
              <a:rPr lang="tr-TR" b="1" dirty="0">
                <a:ea typeface="MS PGothic" charset="0"/>
              </a:rPr>
            </a:br>
            <a:r>
              <a:rPr lang="tr-TR" b="1" dirty="0">
                <a:ea typeface="MS PGothic" charset="0"/>
              </a:rPr>
              <a:t>Kısa-Dönem ve Uzun-Dönem</a:t>
            </a:r>
          </a:p>
        </p:txBody>
      </p:sp>
      <p:sp>
        <p:nvSpPr>
          <p:cNvPr id="12291" name="Content Placeholder 2"/>
          <p:cNvSpPr>
            <a:spLocks noGrp="1"/>
          </p:cNvSpPr>
          <p:nvPr>
            <p:ph idx="1"/>
          </p:nvPr>
        </p:nvSpPr>
        <p:spPr>
          <a:xfrm>
            <a:off x="609600" y="1712913"/>
            <a:ext cx="11179126" cy="4895850"/>
          </a:xfrm>
        </p:spPr>
        <p:txBody>
          <a:bodyPr/>
          <a:lstStyle/>
          <a:p>
            <a:pPr eaLnBrk="1" hangingPunct="1"/>
            <a:r>
              <a:rPr lang="tr-TR" sz="3200" dirty="0">
                <a:ea typeface="MS PGothic" charset="0"/>
              </a:rPr>
              <a:t>Tekelci Rekabet Firması</a:t>
            </a:r>
          </a:p>
          <a:p>
            <a:pPr lvl="1" eaLnBrk="1" hangingPunct="1"/>
            <a:r>
              <a:rPr lang="tr-TR" sz="2800" dirty="0">
                <a:ea typeface="MS PGothic" charset="0"/>
              </a:rPr>
              <a:t>Farklılaştırılmış ürün satar.</a:t>
            </a:r>
          </a:p>
          <a:p>
            <a:pPr lvl="1" eaLnBrk="1" hangingPunct="1"/>
            <a:r>
              <a:rPr lang="tr-TR" sz="2800" dirty="0">
                <a:ea typeface="MS PGothic" charset="0"/>
              </a:rPr>
              <a:t>Piyasa gücü vardır.</a:t>
            </a:r>
          </a:p>
          <a:p>
            <a:pPr lvl="1" eaLnBrk="1" hangingPunct="1"/>
            <a:r>
              <a:rPr lang="tr-TR" sz="2800" dirty="0">
                <a:ea typeface="MS PGothic" charset="0"/>
              </a:rPr>
              <a:t>Genel kar-maksimizasyon kuralı MR = MC kullanır.</a:t>
            </a:r>
          </a:p>
          <a:p>
            <a:pPr lvl="1" eaLnBrk="1" hangingPunct="1"/>
            <a:r>
              <a:rPr lang="tr-TR" sz="2800" dirty="0">
                <a:ea typeface="MS PGothic" charset="0"/>
              </a:rPr>
              <a:t>Karı maksimize eden çıktı seviyesindeki talep eğrinde oluşan noktada fiyatı belirler, yani P &gt; MC. (Tekelci özelliği)</a:t>
            </a:r>
          </a:p>
          <a:p>
            <a:pPr lvl="1" eaLnBrk="1" hangingPunct="1"/>
            <a:r>
              <a:rPr lang="tr-TR" sz="2800" dirty="0"/>
              <a:t>Uzun-dönemde kar, firmaların giriş ve çıkışlarına bağlıdır. Genel olarak, ücretsiz/kolay giriş ve çıkış nedeniyle uzun-dönemde kar sıfır olur. (Rekabetçi özelliği)</a:t>
            </a:r>
            <a:endParaRPr lang="tr-TR" sz="2800" dirty="0">
              <a:ea typeface="MS PGothic" charset="0"/>
            </a:endParaRPr>
          </a:p>
        </p:txBody>
      </p:sp>
    </p:spTree>
    <p:extLst>
      <p:ext uri="{BB962C8B-B14F-4D97-AF65-F5344CB8AC3E}">
        <p14:creationId xmlns:p14="http://schemas.microsoft.com/office/powerpoint/2010/main" val="153163437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12291">
                                            <p:txEl>
                                              <p:pRg st="1" end="1"/>
                                            </p:txEl>
                                          </p:spTgt>
                                        </p:tgtEl>
                                        <p:attrNameLst>
                                          <p:attrName>style.visibility</p:attrName>
                                        </p:attrNameLst>
                                      </p:cBhvr>
                                      <p:to>
                                        <p:strVal val="visible"/>
                                      </p:to>
                                    </p:set>
                                    <p:animEffect transition="in" filter="checkerboard(across)">
                                      <p:cBhvr>
                                        <p:cTn id="7" dur="500"/>
                                        <p:tgtEl>
                                          <p:spTgt spid="12291">
                                            <p:txEl>
                                              <p:pRg st="1" end="1"/>
                                            </p:txEl>
                                          </p:spTgt>
                                        </p:tgtEl>
                                      </p:cBhvr>
                                    </p:animEffect>
                                  </p:childTnLst>
                                </p:cTn>
                              </p:par>
                              <p:par>
                                <p:cTn id="8" presetID="5" presetClass="entr" presetSubtype="10" fill="hold" nodeType="withEffect">
                                  <p:stCondLst>
                                    <p:cond delay="0"/>
                                  </p:stCondLst>
                                  <p:childTnLst>
                                    <p:set>
                                      <p:cBhvr>
                                        <p:cTn id="9" dur="1" fill="hold">
                                          <p:stCondLst>
                                            <p:cond delay="0"/>
                                          </p:stCondLst>
                                        </p:cTn>
                                        <p:tgtEl>
                                          <p:spTgt spid="12291">
                                            <p:txEl>
                                              <p:pRg st="2" end="2"/>
                                            </p:txEl>
                                          </p:spTgt>
                                        </p:tgtEl>
                                        <p:attrNameLst>
                                          <p:attrName>style.visibility</p:attrName>
                                        </p:attrNameLst>
                                      </p:cBhvr>
                                      <p:to>
                                        <p:strVal val="visible"/>
                                      </p:to>
                                    </p:set>
                                    <p:animEffect transition="in" filter="checkerboard(across)">
                                      <p:cBhvr>
                                        <p:cTn id="10" dur="500"/>
                                        <p:tgtEl>
                                          <p:spTgt spid="12291">
                                            <p:txEl>
                                              <p:pRg st="2" end="2"/>
                                            </p:txEl>
                                          </p:spTgt>
                                        </p:tgtEl>
                                      </p:cBhvr>
                                    </p:animEffect>
                                  </p:childTnLst>
                                </p:cTn>
                              </p:par>
                              <p:par>
                                <p:cTn id="11" presetID="5" presetClass="entr" presetSubtype="10" fill="hold" nodeType="withEffect">
                                  <p:stCondLst>
                                    <p:cond delay="0"/>
                                  </p:stCondLst>
                                  <p:childTnLst>
                                    <p:set>
                                      <p:cBhvr>
                                        <p:cTn id="12" dur="1" fill="hold">
                                          <p:stCondLst>
                                            <p:cond delay="0"/>
                                          </p:stCondLst>
                                        </p:cTn>
                                        <p:tgtEl>
                                          <p:spTgt spid="12291">
                                            <p:txEl>
                                              <p:pRg st="3" end="3"/>
                                            </p:txEl>
                                          </p:spTgt>
                                        </p:tgtEl>
                                        <p:attrNameLst>
                                          <p:attrName>style.visibility</p:attrName>
                                        </p:attrNameLst>
                                      </p:cBhvr>
                                      <p:to>
                                        <p:strVal val="visible"/>
                                      </p:to>
                                    </p:set>
                                    <p:animEffect transition="in" filter="checkerboard(across)">
                                      <p:cBhvr>
                                        <p:cTn id="13" dur="500"/>
                                        <p:tgtEl>
                                          <p:spTgt spid="12291">
                                            <p:txEl>
                                              <p:pRg st="3" end="3"/>
                                            </p:txEl>
                                          </p:spTgt>
                                        </p:tgtEl>
                                      </p:cBhvr>
                                    </p:animEffect>
                                  </p:childTnLst>
                                </p:cTn>
                              </p:par>
                              <p:par>
                                <p:cTn id="14" presetID="5" presetClass="entr" presetSubtype="10" fill="hold" nodeType="withEffect">
                                  <p:stCondLst>
                                    <p:cond delay="0"/>
                                  </p:stCondLst>
                                  <p:childTnLst>
                                    <p:set>
                                      <p:cBhvr>
                                        <p:cTn id="15" dur="1" fill="hold">
                                          <p:stCondLst>
                                            <p:cond delay="0"/>
                                          </p:stCondLst>
                                        </p:cTn>
                                        <p:tgtEl>
                                          <p:spTgt spid="12291">
                                            <p:txEl>
                                              <p:pRg st="4" end="4"/>
                                            </p:txEl>
                                          </p:spTgt>
                                        </p:tgtEl>
                                        <p:attrNameLst>
                                          <p:attrName>style.visibility</p:attrName>
                                        </p:attrNameLst>
                                      </p:cBhvr>
                                      <p:to>
                                        <p:strVal val="visible"/>
                                      </p:to>
                                    </p:set>
                                    <p:animEffect transition="in" filter="checkerboard(across)">
                                      <p:cBhvr>
                                        <p:cTn id="16" dur="500"/>
                                        <p:tgtEl>
                                          <p:spTgt spid="12291">
                                            <p:txEl>
                                              <p:pRg st="4" end="4"/>
                                            </p:txEl>
                                          </p:spTgt>
                                        </p:tgtEl>
                                      </p:cBhvr>
                                    </p:animEffect>
                                  </p:childTnLst>
                                </p:cTn>
                              </p:par>
                              <p:par>
                                <p:cTn id="17" presetID="5" presetClass="entr" presetSubtype="10" fill="hold" nodeType="withEffect">
                                  <p:stCondLst>
                                    <p:cond delay="0"/>
                                  </p:stCondLst>
                                  <p:childTnLst>
                                    <p:set>
                                      <p:cBhvr>
                                        <p:cTn id="18" dur="1" fill="hold">
                                          <p:stCondLst>
                                            <p:cond delay="0"/>
                                          </p:stCondLst>
                                        </p:cTn>
                                        <p:tgtEl>
                                          <p:spTgt spid="12291">
                                            <p:txEl>
                                              <p:pRg st="5" end="5"/>
                                            </p:txEl>
                                          </p:spTgt>
                                        </p:tgtEl>
                                        <p:attrNameLst>
                                          <p:attrName>style.visibility</p:attrName>
                                        </p:attrNameLst>
                                      </p:cBhvr>
                                      <p:to>
                                        <p:strVal val="visible"/>
                                      </p:to>
                                    </p:set>
                                    <p:animEffect transition="in" filter="checkerboard(across)">
                                      <p:cBhvr>
                                        <p:cTn id="19" dur="500"/>
                                        <p:tgtEl>
                                          <p:spTgt spid="12291">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descr="red.eps"/>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813551" y="3597275"/>
            <a:ext cx="1640416" cy="3317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6626" name="Picture 3" descr="axes.eps"/>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78924" y="2062163"/>
            <a:ext cx="11118849" cy="36115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 name="Picture 4" descr="title1.eps"/>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756873" y="5673784"/>
            <a:ext cx="2317751" cy="1952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 name="Picture 5" descr="title2.eps"/>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7713135" y="5627688"/>
            <a:ext cx="2603500" cy="1952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 name="Picture 6" descr="green.eps"/>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1016039" y="3359150"/>
            <a:ext cx="2038351" cy="3317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3" name="Picture 12" descr="Ld.eps"/>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1016000" y="2259013"/>
            <a:ext cx="4582584" cy="31051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6" name="Picture 15" descr="Lmr.eps"/>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1016000" y="2292350"/>
            <a:ext cx="4582584" cy="31051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7" name="Picture 16" descr="Lpatc.eps"/>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584239" y="3284538"/>
            <a:ext cx="2470151" cy="4889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8" name="Picture 17" descr="Lq.eps"/>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2957024" y="3430647"/>
            <a:ext cx="156633" cy="22256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0" name="Picture 19" descr="Rd.eps"/>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6794500" y="2351088"/>
            <a:ext cx="4506384" cy="29876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2" name="Picture 21" descr="Rmc.eps"/>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7359651" y="1985963"/>
            <a:ext cx="3723216" cy="2889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3" name="Picture 22" descr="Rmr.eps"/>
          <p:cNvPicPr>
            <a:picLocks noChangeAspect="1"/>
          </p:cNvPicPr>
          <p:nvPr/>
        </p:nvPicPr>
        <p:blipFill>
          <a:blip r:embed="rId14">
            <a:extLst>
              <a:ext uri="{28A0092B-C50C-407E-A947-70E740481C1C}">
                <a14:useLocalDpi xmlns:a14="http://schemas.microsoft.com/office/drawing/2010/main" val="0"/>
              </a:ext>
            </a:extLst>
          </a:blip>
          <a:srcRect/>
          <a:stretch>
            <a:fillRect/>
          </a:stretch>
        </p:blipFill>
        <p:spPr bwMode="auto">
          <a:xfrm>
            <a:off x="6794539" y="2384425"/>
            <a:ext cx="4349751" cy="29876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4" name="Picture 23" descr="Rpatc.eps"/>
          <p:cNvPicPr>
            <a:picLocks noChangeAspect="1"/>
          </p:cNvPicPr>
          <p:nvPr/>
        </p:nvPicPr>
        <p:blipFill>
          <a:blip r:embed="rId15">
            <a:extLst>
              <a:ext uri="{28A0092B-C50C-407E-A947-70E740481C1C}">
                <a14:useLocalDpi xmlns:a14="http://schemas.microsoft.com/office/drawing/2010/main" val="0"/>
              </a:ext>
            </a:extLst>
          </a:blip>
          <a:srcRect/>
          <a:stretch>
            <a:fillRect/>
          </a:stretch>
        </p:blipFill>
        <p:spPr bwMode="auto">
          <a:xfrm>
            <a:off x="6345767" y="3519488"/>
            <a:ext cx="2108200" cy="4873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5" name="Picture 24" descr="Rq.eps"/>
          <p:cNvPicPr>
            <a:picLocks noChangeAspect="1"/>
          </p:cNvPicPr>
          <p:nvPr/>
        </p:nvPicPr>
        <p:blipFill>
          <a:blip r:embed="rId16">
            <a:extLst>
              <a:ext uri="{28A0092B-C50C-407E-A947-70E740481C1C}">
                <a14:useLocalDpi xmlns:a14="http://schemas.microsoft.com/office/drawing/2010/main" val="0"/>
              </a:ext>
            </a:extLst>
          </a:blip>
          <a:srcRect/>
          <a:stretch>
            <a:fillRect/>
          </a:stretch>
        </p:blipFill>
        <p:spPr bwMode="auto">
          <a:xfrm>
            <a:off x="8394740" y="3598863"/>
            <a:ext cx="156633" cy="19923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5" name="Picture 14" descr="Lmc.eps"/>
          <p:cNvPicPr>
            <a:picLocks noChangeAspect="1"/>
          </p:cNvPicPr>
          <p:nvPr/>
        </p:nvPicPr>
        <p:blipFill>
          <a:blip r:embed="rId17">
            <a:extLst>
              <a:ext uri="{28A0092B-C50C-407E-A947-70E740481C1C}">
                <a14:useLocalDpi xmlns:a14="http://schemas.microsoft.com/office/drawing/2010/main" val="0"/>
              </a:ext>
            </a:extLst>
          </a:blip>
          <a:srcRect/>
          <a:stretch>
            <a:fillRect/>
          </a:stretch>
        </p:blipFill>
        <p:spPr bwMode="auto">
          <a:xfrm>
            <a:off x="1816103" y="2027238"/>
            <a:ext cx="3670300" cy="2870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 name="Picture 7" descr="Latc.eps"/>
          <p:cNvPicPr>
            <a:picLocks noChangeAspect="1"/>
          </p:cNvPicPr>
          <p:nvPr/>
        </p:nvPicPr>
        <p:blipFill>
          <a:blip r:embed="rId18">
            <a:extLst>
              <a:ext uri="{28A0092B-C50C-407E-A947-70E740481C1C}">
                <a14:useLocalDpi xmlns:a14="http://schemas.microsoft.com/office/drawing/2010/main" val="0"/>
              </a:ext>
            </a:extLst>
          </a:blip>
          <a:srcRect/>
          <a:stretch>
            <a:fillRect/>
          </a:stretch>
        </p:blipFill>
        <p:spPr bwMode="auto">
          <a:xfrm>
            <a:off x="2171703" y="2138363"/>
            <a:ext cx="3670300" cy="18161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9" name="Picture 18" descr="Ratc.eps"/>
          <p:cNvPicPr>
            <a:picLocks noChangeAspect="1"/>
          </p:cNvPicPr>
          <p:nvPr/>
        </p:nvPicPr>
        <p:blipFill>
          <a:blip r:embed="rId19">
            <a:extLst>
              <a:ext uri="{28A0092B-C50C-407E-A947-70E740481C1C}">
                <a14:useLocalDpi xmlns:a14="http://schemas.microsoft.com/office/drawing/2010/main" val="0"/>
              </a:ext>
            </a:extLst>
          </a:blip>
          <a:srcRect/>
          <a:stretch>
            <a:fillRect/>
          </a:stretch>
        </p:blipFill>
        <p:spPr bwMode="auto">
          <a:xfrm>
            <a:off x="7681424" y="2149534"/>
            <a:ext cx="3879849" cy="17954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6642" name="Title 25"/>
          <p:cNvSpPr>
            <a:spLocks noGrp="1"/>
          </p:cNvSpPr>
          <p:nvPr>
            <p:ph type="title"/>
          </p:nvPr>
        </p:nvSpPr>
        <p:spPr>
          <a:xfrm>
            <a:off x="609599" y="59"/>
            <a:ext cx="11457709" cy="1527175"/>
          </a:xfrm>
        </p:spPr>
        <p:txBody>
          <a:bodyPr/>
          <a:lstStyle/>
          <a:p>
            <a:r>
              <a:rPr lang="tr-TR" b="1" dirty="0">
                <a:ea typeface="MS PGothic" charset="0"/>
              </a:rPr>
              <a:t>Tekelci Rekabet, Kısa-Dönem</a:t>
            </a:r>
          </a:p>
        </p:txBody>
      </p:sp>
      <p:sp>
        <p:nvSpPr>
          <p:cNvPr id="26" name="Rectangle 25">
            <a:extLst>
              <a:ext uri="{FF2B5EF4-FFF2-40B4-BE49-F238E27FC236}">
                <a16:creationId xmlns:a16="http://schemas.microsoft.com/office/drawing/2014/main" id="{9A5F85C4-722B-1D40-BB55-8EB043D90821}"/>
              </a:ext>
            </a:extLst>
          </p:cNvPr>
          <p:cNvSpPr/>
          <p:nvPr/>
        </p:nvSpPr>
        <p:spPr>
          <a:xfrm>
            <a:off x="2035910" y="5636816"/>
            <a:ext cx="2084459" cy="298022"/>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algn="ctr"/>
            <a:r>
              <a:rPr lang="en-US" sz="1600" b="1" dirty="0" err="1">
                <a:effectLst/>
                <a:latin typeface="Cambria" panose="02040503050406030204" pitchFamily="18" charset="0"/>
                <a:ea typeface="MS Mincho" panose="02020609040205080304" pitchFamily="49" charset="-128"/>
                <a:cs typeface="Times New Roman" panose="02020603050405020304" pitchFamily="18" charset="0"/>
              </a:rPr>
              <a:t>Karlı</a:t>
            </a:r>
            <a:r>
              <a:rPr lang="en-US" sz="1600" b="1" dirty="0">
                <a:effectLst/>
                <a:latin typeface="Cambria" panose="02040503050406030204" pitchFamily="18" charset="0"/>
                <a:ea typeface="MS Mincho" panose="02020609040205080304" pitchFamily="49" charset="-128"/>
                <a:cs typeface="Times New Roman" panose="02020603050405020304" pitchFamily="18" charset="0"/>
              </a:rPr>
              <a:t> Durum</a:t>
            </a:r>
          </a:p>
        </p:txBody>
      </p:sp>
      <p:sp>
        <p:nvSpPr>
          <p:cNvPr id="27" name="Rectangle 26">
            <a:extLst>
              <a:ext uri="{FF2B5EF4-FFF2-40B4-BE49-F238E27FC236}">
                <a16:creationId xmlns:a16="http://schemas.microsoft.com/office/drawing/2014/main" id="{BC393432-D6CE-E745-A6C8-F4154DFED411}"/>
              </a:ext>
            </a:extLst>
          </p:cNvPr>
          <p:cNvSpPr/>
          <p:nvPr/>
        </p:nvSpPr>
        <p:spPr>
          <a:xfrm>
            <a:off x="8074806" y="5590566"/>
            <a:ext cx="2292905" cy="298022"/>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algn="ctr"/>
            <a:r>
              <a:rPr lang="en-US" sz="1600" b="1" dirty="0" err="1">
                <a:effectLst/>
                <a:latin typeface="Cambria" panose="02040503050406030204" pitchFamily="18" charset="0"/>
                <a:ea typeface="MS Mincho" panose="02020609040205080304" pitchFamily="49" charset="-128"/>
                <a:cs typeface="Times New Roman" panose="02020603050405020304" pitchFamily="18" charset="0"/>
              </a:rPr>
              <a:t>Karsız</a:t>
            </a:r>
            <a:r>
              <a:rPr lang="en-US" sz="1600" b="1" dirty="0">
                <a:effectLst/>
                <a:latin typeface="Cambria" panose="02040503050406030204" pitchFamily="18" charset="0"/>
                <a:ea typeface="MS Mincho" panose="02020609040205080304" pitchFamily="49" charset="-128"/>
                <a:cs typeface="Times New Roman" panose="02020603050405020304" pitchFamily="18" charset="0"/>
              </a:rPr>
              <a:t> Durum</a:t>
            </a:r>
          </a:p>
        </p:txBody>
      </p:sp>
      <p:sp>
        <p:nvSpPr>
          <p:cNvPr id="29" name="Rectangle 28">
            <a:extLst>
              <a:ext uri="{FF2B5EF4-FFF2-40B4-BE49-F238E27FC236}">
                <a16:creationId xmlns:a16="http://schemas.microsoft.com/office/drawing/2014/main" id="{FEDC4B67-E235-2A44-962A-B67D53D11101}"/>
              </a:ext>
            </a:extLst>
          </p:cNvPr>
          <p:cNvSpPr/>
          <p:nvPr/>
        </p:nvSpPr>
        <p:spPr>
          <a:xfrm>
            <a:off x="1503101" y="3418420"/>
            <a:ext cx="499004" cy="246299"/>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algn="ctr"/>
            <a:r>
              <a:rPr lang="en-US" sz="1600" b="1" dirty="0">
                <a:effectLst/>
                <a:latin typeface="Cambria" panose="02040503050406030204" pitchFamily="18" charset="0"/>
                <a:ea typeface="MS Mincho" panose="02020609040205080304" pitchFamily="49" charset="-128"/>
                <a:cs typeface="Times New Roman" panose="02020603050405020304" pitchFamily="18" charset="0"/>
              </a:rPr>
              <a:t>Kar</a:t>
            </a:r>
          </a:p>
        </p:txBody>
      </p:sp>
      <p:sp>
        <p:nvSpPr>
          <p:cNvPr id="30" name="Rectangle 29">
            <a:extLst>
              <a:ext uri="{FF2B5EF4-FFF2-40B4-BE49-F238E27FC236}">
                <a16:creationId xmlns:a16="http://schemas.microsoft.com/office/drawing/2014/main" id="{51515A5E-70FA-2049-AA3F-E281ECC2258D}"/>
              </a:ext>
            </a:extLst>
          </p:cNvPr>
          <p:cNvSpPr/>
          <p:nvPr/>
        </p:nvSpPr>
        <p:spPr>
          <a:xfrm>
            <a:off x="7010813" y="3631963"/>
            <a:ext cx="548904" cy="246299"/>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algn="ctr"/>
            <a:r>
              <a:rPr lang="en-US" sz="1600" b="1" dirty="0" err="1">
                <a:effectLst/>
                <a:latin typeface="Cambria" panose="02040503050406030204" pitchFamily="18" charset="0"/>
                <a:ea typeface="MS Mincho" panose="02020609040205080304" pitchFamily="49" charset="-128"/>
                <a:cs typeface="Times New Roman" panose="02020603050405020304" pitchFamily="18" charset="0"/>
              </a:rPr>
              <a:t>Zarar</a:t>
            </a:r>
            <a:endParaRPr lang="en-US" sz="1600" b="1" dirty="0">
              <a:effectLst/>
              <a:latin typeface="Cambria" panose="02040503050406030204" pitchFamily="18" charset="0"/>
              <a:ea typeface="MS Mincho" panose="02020609040205080304" pitchFamily="49" charset="-128"/>
              <a:cs typeface="Times New Roman" panose="02020603050405020304" pitchFamily="18" charset="0"/>
            </a:endParaRPr>
          </a:p>
        </p:txBody>
      </p:sp>
    </p:spTree>
    <p:extLst>
      <p:ext uri="{BB962C8B-B14F-4D97-AF65-F5344CB8AC3E}">
        <p14:creationId xmlns:p14="http://schemas.microsoft.com/office/powerpoint/2010/main" val="149320717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1000"/>
                                        <p:tgtEl>
                                          <p:spTgt spid="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1000"/>
                                        <p:tgtEl>
                                          <p:spTgt spid="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wipe(left)">
                                      <p:cBhvr>
                                        <p:cTn id="17" dur="1000"/>
                                        <p:tgtEl>
                                          <p:spTgt spid="13"/>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wipe(left)">
                                      <p:cBhvr>
                                        <p:cTn id="22" dur="1000"/>
                                        <p:tgtEl>
                                          <p:spTgt spid="16"/>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wipe(left)">
                                      <p:cBhvr>
                                        <p:cTn id="27" dur="1000"/>
                                        <p:tgtEl>
                                          <p:spTgt spid="20"/>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nodeType="clickEffect">
                                  <p:stCondLst>
                                    <p:cond delay="0"/>
                                  </p:stCondLst>
                                  <p:childTnLst>
                                    <p:set>
                                      <p:cBhvr>
                                        <p:cTn id="31" dur="1" fill="hold">
                                          <p:stCondLst>
                                            <p:cond delay="0"/>
                                          </p:stCondLst>
                                        </p:cTn>
                                        <p:tgtEl>
                                          <p:spTgt spid="23"/>
                                        </p:tgtEl>
                                        <p:attrNameLst>
                                          <p:attrName>style.visibility</p:attrName>
                                        </p:attrNameLst>
                                      </p:cBhvr>
                                      <p:to>
                                        <p:strVal val="visible"/>
                                      </p:to>
                                    </p:set>
                                    <p:animEffect transition="in" filter="wipe(left)">
                                      <p:cBhvr>
                                        <p:cTn id="32" dur="1000"/>
                                        <p:tgtEl>
                                          <p:spTgt spid="23"/>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nodeType="click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wipe(left)">
                                      <p:cBhvr>
                                        <p:cTn id="37" dur="1000"/>
                                        <p:tgtEl>
                                          <p:spTgt spid="15"/>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nodeType="clickEffect">
                                  <p:stCondLst>
                                    <p:cond delay="0"/>
                                  </p:stCondLst>
                                  <p:childTnLst>
                                    <p:set>
                                      <p:cBhvr>
                                        <p:cTn id="41" dur="1" fill="hold">
                                          <p:stCondLst>
                                            <p:cond delay="0"/>
                                          </p:stCondLst>
                                        </p:cTn>
                                        <p:tgtEl>
                                          <p:spTgt spid="8"/>
                                        </p:tgtEl>
                                        <p:attrNameLst>
                                          <p:attrName>style.visibility</p:attrName>
                                        </p:attrNameLst>
                                      </p:cBhvr>
                                      <p:to>
                                        <p:strVal val="visible"/>
                                      </p:to>
                                    </p:set>
                                    <p:animEffect transition="in" filter="wipe(left)">
                                      <p:cBhvr>
                                        <p:cTn id="42" dur="1000"/>
                                        <p:tgtEl>
                                          <p:spTgt spid="8"/>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4" fill="hold" nodeType="clickEffect">
                                  <p:stCondLst>
                                    <p:cond delay="0"/>
                                  </p:stCondLst>
                                  <p:childTnLst>
                                    <p:set>
                                      <p:cBhvr>
                                        <p:cTn id="46" dur="1" fill="hold">
                                          <p:stCondLst>
                                            <p:cond delay="0"/>
                                          </p:stCondLst>
                                        </p:cTn>
                                        <p:tgtEl>
                                          <p:spTgt spid="18"/>
                                        </p:tgtEl>
                                        <p:attrNameLst>
                                          <p:attrName>style.visibility</p:attrName>
                                        </p:attrNameLst>
                                      </p:cBhvr>
                                      <p:to>
                                        <p:strVal val="visible"/>
                                      </p:to>
                                    </p:set>
                                    <p:animEffect transition="in" filter="wipe(down)">
                                      <p:cBhvr>
                                        <p:cTn id="47" dur="1000"/>
                                        <p:tgtEl>
                                          <p:spTgt spid="18"/>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8" fill="hold" nodeType="clickEffect">
                                  <p:stCondLst>
                                    <p:cond delay="0"/>
                                  </p:stCondLst>
                                  <p:childTnLst>
                                    <p:set>
                                      <p:cBhvr>
                                        <p:cTn id="51" dur="1" fill="hold">
                                          <p:stCondLst>
                                            <p:cond delay="0"/>
                                          </p:stCondLst>
                                        </p:cTn>
                                        <p:tgtEl>
                                          <p:spTgt spid="17"/>
                                        </p:tgtEl>
                                        <p:attrNameLst>
                                          <p:attrName>style.visibility</p:attrName>
                                        </p:attrNameLst>
                                      </p:cBhvr>
                                      <p:to>
                                        <p:strVal val="visible"/>
                                      </p:to>
                                    </p:set>
                                    <p:animEffect transition="in" filter="wipe(left)">
                                      <p:cBhvr>
                                        <p:cTn id="52" dur="1000"/>
                                        <p:tgtEl>
                                          <p:spTgt spid="17"/>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22" presetClass="entr" presetSubtype="4" fill="hold" nodeType="clickEffect">
                                  <p:stCondLst>
                                    <p:cond delay="0"/>
                                  </p:stCondLst>
                                  <p:childTnLst>
                                    <p:set>
                                      <p:cBhvr>
                                        <p:cTn id="56" dur="1" fill="hold">
                                          <p:stCondLst>
                                            <p:cond delay="0"/>
                                          </p:stCondLst>
                                        </p:cTn>
                                        <p:tgtEl>
                                          <p:spTgt spid="7"/>
                                        </p:tgtEl>
                                        <p:attrNameLst>
                                          <p:attrName>style.visibility</p:attrName>
                                        </p:attrNameLst>
                                      </p:cBhvr>
                                      <p:to>
                                        <p:strVal val="visible"/>
                                      </p:to>
                                    </p:set>
                                    <p:animEffect transition="in" filter="wipe(down)">
                                      <p:cBhvr>
                                        <p:cTn id="57" dur="1000"/>
                                        <p:tgtEl>
                                          <p:spTgt spid="7"/>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22" presetClass="entr" presetSubtype="4" fill="hold" nodeType="clickEffect">
                                  <p:stCondLst>
                                    <p:cond delay="0"/>
                                  </p:stCondLst>
                                  <p:childTnLst>
                                    <p:set>
                                      <p:cBhvr>
                                        <p:cTn id="61" dur="1" fill="hold">
                                          <p:stCondLst>
                                            <p:cond delay="0"/>
                                          </p:stCondLst>
                                        </p:cTn>
                                        <p:tgtEl>
                                          <p:spTgt spid="22"/>
                                        </p:tgtEl>
                                        <p:attrNameLst>
                                          <p:attrName>style.visibility</p:attrName>
                                        </p:attrNameLst>
                                      </p:cBhvr>
                                      <p:to>
                                        <p:strVal val="visible"/>
                                      </p:to>
                                    </p:set>
                                    <p:animEffect transition="in" filter="wipe(down)">
                                      <p:cBhvr>
                                        <p:cTn id="62" dur="1000"/>
                                        <p:tgtEl>
                                          <p:spTgt spid="22"/>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22" presetClass="entr" presetSubtype="8" fill="hold" nodeType="clickEffect">
                                  <p:stCondLst>
                                    <p:cond delay="0"/>
                                  </p:stCondLst>
                                  <p:childTnLst>
                                    <p:set>
                                      <p:cBhvr>
                                        <p:cTn id="66" dur="1" fill="hold">
                                          <p:stCondLst>
                                            <p:cond delay="0"/>
                                          </p:stCondLst>
                                        </p:cTn>
                                        <p:tgtEl>
                                          <p:spTgt spid="19"/>
                                        </p:tgtEl>
                                        <p:attrNameLst>
                                          <p:attrName>style.visibility</p:attrName>
                                        </p:attrNameLst>
                                      </p:cBhvr>
                                      <p:to>
                                        <p:strVal val="visible"/>
                                      </p:to>
                                    </p:set>
                                    <p:animEffect transition="in" filter="wipe(left)">
                                      <p:cBhvr>
                                        <p:cTn id="67" dur="1000"/>
                                        <p:tgtEl>
                                          <p:spTgt spid="19"/>
                                        </p:tgtEl>
                                      </p:cBhvr>
                                    </p:animEffect>
                                  </p:childTnLst>
                                </p:cTn>
                              </p:par>
                            </p:childTnLst>
                          </p:cTn>
                        </p:par>
                      </p:childTnLst>
                    </p:cTn>
                  </p:par>
                  <p:par>
                    <p:cTn id="68" fill="hold" nodeType="clickPar">
                      <p:stCondLst>
                        <p:cond delay="indefinite"/>
                      </p:stCondLst>
                      <p:childTnLst>
                        <p:par>
                          <p:cTn id="69" fill="hold" nodeType="withGroup">
                            <p:stCondLst>
                              <p:cond delay="0"/>
                            </p:stCondLst>
                            <p:childTnLst>
                              <p:par>
                                <p:cTn id="70" presetID="22" presetClass="entr" presetSubtype="4" fill="hold" nodeType="clickEffect">
                                  <p:stCondLst>
                                    <p:cond delay="0"/>
                                  </p:stCondLst>
                                  <p:childTnLst>
                                    <p:set>
                                      <p:cBhvr>
                                        <p:cTn id="71" dur="1" fill="hold">
                                          <p:stCondLst>
                                            <p:cond delay="0"/>
                                          </p:stCondLst>
                                        </p:cTn>
                                        <p:tgtEl>
                                          <p:spTgt spid="25"/>
                                        </p:tgtEl>
                                        <p:attrNameLst>
                                          <p:attrName>style.visibility</p:attrName>
                                        </p:attrNameLst>
                                      </p:cBhvr>
                                      <p:to>
                                        <p:strVal val="visible"/>
                                      </p:to>
                                    </p:set>
                                    <p:animEffect transition="in" filter="wipe(down)">
                                      <p:cBhvr>
                                        <p:cTn id="72" dur="1000"/>
                                        <p:tgtEl>
                                          <p:spTgt spid="25"/>
                                        </p:tgtEl>
                                      </p:cBhvr>
                                    </p:animEffect>
                                  </p:childTnLst>
                                </p:cTn>
                              </p:par>
                            </p:childTnLst>
                          </p:cTn>
                        </p:par>
                      </p:childTnLst>
                    </p:cTn>
                  </p:par>
                  <p:par>
                    <p:cTn id="73" fill="hold" nodeType="clickPar">
                      <p:stCondLst>
                        <p:cond delay="indefinite"/>
                      </p:stCondLst>
                      <p:childTnLst>
                        <p:par>
                          <p:cTn id="74" fill="hold" nodeType="withGroup">
                            <p:stCondLst>
                              <p:cond delay="0"/>
                            </p:stCondLst>
                            <p:childTnLst>
                              <p:par>
                                <p:cTn id="75" presetID="22" presetClass="entr" presetSubtype="8" fill="hold" nodeType="clickEffect">
                                  <p:stCondLst>
                                    <p:cond delay="0"/>
                                  </p:stCondLst>
                                  <p:childTnLst>
                                    <p:set>
                                      <p:cBhvr>
                                        <p:cTn id="76" dur="1" fill="hold">
                                          <p:stCondLst>
                                            <p:cond delay="0"/>
                                          </p:stCondLst>
                                        </p:cTn>
                                        <p:tgtEl>
                                          <p:spTgt spid="24"/>
                                        </p:tgtEl>
                                        <p:attrNameLst>
                                          <p:attrName>style.visibility</p:attrName>
                                        </p:attrNameLst>
                                      </p:cBhvr>
                                      <p:to>
                                        <p:strVal val="visible"/>
                                      </p:to>
                                    </p:set>
                                    <p:animEffect transition="in" filter="wipe(left)">
                                      <p:cBhvr>
                                        <p:cTn id="77" dur="1000"/>
                                        <p:tgtEl>
                                          <p:spTgt spid="24"/>
                                        </p:tgtEl>
                                      </p:cBhvr>
                                    </p:animEffect>
                                  </p:childTnLst>
                                </p:cTn>
                              </p:par>
                            </p:childTnLst>
                          </p:cTn>
                        </p:par>
                      </p:childTnLst>
                    </p:cTn>
                  </p:par>
                  <p:par>
                    <p:cTn id="78" fill="hold" nodeType="clickPar">
                      <p:stCondLst>
                        <p:cond delay="indefinite"/>
                      </p:stCondLst>
                      <p:childTnLst>
                        <p:par>
                          <p:cTn id="79" fill="hold" nodeType="withGroup">
                            <p:stCondLst>
                              <p:cond delay="0"/>
                            </p:stCondLst>
                            <p:childTnLst>
                              <p:par>
                                <p:cTn id="80" presetID="22" presetClass="entr" presetSubtype="4" fill="hold" nodeType="clickEffect">
                                  <p:stCondLst>
                                    <p:cond delay="0"/>
                                  </p:stCondLst>
                                  <p:childTnLst>
                                    <p:set>
                                      <p:cBhvr>
                                        <p:cTn id="81" dur="1" fill="hold">
                                          <p:stCondLst>
                                            <p:cond delay="0"/>
                                          </p:stCondLst>
                                        </p:cTn>
                                        <p:tgtEl>
                                          <p:spTgt spid="21"/>
                                        </p:tgtEl>
                                        <p:attrNameLst>
                                          <p:attrName>style.visibility</p:attrName>
                                        </p:attrNameLst>
                                      </p:cBhvr>
                                      <p:to>
                                        <p:strVal val="visible"/>
                                      </p:to>
                                    </p:set>
                                    <p:animEffect transition="in" filter="wipe(down)">
                                      <p:cBhvr>
                                        <p:cTn id="82" dur="10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Title 1"/>
          <p:cNvSpPr>
            <a:spLocks noGrp="1"/>
          </p:cNvSpPr>
          <p:nvPr>
            <p:ph type="title"/>
          </p:nvPr>
        </p:nvSpPr>
        <p:spPr>
          <a:xfrm>
            <a:off x="609600" y="59"/>
            <a:ext cx="11370773" cy="1527175"/>
          </a:xfrm>
        </p:spPr>
        <p:txBody>
          <a:bodyPr/>
          <a:lstStyle/>
          <a:p>
            <a:r>
              <a:rPr lang="tr-TR" b="1" dirty="0">
                <a:ea typeface="MS PGothic" charset="0"/>
              </a:rPr>
              <a:t>Tekelci Rekabet, Kısa-Dönem</a:t>
            </a:r>
          </a:p>
        </p:txBody>
      </p:sp>
      <p:sp>
        <p:nvSpPr>
          <p:cNvPr id="14339" name="Content Placeholder 2"/>
          <p:cNvSpPr>
            <a:spLocks noGrp="1"/>
          </p:cNvSpPr>
          <p:nvPr>
            <p:ph idx="1"/>
          </p:nvPr>
        </p:nvSpPr>
        <p:spPr>
          <a:xfrm>
            <a:off x="0" y="1681613"/>
            <a:ext cx="6923314" cy="4895850"/>
          </a:xfrm>
        </p:spPr>
        <p:txBody>
          <a:bodyPr/>
          <a:lstStyle/>
          <a:p>
            <a:pPr eaLnBrk="1" hangingPunct="1"/>
            <a:r>
              <a:rPr lang="tr-TR" sz="3200" dirty="0">
                <a:ea typeface="MS PGothic" charset="0"/>
              </a:rPr>
              <a:t>Grafik özeti</a:t>
            </a:r>
          </a:p>
          <a:p>
            <a:pPr lvl="1" eaLnBrk="1" hangingPunct="1"/>
            <a:r>
              <a:rPr lang="tr-TR" sz="2400" dirty="0">
                <a:ea typeface="MS PGothic" charset="0"/>
              </a:rPr>
              <a:t>Firma çıktı seviyesini MR = </a:t>
            </a:r>
            <a:r>
              <a:rPr lang="tr-TR" sz="2400" dirty="0" err="1">
                <a:ea typeface="MS PGothic" charset="0"/>
              </a:rPr>
              <a:t>MC'de</a:t>
            </a:r>
            <a:r>
              <a:rPr lang="tr-TR" sz="2400" dirty="0">
                <a:ea typeface="MS PGothic" charset="0"/>
              </a:rPr>
              <a:t> seçer</a:t>
            </a:r>
          </a:p>
          <a:p>
            <a:pPr lvl="1" eaLnBrk="1" hangingPunct="1"/>
            <a:r>
              <a:rPr lang="tr-TR" sz="2400" dirty="0"/>
              <a:t>Fiyat, bu çıktı seviyesindeki talep eğrisinin yüksekliği ile belirlenir.</a:t>
            </a:r>
            <a:endParaRPr lang="tr-TR" sz="2400" dirty="0">
              <a:ea typeface="MS PGothic" charset="0"/>
            </a:endParaRPr>
          </a:p>
          <a:p>
            <a:pPr lvl="1" eaLnBrk="1" hangingPunct="1"/>
            <a:r>
              <a:rPr lang="tr-TR" sz="2400" dirty="0">
                <a:ea typeface="MS PGothic" charset="0"/>
              </a:rPr>
              <a:t>Firma kar veya zarar yapabilir. Bu, karı maksimize eden çıktı seviyesinde fiyatın üretimin </a:t>
            </a:r>
            <a:r>
              <a:rPr lang="tr-TR" sz="2400" dirty="0" err="1">
                <a:ea typeface="MS PGothic" charset="0"/>
              </a:rPr>
              <a:t>ATC'sinden</a:t>
            </a:r>
            <a:r>
              <a:rPr lang="tr-TR" sz="2400" dirty="0">
                <a:ea typeface="MS PGothic" charset="0"/>
              </a:rPr>
              <a:t> daha yüksek veya daha düşük olmasına bağlıdır.</a:t>
            </a:r>
          </a:p>
        </p:txBody>
      </p:sp>
      <p:pic>
        <p:nvPicPr>
          <p:cNvPr id="28675" name="Picture 5" descr="I:\DirkTextbookN\Jpegs(All)\VOLUME_1_MICRO_Class-test\FIG12.1a_PRINECO_CH1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75967" y="1844614"/>
            <a:ext cx="5516033" cy="38719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 name="Rectangle 4">
            <a:extLst>
              <a:ext uri="{FF2B5EF4-FFF2-40B4-BE49-F238E27FC236}">
                <a16:creationId xmlns:a16="http://schemas.microsoft.com/office/drawing/2014/main" id="{976AD245-3D96-894F-AD39-15C90CA83687}"/>
              </a:ext>
            </a:extLst>
          </p:cNvPr>
          <p:cNvSpPr/>
          <p:nvPr/>
        </p:nvSpPr>
        <p:spPr>
          <a:xfrm>
            <a:off x="7844522" y="3285928"/>
            <a:ext cx="499004" cy="223908"/>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algn="ctr"/>
            <a:r>
              <a:rPr lang="en-US" sz="1600" b="1" dirty="0">
                <a:effectLst/>
                <a:latin typeface="Cambria" panose="02040503050406030204" pitchFamily="18" charset="0"/>
                <a:ea typeface="MS Mincho" panose="02020609040205080304" pitchFamily="49" charset="-128"/>
                <a:cs typeface="Times New Roman" panose="02020603050405020304" pitchFamily="18" charset="0"/>
              </a:rPr>
              <a:t>Kar</a:t>
            </a:r>
          </a:p>
        </p:txBody>
      </p:sp>
      <p:sp>
        <p:nvSpPr>
          <p:cNvPr id="6" name="Rectangle 5">
            <a:extLst>
              <a:ext uri="{FF2B5EF4-FFF2-40B4-BE49-F238E27FC236}">
                <a16:creationId xmlns:a16="http://schemas.microsoft.com/office/drawing/2014/main" id="{070E3707-50FD-3547-9525-A44275A82A1E}"/>
              </a:ext>
            </a:extLst>
          </p:cNvPr>
          <p:cNvSpPr/>
          <p:nvPr/>
        </p:nvSpPr>
        <p:spPr>
          <a:xfrm>
            <a:off x="9128678" y="5304307"/>
            <a:ext cx="1294285" cy="298022"/>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algn="ctr"/>
            <a:r>
              <a:rPr lang="en-US" sz="1600" b="1" dirty="0" err="1">
                <a:effectLst/>
                <a:latin typeface="Cambria" panose="02040503050406030204" pitchFamily="18" charset="0"/>
                <a:ea typeface="MS Mincho" panose="02020609040205080304" pitchFamily="49" charset="-128"/>
                <a:cs typeface="Times New Roman" panose="02020603050405020304" pitchFamily="18" charset="0"/>
              </a:rPr>
              <a:t>Karlı</a:t>
            </a:r>
            <a:r>
              <a:rPr lang="en-US" sz="1600" b="1" dirty="0">
                <a:effectLst/>
                <a:latin typeface="Cambria" panose="02040503050406030204" pitchFamily="18" charset="0"/>
                <a:ea typeface="MS Mincho" panose="02020609040205080304" pitchFamily="49" charset="-128"/>
                <a:cs typeface="Times New Roman" panose="02020603050405020304" pitchFamily="18" charset="0"/>
              </a:rPr>
              <a:t> Durum</a:t>
            </a:r>
          </a:p>
        </p:txBody>
      </p:sp>
    </p:spTree>
    <p:extLst>
      <p:ext uri="{BB962C8B-B14F-4D97-AF65-F5344CB8AC3E}">
        <p14:creationId xmlns:p14="http://schemas.microsoft.com/office/powerpoint/2010/main" val="124582631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14339">
                                            <p:txEl>
                                              <p:pRg st="1" end="1"/>
                                            </p:txEl>
                                          </p:spTgt>
                                        </p:tgtEl>
                                        <p:attrNameLst>
                                          <p:attrName>style.visibility</p:attrName>
                                        </p:attrNameLst>
                                      </p:cBhvr>
                                      <p:to>
                                        <p:strVal val="visible"/>
                                      </p:to>
                                    </p:set>
                                    <p:animEffect transition="in" filter="checkerboard(across)">
                                      <p:cBhvr>
                                        <p:cTn id="7" dur="500"/>
                                        <p:tgtEl>
                                          <p:spTgt spid="14339">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10" fill="hold" nodeType="clickEffect">
                                  <p:stCondLst>
                                    <p:cond delay="0"/>
                                  </p:stCondLst>
                                  <p:childTnLst>
                                    <p:set>
                                      <p:cBhvr>
                                        <p:cTn id="11" dur="1" fill="hold">
                                          <p:stCondLst>
                                            <p:cond delay="0"/>
                                          </p:stCondLst>
                                        </p:cTn>
                                        <p:tgtEl>
                                          <p:spTgt spid="14339">
                                            <p:txEl>
                                              <p:pRg st="2" end="2"/>
                                            </p:txEl>
                                          </p:spTgt>
                                        </p:tgtEl>
                                        <p:attrNameLst>
                                          <p:attrName>style.visibility</p:attrName>
                                        </p:attrNameLst>
                                      </p:cBhvr>
                                      <p:to>
                                        <p:strVal val="visible"/>
                                      </p:to>
                                    </p:set>
                                    <p:animEffect transition="in" filter="checkerboard(across)">
                                      <p:cBhvr>
                                        <p:cTn id="12" dur="500"/>
                                        <p:tgtEl>
                                          <p:spTgt spid="1433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1" name="Picture 6" descr="axes.eps"/>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400329" y="1414466"/>
            <a:ext cx="7203017" cy="51514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 name="Picture 8" descr="mc.eps"/>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511552" y="1533530"/>
            <a:ext cx="4171949" cy="4543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 name="Picture 5" descr="atc.eps"/>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643969" y="1365250"/>
            <a:ext cx="4936067" cy="23955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 name="Picture 7" descr="d.eps"/>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204662" y="1770063"/>
            <a:ext cx="5151967" cy="34337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 name="Picture 9" descr="mr.eps"/>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3181352" y="1828800"/>
            <a:ext cx="3268133" cy="39703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1" name="Picture 10"/>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2159000" y="3376620"/>
            <a:ext cx="3816351" cy="2174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2" name="Picture 11" descr="q.eps"/>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5496561" y="3232193"/>
            <a:ext cx="501651" cy="3273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0728" name="Title 14"/>
          <p:cNvSpPr>
            <a:spLocks noGrp="1"/>
          </p:cNvSpPr>
          <p:nvPr>
            <p:ph type="title"/>
          </p:nvPr>
        </p:nvSpPr>
        <p:spPr>
          <a:xfrm>
            <a:off x="565151" y="-87310"/>
            <a:ext cx="11626849" cy="906463"/>
          </a:xfrm>
        </p:spPr>
        <p:txBody>
          <a:bodyPr/>
          <a:lstStyle/>
          <a:p>
            <a:pPr eaLnBrk="1" hangingPunct="1"/>
            <a:r>
              <a:rPr lang="tr-TR" b="1" dirty="0">
                <a:ea typeface="MS PGothic" charset="0"/>
                <a:cs typeface="Arial" charset="0"/>
              </a:rPr>
              <a:t>Tekelci Rekabet, Uzun-Dönem</a:t>
            </a:r>
            <a:endParaRPr lang="tr-TR" b="1" dirty="0">
              <a:ea typeface="MS PGothic" charset="0"/>
              <a:cs typeface="MS PGothic" charset="0"/>
            </a:endParaRPr>
          </a:p>
        </p:txBody>
      </p:sp>
    </p:spTree>
    <p:extLst>
      <p:ext uri="{BB962C8B-B14F-4D97-AF65-F5344CB8AC3E}">
        <p14:creationId xmlns:p14="http://schemas.microsoft.com/office/powerpoint/2010/main" val="382758167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1000"/>
                                        <p:tgtEl>
                                          <p:spTgt spid="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left)">
                                      <p:cBhvr>
                                        <p:cTn id="12" dur="1000"/>
                                        <p:tgtEl>
                                          <p:spTgt spid="10"/>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left)">
                                      <p:cBhvr>
                                        <p:cTn id="17" dur="1000"/>
                                        <p:tgtEl>
                                          <p:spTgt spid="9"/>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wipe(left)">
                                      <p:cBhvr>
                                        <p:cTn id="22" dur="1000"/>
                                        <p:tgtEl>
                                          <p:spTgt spid="6"/>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4"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wipe(down)">
                                      <p:cBhvr>
                                        <p:cTn id="27" dur="1000"/>
                                        <p:tgtEl>
                                          <p:spTgt spid="12"/>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wipe(left)">
                                      <p:cBhvr>
                                        <p:cTn id="32"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Title 1"/>
          <p:cNvSpPr>
            <a:spLocks noGrp="1"/>
          </p:cNvSpPr>
          <p:nvPr>
            <p:ph type="title"/>
          </p:nvPr>
        </p:nvSpPr>
        <p:spPr>
          <a:xfrm>
            <a:off x="609600" y="43"/>
            <a:ext cx="11582400" cy="1527175"/>
          </a:xfrm>
        </p:spPr>
        <p:txBody>
          <a:bodyPr/>
          <a:lstStyle/>
          <a:p>
            <a:r>
              <a:rPr lang="tr-TR" b="1" dirty="0">
                <a:ea typeface="MS PGothic" charset="0"/>
                <a:cs typeface="Arial" charset="0"/>
              </a:rPr>
              <a:t>Tekelci Rekabet, Uzun-Dönem</a:t>
            </a:r>
            <a:endParaRPr lang="tr-TR" b="1" dirty="0">
              <a:ea typeface="MS PGothic" charset="0"/>
            </a:endParaRPr>
          </a:p>
        </p:txBody>
      </p:sp>
      <p:sp>
        <p:nvSpPr>
          <p:cNvPr id="16387" name="Content Placeholder 2"/>
          <p:cNvSpPr>
            <a:spLocks noGrp="1"/>
          </p:cNvSpPr>
          <p:nvPr>
            <p:ph idx="1"/>
          </p:nvPr>
        </p:nvSpPr>
        <p:spPr>
          <a:xfrm>
            <a:off x="-14812" y="1631950"/>
            <a:ext cx="7175633" cy="4895850"/>
          </a:xfrm>
        </p:spPr>
        <p:txBody>
          <a:bodyPr/>
          <a:lstStyle/>
          <a:p>
            <a:pPr eaLnBrk="1" hangingPunct="1"/>
            <a:r>
              <a:rPr lang="tr-TR" sz="2800" dirty="0">
                <a:ea typeface="MS PGothic" charset="0"/>
              </a:rPr>
              <a:t>Grafik özeti</a:t>
            </a:r>
          </a:p>
          <a:p>
            <a:pPr lvl="1" eaLnBrk="1" hangingPunct="1"/>
            <a:r>
              <a:rPr lang="tr-TR" sz="2400" dirty="0">
                <a:ea typeface="MS PGothic" charset="0"/>
              </a:rPr>
              <a:t>Anahtar fikir serbest/ücretsiz/kolay giriş ve çıkıştır.</a:t>
            </a:r>
          </a:p>
          <a:p>
            <a:pPr lvl="1" eaLnBrk="1" hangingPunct="1"/>
            <a:r>
              <a:rPr lang="tr-TR" sz="2400" dirty="0"/>
              <a:t>Piyasa karlı olursa, diğer firmalar girecek ve mevcut firmaların ürünlerine olan talebin azalmasına neden olacaktır.</a:t>
            </a:r>
          </a:p>
          <a:p>
            <a:pPr lvl="1" eaLnBrk="1" hangingPunct="1"/>
            <a:r>
              <a:rPr lang="tr-TR" sz="2400" dirty="0"/>
              <a:t>Piyasa kayıp yaşıyorsa, firmalar çıkacak ve kalan firmaların ürünlerine olan talebin artmasına neden olacaktır.</a:t>
            </a:r>
            <a:endParaRPr lang="tr-TR" altLang="ja-JP" sz="2400" dirty="0">
              <a:solidFill>
                <a:srgbClr val="FF0000"/>
              </a:solidFill>
              <a:ea typeface="MS PGothic" charset="0"/>
            </a:endParaRPr>
          </a:p>
          <a:p>
            <a:pPr lvl="1" eaLnBrk="1" hangingPunct="1"/>
            <a:r>
              <a:rPr lang="tr-TR" sz="2400" dirty="0">
                <a:ea typeface="MS PGothic" charset="0"/>
              </a:rPr>
              <a:t>Karlar sıfır olduğunda giriş ve çıkış duracaktır. Bu, P = ATC olduğunda meydana gelir.</a:t>
            </a:r>
          </a:p>
          <a:p>
            <a:pPr lvl="1" eaLnBrk="1" hangingPunct="1"/>
            <a:r>
              <a:rPr lang="tr-TR" sz="2400" dirty="0">
                <a:ea typeface="MS PGothic" charset="0"/>
              </a:rPr>
              <a:t>Uzun-dönem ayarlamaları için </a:t>
            </a:r>
            <a:r>
              <a:rPr lang="tr-TR" sz="2400" dirty="0">
                <a:ea typeface="MS PGothic" charset="0"/>
                <a:hlinkClick r:id="rId3"/>
              </a:rPr>
              <a:t>bu websitesine</a:t>
            </a:r>
            <a:r>
              <a:rPr lang="tr-TR" sz="2400" dirty="0">
                <a:ea typeface="MS PGothic" charset="0"/>
              </a:rPr>
              <a:t> bakın.</a:t>
            </a:r>
          </a:p>
        </p:txBody>
      </p:sp>
      <p:pic>
        <p:nvPicPr>
          <p:cNvPr id="32771" name="Picture 5" descr="I:\DirkTextbookN\Jpegs(All)\VOLUME_1_MICRO_Class-test\FIG12.2_PRINECO_CH12.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36317" y="1865313"/>
            <a:ext cx="5255683" cy="38036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397134694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16387">
                                            <p:txEl>
                                              <p:pRg st="2" end="2"/>
                                            </p:txEl>
                                          </p:spTgt>
                                        </p:tgtEl>
                                        <p:attrNameLst>
                                          <p:attrName>style.visibility</p:attrName>
                                        </p:attrNameLst>
                                      </p:cBhvr>
                                      <p:to>
                                        <p:strVal val="visible"/>
                                      </p:to>
                                    </p:set>
                                    <p:animEffect transition="in" filter="checkerboard(across)">
                                      <p:cBhvr>
                                        <p:cTn id="7" dur="500"/>
                                        <p:tgtEl>
                                          <p:spTgt spid="16387">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16387">
                                            <p:txEl>
                                              <p:pRg st="3" end="3"/>
                                            </p:txEl>
                                          </p:spTgt>
                                        </p:tgtEl>
                                        <p:attrNameLst>
                                          <p:attrName>style.visibility</p:attrName>
                                        </p:attrNameLst>
                                      </p:cBhvr>
                                      <p:to>
                                        <p:strVal val="visible"/>
                                      </p:to>
                                    </p:set>
                                    <p:animEffect transition="in" filter="checkerboard(across)">
                                      <p:cBhvr>
                                        <p:cTn id="12" dur="500"/>
                                        <p:tgtEl>
                                          <p:spTgt spid="16387">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16387">
                                            <p:txEl>
                                              <p:pRg st="4" end="4"/>
                                            </p:txEl>
                                          </p:spTgt>
                                        </p:tgtEl>
                                        <p:attrNameLst>
                                          <p:attrName>style.visibility</p:attrName>
                                        </p:attrNameLst>
                                      </p:cBhvr>
                                      <p:to>
                                        <p:strVal val="visible"/>
                                      </p:to>
                                    </p:set>
                                    <p:animEffect transition="in" filter="checkerboard(across)">
                                      <p:cBhvr>
                                        <p:cTn id="17" dur="500"/>
                                        <p:tgtEl>
                                          <p:spTgt spid="16387">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nodeType="clickEffect">
                                  <p:stCondLst>
                                    <p:cond delay="0"/>
                                  </p:stCondLst>
                                  <p:childTnLst>
                                    <p:set>
                                      <p:cBhvr>
                                        <p:cTn id="21" dur="1" fill="hold">
                                          <p:stCondLst>
                                            <p:cond delay="0"/>
                                          </p:stCondLst>
                                        </p:cTn>
                                        <p:tgtEl>
                                          <p:spTgt spid="16387">
                                            <p:txEl>
                                              <p:pRg st="5" end="5"/>
                                            </p:txEl>
                                          </p:spTgt>
                                        </p:tgtEl>
                                        <p:attrNameLst>
                                          <p:attrName>style.visibility</p:attrName>
                                        </p:attrNameLst>
                                      </p:cBhvr>
                                      <p:to>
                                        <p:strVal val="visible"/>
                                      </p:to>
                                    </p:set>
                                    <p:animEffect transition="in" filter="checkerboard(across)">
                                      <p:cBhvr>
                                        <p:cTn id="22" dur="500"/>
                                        <p:tgtEl>
                                          <p:spTgt spid="1638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Title 1"/>
          <p:cNvSpPr>
            <a:spLocks noGrp="1"/>
          </p:cNvSpPr>
          <p:nvPr>
            <p:ph type="title"/>
          </p:nvPr>
        </p:nvSpPr>
        <p:spPr>
          <a:xfrm>
            <a:off x="609600" y="43"/>
            <a:ext cx="10972800" cy="1527175"/>
          </a:xfrm>
        </p:spPr>
        <p:txBody>
          <a:bodyPr/>
          <a:lstStyle/>
          <a:p>
            <a:r>
              <a:rPr lang="tr-TR" b="1" dirty="0">
                <a:ea typeface="MS PGothic" charset="0"/>
              </a:rPr>
              <a:t>Fiyat, Marjinal Maliyet ve LRATC</a:t>
            </a:r>
            <a:br>
              <a:rPr lang="tr-TR" b="1" dirty="0">
                <a:ea typeface="MS PGothic" charset="0"/>
              </a:rPr>
            </a:br>
            <a:r>
              <a:rPr lang="tr-TR" b="1" dirty="0">
                <a:ea typeface="MS PGothic" charset="0"/>
              </a:rPr>
              <a:t>Arasındaki İlişki</a:t>
            </a:r>
          </a:p>
        </p:txBody>
      </p:sp>
      <p:sp>
        <p:nvSpPr>
          <p:cNvPr id="17411" name="Content Placeholder 2"/>
          <p:cNvSpPr>
            <a:spLocks noGrp="1"/>
          </p:cNvSpPr>
          <p:nvPr>
            <p:ph idx="1"/>
          </p:nvPr>
        </p:nvSpPr>
        <p:spPr>
          <a:xfrm>
            <a:off x="609600" y="1712913"/>
            <a:ext cx="10972800" cy="4895850"/>
          </a:xfrm>
        </p:spPr>
        <p:txBody>
          <a:bodyPr/>
          <a:lstStyle/>
          <a:p>
            <a:pPr eaLnBrk="1" hangingPunct="1"/>
            <a:r>
              <a:rPr lang="tr-TR" sz="3200" dirty="0" err="1">
                <a:ea typeface="MS PGothic" charset="0"/>
              </a:rPr>
              <a:t>Markup</a:t>
            </a:r>
            <a:endParaRPr lang="tr-TR" sz="3200" dirty="0">
              <a:ea typeface="MS PGothic" charset="0"/>
            </a:endParaRPr>
          </a:p>
          <a:p>
            <a:pPr lvl="1" eaLnBrk="1" hangingPunct="1"/>
            <a:r>
              <a:rPr lang="tr-TR" sz="2800" dirty="0">
                <a:ea typeface="MS PGothic" charset="0"/>
              </a:rPr>
              <a:t>P ve MC arasındaki ilişki </a:t>
            </a:r>
          </a:p>
          <a:p>
            <a:pPr lvl="1" eaLnBrk="1" hangingPunct="1"/>
            <a:r>
              <a:rPr lang="tr-TR" sz="2800" dirty="0"/>
              <a:t>Bir firma piyasa gücüne sahip olduğunda ve farklılaştırılmış bir ürün sattığında, </a:t>
            </a:r>
            <a:r>
              <a:rPr lang="tr-TR" sz="2800" dirty="0" err="1"/>
              <a:t>markup</a:t>
            </a:r>
            <a:r>
              <a:rPr lang="tr-TR" sz="2800" dirty="0"/>
              <a:t> mümkündür.</a:t>
            </a:r>
            <a:endParaRPr lang="tr-TR" sz="2800" dirty="0">
              <a:ea typeface="MS PGothic" charset="0"/>
            </a:endParaRPr>
          </a:p>
          <a:p>
            <a:pPr lvl="1" eaLnBrk="1" hangingPunct="1"/>
            <a:r>
              <a:rPr lang="tr-TR" sz="2800" dirty="0"/>
              <a:t>Tüketicilerin daha fazla ödeme yapmasıyla sonuçlanır</a:t>
            </a:r>
            <a:endParaRPr lang="tr-TR" sz="2800" dirty="0">
              <a:ea typeface="MS PGothic" charset="0"/>
            </a:endParaRPr>
          </a:p>
          <a:p>
            <a:pPr eaLnBrk="1" hangingPunct="1"/>
            <a:r>
              <a:rPr lang="tr-TR" sz="2800" dirty="0">
                <a:ea typeface="MS PGothic" charset="0"/>
                <a:cs typeface="Arial" pitchFamily="-103" charset="0"/>
              </a:rPr>
              <a:t>Fiyat, Marjinal Maliyet ve Uzun-Dönem ATC</a:t>
            </a:r>
          </a:p>
          <a:p>
            <a:pPr lvl="1" eaLnBrk="1" hangingPunct="1"/>
            <a:r>
              <a:rPr lang="tr-TR" sz="2400" dirty="0">
                <a:ea typeface="MS PGothic" charset="0"/>
                <a:cs typeface="Arial" pitchFamily="-103" charset="0"/>
              </a:rPr>
              <a:t>Tekelci rekabet: P &gt; MC</a:t>
            </a:r>
          </a:p>
          <a:p>
            <a:pPr lvl="1" eaLnBrk="1" hangingPunct="1"/>
            <a:r>
              <a:rPr lang="tr-TR" sz="2400" dirty="0">
                <a:ea typeface="MS PGothic" charset="0"/>
                <a:cs typeface="Arial" pitchFamily="-103" charset="0"/>
              </a:rPr>
              <a:t>Tekelci rekabet, </a:t>
            </a:r>
            <a:r>
              <a:rPr lang="tr-TR" sz="2400" dirty="0">
                <a:solidFill>
                  <a:srgbClr val="FF0000"/>
                </a:solidFill>
                <a:ea typeface="MS PGothic" charset="0"/>
                <a:cs typeface="Arial" pitchFamily="-103" charset="0"/>
              </a:rPr>
              <a:t>uzun-dönemde</a:t>
            </a:r>
            <a:r>
              <a:rPr lang="tr-TR" sz="2400" dirty="0">
                <a:ea typeface="MS PGothic" charset="0"/>
                <a:cs typeface="Arial" pitchFamily="-103" charset="0"/>
              </a:rPr>
              <a:t>: P &gt; </a:t>
            </a:r>
            <a:r>
              <a:rPr lang="tr-TR" sz="2400" dirty="0" err="1">
                <a:ea typeface="MS PGothic" charset="0"/>
                <a:cs typeface="Arial" pitchFamily="-103" charset="0"/>
              </a:rPr>
              <a:t>min</a:t>
            </a:r>
            <a:r>
              <a:rPr lang="tr-TR" sz="2400" dirty="0">
                <a:ea typeface="MS PGothic" charset="0"/>
                <a:cs typeface="Arial" pitchFamily="-103" charset="0"/>
              </a:rPr>
              <a:t> ATC</a:t>
            </a:r>
          </a:p>
          <a:p>
            <a:pPr lvl="1" eaLnBrk="1" hangingPunct="1"/>
            <a:r>
              <a:rPr lang="tr-TR" sz="2400" dirty="0">
                <a:ea typeface="MS PGothic" charset="0"/>
                <a:cs typeface="Arial" pitchFamily="-103" charset="0"/>
              </a:rPr>
              <a:t>Tam rekabetçi: P = MC</a:t>
            </a:r>
          </a:p>
          <a:p>
            <a:pPr lvl="1" eaLnBrk="1" hangingPunct="1"/>
            <a:r>
              <a:rPr lang="tr-TR" sz="2400" dirty="0">
                <a:ea typeface="MS PGothic" charset="0"/>
                <a:cs typeface="Arial" pitchFamily="-103" charset="0"/>
              </a:rPr>
              <a:t>Tam rekabetçi, </a:t>
            </a:r>
            <a:r>
              <a:rPr lang="tr-TR" sz="2400" dirty="0">
                <a:solidFill>
                  <a:srgbClr val="FF0000"/>
                </a:solidFill>
                <a:ea typeface="MS PGothic" charset="0"/>
                <a:cs typeface="Arial" pitchFamily="-103" charset="0"/>
              </a:rPr>
              <a:t>uzun-dönemde</a:t>
            </a:r>
            <a:r>
              <a:rPr lang="tr-TR" sz="2400" dirty="0">
                <a:ea typeface="MS PGothic" charset="0"/>
                <a:cs typeface="Arial" pitchFamily="-103" charset="0"/>
              </a:rPr>
              <a:t>: P = </a:t>
            </a:r>
            <a:r>
              <a:rPr lang="tr-TR" sz="2400" dirty="0" err="1">
                <a:ea typeface="MS PGothic" charset="0"/>
                <a:cs typeface="Arial" pitchFamily="-103" charset="0"/>
              </a:rPr>
              <a:t>min</a:t>
            </a:r>
            <a:r>
              <a:rPr lang="tr-TR" sz="2400" dirty="0">
                <a:ea typeface="MS PGothic" charset="0"/>
                <a:cs typeface="Arial" pitchFamily="-103" charset="0"/>
              </a:rPr>
              <a:t> ATC</a:t>
            </a:r>
          </a:p>
          <a:p>
            <a:pPr lvl="1" eaLnBrk="1" hangingPunct="1"/>
            <a:endParaRPr lang="tr-TR" sz="2400" dirty="0">
              <a:ea typeface="MS PGothic" charset="0"/>
            </a:endParaRPr>
          </a:p>
        </p:txBody>
      </p:sp>
    </p:spTree>
    <p:extLst>
      <p:ext uri="{BB962C8B-B14F-4D97-AF65-F5344CB8AC3E}">
        <p14:creationId xmlns:p14="http://schemas.microsoft.com/office/powerpoint/2010/main" val="23326039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17411">
                                            <p:txEl>
                                              <p:pRg st="1" end="1"/>
                                            </p:txEl>
                                          </p:spTgt>
                                        </p:tgtEl>
                                        <p:attrNameLst>
                                          <p:attrName>style.visibility</p:attrName>
                                        </p:attrNameLst>
                                      </p:cBhvr>
                                      <p:to>
                                        <p:strVal val="visible"/>
                                      </p:to>
                                    </p:set>
                                    <p:animEffect transition="in" filter="checkerboard(across)">
                                      <p:cBhvr>
                                        <p:cTn id="7" dur="500"/>
                                        <p:tgtEl>
                                          <p:spTgt spid="17411">
                                            <p:txEl>
                                              <p:pRg st="1" end="1"/>
                                            </p:txEl>
                                          </p:spTgt>
                                        </p:tgtEl>
                                      </p:cBhvr>
                                    </p:animEffect>
                                  </p:childTnLst>
                                </p:cTn>
                              </p:par>
                              <p:par>
                                <p:cTn id="8" presetID="5" presetClass="entr" presetSubtype="10" fill="hold" nodeType="withEffect">
                                  <p:stCondLst>
                                    <p:cond delay="0"/>
                                  </p:stCondLst>
                                  <p:childTnLst>
                                    <p:set>
                                      <p:cBhvr>
                                        <p:cTn id="9" dur="1" fill="hold">
                                          <p:stCondLst>
                                            <p:cond delay="0"/>
                                          </p:stCondLst>
                                        </p:cTn>
                                        <p:tgtEl>
                                          <p:spTgt spid="17411">
                                            <p:txEl>
                                              <p:pRg st="2" end="2"/>
                                            </p:txEl>
                                          </p:spTgt>
                                        </p:tgtEl>
                                        <p:attrNameLst>
                                          <p:attrName>style.visibility</p:attrName>
                                        </p:attrNameLst>
                                      </p:cBhvr>
                                      <p:to>
                                        <p:strVal val="visible"/>
                                      </p:to>
                                    </p:set>
                                    <p:animEffect transition="in" filter="checkerboard(across)">
                                      <p:cBhvr>
                                        <p:cTn id="10" dur="500"/>
                                        <p:tgtEl>
                                          <p:spTgt spid="17411">
                                            <p:txEl>
                                              <p:pRg st="2" end="2"/>
                                            </p:txEl>
                                          </p:spTgt>
                                        </p:tgtEl>
                                      </p:cBhvr>
                                    </p:animEffect>
                                  </p:childTnLst>
                                </p:cTn>
                              </p:par>
                              <p:par>
                                <p:cTn id="11" presetID="5" presetClass="entr" presetSubtype="10" fill="hold" nodeType="withEffect">
                                  <p:stCondLst>
                                    <p:cond delay="0"/>
                                  </p:stCondLst>
                                  <p:childTnLst>
                                    <p:set>
                                      <p:cBhvr>
                                        <p:cTn id="12" dur="1" fill="hold">
                                          <p:stCondLst>
                                            <p:cond delay="0"/>
                                          </p:stCondLst>
                                        </p:cTn>
                                        <p:tgtEl>
                                          <p:spTgt spid="17411">
                                            <p:txEl>
                                              <p:pRg st="3" end="3"/>
                                            </p:txEl>
                                          </p:spTgt>
                                        </p:tgtEl>
                                        <p:attrNameLst>
                                          <p:attrName>style.visibility</p:attrName>
                                        </p:attrNameLst>
                                      </p:cBhvr>
                                      <p:to>
                                        <p:strVal val="visible"/>
                                      </p:to>
                                    </p:set>
                                    <p:animEffect transition="in" filter="checkerboard(across)">
                                      <p:cBhvr>
                                        <p:cTn id="13" dur="500"/>
                                        <p:tgtEl>
                                          <p:spTgt spid="17411">
                                            <p:txEl>
                                              <p:pRg st="3" end="3"/>
                                            </p:txEl>
                                          </p:spTgt>
                                        </p:tgtEl>
                                      </p:cBhvr>
                                    </p:animEffect>
                                  </p:childTnLst>
                                </p:cTn>
                              </p:par>
                              <p:par>
                                <p:cTn id="14" presetID="5" presetClass="entr" presetSubtype="10" fill="hold" nodeType="withEffect">
                                  <p:stCondLst>
                                    <p:cond delay="0"/>
                                  </p:stCondLst>
                                  <p:childTnLst>
                                    <p:set>
                                      <p:cBhvr>
                                        <p:cTn id="15" dur="1" fill="hold">
                                          <p:stCondLst>
                                            <p:cond delay="0"/>
                                          </p:stCondLst>
                                        </p:cTn>
                                        <p:tgtEl>
                                          <p:spTgt spid="17411">
                                            <p:txEl>
                                              <p:pRg st="4" end="4"/>
                                            </p:txEl>
                                          </p:spTgt>
                                        </p:tgtEl>
                                        <p:attrNameLst>
                                          <p:attrName>style.visibility</p:attrName>
                                        </p:attrNameLst>
                                      </p:cBhvr>
                                      <p:to>
                                        <p:strVal val="visible"/>
                                      </p:to>
                                    </p:set>
                                    <p:animEffect transition="in" filter="checkerboard(across)">
                                      <p:cBhvr>
                                        <p:cTn id="16" dur="500"/>
                                        <p:tgtEl>
                                          <p:spTgt spid="17411">
                                            <p:txEl>
                                              <p:pRg st="4" end="4"/>
                                            </p:txEl>
                                          </p:spTgt>
                                        </p:tgtEl>
                                      </p:cBhvr>
                                    </p:animEffect>
                                  </p:childTnLst>
                                </p:cTn>
                              </p:par>
                              <p:par>
                                <p:cTn id="17" presetID="5" presetClass="entr" presetSubtype="10" fill="hold" nodeType="withEffect">
                                  <p:stCondLst>
                                    <p:cond delay="0"/>
                                  </p:stCondLst>
                                  <p:childTnLst>
                                    <p:set>
                                      <p:cBhvr>
                                        <p:cTn id="18" dur="1" fill="hold">
                                          <p:stCondLst>
                                            <p:cond delay="0"/>
                                          </p:stCondLst>
                                        </p:cTn>
                                        <p:tgtEl>
                                          <p:spTgt spid="17411">
                                            <p:txEl>
                                              <p:pRg st="5" end="5"/>
                                            </p:txEl>
                                          </p:spTgt>
                                        </p:tgtEl>
                                        <p:attrNameLst>
                                          <p:attrName>style.visibility</p:attrName>
                                        </p:attrNameLst>
                                      </p:cBhvr>
                                      <p:to>
                                        <p:strVal val="visible"/>
                                      </p:to>
                                    </p:set>
                                    <p:animEffect transition="in" filter="checkerboard(across)">
                                      <p:cBhvr>
                                        <p:cTn id="19" dur="500"/>
                                        <p:tgtEl>
                                          <p:spTgt spid="17411">
                                            <p:txEl>
                                              <p:pRg st="5" end="5"/>
                                            </p:txEl>
                                          </p:spTgt>
                                        </p:tgtEl>
                                      </p:cBhvr>
                                    </p:animEffect>
                                  </p:childTnLst>
                                </p:cTn>
                              </p:par>
                              <p:par>
                                <p:cTn id="20" presetID="5" presetClass="entr" presetSubtype="10" fill="hold" nodeType="withEffect">
                                  <p:stCondLst>
                                    <p:cond delay="0"/>
                                  </p:stCondLst>
                                  <p:childTnLst>
                                    <p:set>
                                      <p:cBhvr>
                                        <p:cTn id="21" dur="1" fill="hold">
                                          <p:stCondLst>
                                            <p:cond delay="0"/>
                                          </p:stCondLst>
                                        </p:cTn>
                                        <p:tgtEl>
                                          <p:spTgt spid="17411">
                                            <p:txEl>
                                              <p:pRg st="6" end="6"/>
                                            </p:txEl>
                                          </p:spTgt>
                                        </p:tgtEl>
                                        <p:attrNameLst>
                                          <p:attrName>style.visibility</p:attrName>
                                        </p:attrNameLst>
                                      </p:cBhvr>
                                      <p:to>
                                        <p:strVal val="visible"/>
                                      </p:to>
                                    </p:set>
                                    <p:animEffect transition="in" filter="checkerboard(across)">
                                      <p:cBhvr>
                                        <p:cTn id="22" dur="500"/>
                                        <p:tgtEl>
                                          <p:spTgt spid="17411">
                                            <p:txEl>
                                              <p:pRg st="6" end="6"/>
                                            </p:txEl>
                                          </p:spTgt>
                                        </p:tgtEl>
                                      </p:cBhvr>
                                    </p:animEffect>
                                  </p:childTnLst>
                                </p:cTn>
                              </p:par>
                              <p:par>
                                <p:cTn id="23" presetID="5" presetClass="entr" presetSubtype="10" fill="hold" nodeType="withEffect">
                                  <p:stCondLst>
                                    <p:cond delay="0"/>
                                  </p:stCondLst>
                                  <p:childTnLst>
                                    <p:set>
                                      <p:cBhvr>
                                        <p:cTn id="24" dur="1" fill="hold">
                                          <p:stCondLst>
                                            <p:cond delay="0"/>
                                          </p:stCondLst>
                                        </p:cTn>
                                        <p:tgtEl>
                                          <p:spTgt spid="17411">
                                            <p:txEl>
                                              <p:pRg st="7" end="7"/>
                                            </p:txEl>
                                          </p:spTgt>
                                        </p:tgtEl>
                                        <p:attrNameLst>
                                          <p:attrName>style.visibility</p:attrName>
                                        </p:attrNameLst>
                                      </p:cBhvr>
                                      <p:to>
                                        <p:strVal val="visible"/>
                                      </p:to>
                                    </p:set>
                                    <p:animEffect transition="in" filter="checkerboard(across)">
                                      <p:cBhvr>
                                        <p:cTn id="25" dur="500"/>
                                        <p:tgtEl>
                                          <p:spTgt spid="17411">
                                            <p:txEl>
                                              <p:pRg st="7" end="7"/>
                                            </p:txEl>
                                          </p:spTgt>
                                        </p:tgtEl>
                                      </p:cBhvr>
                                    </p:animEffect>
                                  </p:childTnLst>
                                </p:cTn>
                              </p:par>
                              <p:par>
                                <p:cTn id="26" presetID="5" presetClass="entr" presetSubtype="10" fill="hold" nodeType="withEffect">
                                  <p:stCondLst>
                                    <p:cond delay="0"/>
                                  </p:stCondLst>
                                  <p:childTnLst>
                                    <p:set>
                                      <p:cBhvr>
                                        <p:cTn id="27" dur="1" fill="hold">
                                          <p:stCondLst>
                                            <p:cond delay="0"/>
                                          </p:stCondLst>
                                        </p:cTn>
                                        <p:tgtEl>
                                          <p:spTgt spid="17411">
                                            <p:txEl>
                                              <p:pRg st="8" end="8"/>
                                            </p:txEl>
                                          </p:spTgt>
                                        </p:tgtEl>
                                        <p:attrNameLst>
                                          <p:attrName>style.visibility</p:attrName>
                                        </p:attrNameLst>
                                      </p:cBhvr>
                                      <p:to>
                                        <p:strVal val="visible"/>
                                      </p:to>
                                    </p:set>
                                    <p:animEffect transition="in" filter="checkerboard(across)">
                                      <p:cBhvr>
                                        <p:cTn id="28" dur="500"/>
                                        <p:tgtEl>
                                          <p:spTgt spid="17411">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5" name="Picture 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361019" y="1903413"/>
            <a:ext cx="10441516" cy="2971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 name="Picture 9" descr="L2-7.eps"/>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261533" y="1986006"/>
            <a:ext cx="4658784" cy="27908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 name="Picture 7" descr="efficient.eps"/>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799419" y="3357569"/>
            <a:ext cx="1231900" cy="14255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 name="Picture 8" descr="excess.eps"/>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069195" y="4833981"/>
            <a:ext cx="1392767" cy="3016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1" name="Picture 10" descr="line_horiz.eps"/>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2019303" y="3368718"/>
            <a:ext cx="3238500" cy="603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2" name="Picture 11" descr="markup.eps"/>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152400" y="3216282"/>
            <a:ext cx="1018117" cy="8223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7" name="Picture 16" descr="mcdashed.eps"/>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1589646" y="3895732"/>
            <a:ext cx="1847849" cy="180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8" name="Picture 17" descr="R2-7.eps"/>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6369080" y="1836738"/>
            <a:ext cx="5490633" cy="25701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9" name="Picture 18" descr="Rq.eps"/>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8693152" y="3405192"/>
            <a:ext cx="1606549" cy="14065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0" name="Picture 19" descr="title1.eps"/>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2010862" y="5237163"/>
            <a:ext cx="3052233" cy="2016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1" name="Picture 20" descr="title2.eps"/>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8337553" y="5254668"/>
            <a:ext cx="2410883" cy="2000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6876" name="Title 12"/>
          <p:cNvSpPr>
            <a:spLocks noGrp="1"/>
          </p:cNvSpPr>
          <p:nvPr>
            <p:ph type="title"/>
          </p:nvPr>
        </p:nvSpPr>
        <p:spPr>
          <a:xfrm>
            <a:off x="609600" y="43"/>
            <a:ext cx="10972800" cy="1527175"/>
          </a:xfrm>
        </p:spPr>
        <p:txBody>
          <a:bodyPr/>
          <a:lstStyle/>
          <a:p>
            <a:r>
              <a:rPr lang="tr-TR" b="1" dirty="0">
                <a:ea typeface="MS PGothic" charset="0"/>
              </a:rPr>
              <a:t>Uzun-Dönem Dengesi</a:t>
            </a:r>
            <a:br>
              <a:rPr lang="tr-TR" b="1" dirty="0">
                <a:ea typeface="MS PGothic" charset="0"/>
              </a:rPr>
            </a:br>
            <a:r>
              <a:rPr lang="tr-TR" b="1" dirty="0">
                <a:ea typeface="MS PGothic" charset="0"/>
              </a:rPr>
              <a:t>İki Piyasa Yapısı</a:t>
            </a:r>
          </a:p>
        </p:txBody>
      </p:sp>
      <p:sp>
        <p:nvSpPr>
          <p:cNvPr id="14" name="Rectangle 13">
            <a:extLst>
              <a:ext uri="{FF2B5EF4-FFF2-40B4-BE49-F238E27FC236}">
                <a16:creationId xmlns:a16="http://schemas.microsoft.com/office/drawing/2014/main" id="{39C23BB4-D0AA-B640-A298-3C30321502D4}"/>
              </a:ext>
            </a:extLst>
          </p:cNvPr>
          <p:cNvSpPr/>
          <p:nvPr/>
        </p:nvSpPr>
        <p:spPr>
          <a:xfrm>
            <a:off x="2378369" y="5211869"/>
            <a:ext cx="2774416" cy="298022"/>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algn="ctr"/>
            <a:r>
              <a:rPr lang="en-US" sz="1600" b="1" dirty="0" err="1">
                <a:effectLst/>
                <a:latin typeface="Cambria" panose="02040503050406030204" pitchFamily="18" charset="0"/>
                <a:ea typeface="MS Mincho" panose="02020609040205080304" pitchFamily="49" charset="-128"/>
                <a:cs typeface="Times New Roman" panose="02020603050405020304" pitchFamily="18" charset="0"/>
              </a:rPr>
              <a:t>Tekelci</a:t>
            </a:r>
            <a:r>
              <a:rPr lang="en-US" sz="1600" b="1" dirty="0">
                <a:effectLst/>
                <a:latin typeface="Cambria" panose="02040503050406030204" pitchFamily="18" charset="0"/>
                <a:ea typeface="MS Mincho" panose="02020609040205080304" pitchFamily="49" charset="-128"/>
                <a:cs typeface="Times New Roman" panose="02020603050405020304" pitchFamily="18" charset="0"/>
              </a:rPr>
              <a:t> </a:t>
            </a:r>
            <a:r>
              <a:rPr lang="en-US" sz="1600" b="1" dirty="0" err="1">
                <a:effectLst/>
                <a:latin typeface="Cambria" panose="02040503050406030204" pitchFamily="18" charset="0"/>
                <a:ea typeface="MS Mincho" panose="02020609040205080304" pitchFamily="49" charset="-128"/>
                <a:cs typeface="Times New Roman" panose="02020603050405020304" pitchFamily="18" charset="0"/>
              </a:rPr>
              <a:t>Rekabet</a:t>
            </a:r>
            <a:endParaRPr lang="en-US" sz="1600" b="1" dirty="0">
              <a:effectLst/>
              <a:latin typeface="Cambria" panose="02040503050406030204" pitchFamily="18" charset="0"/>
              <a:ea typeface="MS Mincho" panose="02020609040205080304" pitchFamily="49" charset="-128"/>
              <a:cs typeface="Times New Roman" panose="02020603050405020304" pitchFamily="18" charset="0"/>
            </a:endParaRPr>
          </a:p>
        </p:txBody>
      </p:sp>
      <p:sp>
        <p:nvSpPr>
          <p:cNvPr id="15" name="Rectangle 14">
            <a:extLst>
              <a:ext uri="{FF2B5EF4-FFF2-40B4-BE49-F238E27FC236}">
                <a16:creationId xmlns:a16="http://schemas.microsoft.com/office/drawing/2014/main" id="{5337AD6F-3B18-B44A-918C-1C090CE04B3D}"/>
              </a:ext>
            </a:extLst>
          </p:cNvPr>
          <p:cNvSpPr/>
          <p:nvPr/>
        </p:nvSpPr>
        <p:spPr>
          <a:xfrm>
            <a:off x="8682532" y="5216909"/>
            <a:ext cx="2084459" cy="298022"/>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algn="ctr"/>
            <a:r>
              <a:rPr lang="en-US" sz="1600" b="1" dirty="0">
                <a:effectLst/>
                <a:latin typeface="Cambria" panose="02040503050406030204" pitchFamily="18" charset="0"/>
                <a:ea typeface="MS Mincho" panose="02020609040205080304" pitchFamily="49" charset="-128"/>
                <a:cs typeface="Times New Roman" panose="02020603050405020304" pitchFamily="18" charset="0"/>
              </a:rPr>
              <a:t>Tam </a:t>
            </a:r>
            <a:r>
              <a:rPr lang="en-US" sz="1600" b="1" dirty="0" err="1">
                <a:effectLst/>
                <a:latin typeface="Cambria" panose="02040503050406030204" pitchFamily="18" charset="0"/>
                <a:ea typeface="MS Mincho" panose="02020609040205080304" pitchFamily="49" charset="-128"/>
                <a:cs typeface="Times New Roman" panose="02020603050405020304" pitchFamily="18" charset="0"/>
              </a:rPr>
              <a:t>Rekabetçi</a:t>
            </a:r>
            <a:endParaRPr lang="en-US" sz="1600" b="1" dirty="0">
              <a:effectLst/>
              <a:latin typeface="Cambria" panose="02040503050406030204" pitchFamily="18" charset="0"/>
              <a:ea typeface="MS Mincho" panose="02020609040205080304" pitchFamily="49" charset="-128"/>
              <a:cs typeface="Times New Roman" panose="02020603050405020304" pitchFamily="18" charset="0"/>
            </a:endParaRPr>
          </a:p>
        </p:txBody>
      </p:sp>
      <p:sp>
        <p:nvSpPr>
          <p:cNvPr id="16" name="Rectangle 15">
            <a:extLst>
              <a:ext uri="{FF2B5EF4-FFF2-40B4-BE49-F238E27FC236}">
                <a16:creationId xmlns:a16="http://schemas.microsoft.com/office/drawing/2014/main" id="{8AB4ABD0-DAA4-AC40-8834-29915E3EA7E5}"/>
              </a:ext>
            </a:extLst>
          </p:cNvPr>
          <p:cNvSpPr/>
          <p:nvPr/>
        </p:nvSpPr>
        <p:spPr>
          <a:xfrm>
            <a:off x="3065164" y="4951884"/>
            <a:ext cx="1483091" cy="244296"/>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algn="ctr"/>
            <a:r>
              <a:rPr lang="en-US" sz="1600" dirty="0" err="1">
                <a:effectLst/>
                <a:latin typeface="Cambria" panose="02040503050406030204" pitchFamily="18" charset="0"/>
                <a:ea typeface="MS Mincho" panose="02020609040205080304" pitchFamily="49" charset="-128"/>
                <a:cs typeface="Times New Roman" panose="02020603050405020304" pitchFamily="18" charset="0"/>
              </a:rPr>
              <a:t>Fazla</a:t>
            </a:r>
            <a:r>
              <a:rPr lang="en-US" sz="1600" dirty="0">
                <a:effectLst/>
                <a:latin typeface="Cambria" panose="02040503050406030204" pitchFamily="18" charset="0"/>
                <a:ea typeface="MS Mincho" panose="02020609040205080304" pitchFamily="49" charset="-128"/>
                <a:cs typeface="Times New Roman" panose="02020603050405020304" pitchFamily="18" charset="0"/>
              </a:rPr>
              <a:t> </a:t>
            </a:r>
            <a:r>
              <a:rPr lang="en-US" sz="1600" dirty="0" err="1">
                <a:effectLst/>
                <a:latin typeface="Cambria" panose="02040503050406030204" pitchFamily="18" charset="0"/>
                <a:ea typeface="MS Mincho" panose="02020609040205080304" pitchFamily="49" charset="-128"/>
                <a:cs typeface="Times New Roman" panose="02020603050405020304" pitchFamily="18" charset="0"/>
              </a:rPr>
              <a:t>Kapasite</a:t>
            </a:r>
            <a:endParaRPr lang="en-US" sz="1600" dirty="0">
              <a:effectLst/>
              <a:latin typeface="Cambria" panose="02040503050406030204" pitchFamily="18" charset="0"/>
              <a:ea typeface="MS Mincho" panose="02020609040205080304" pitchFamily="49" charset="-128"/>
              <a:cs typeface="Times New Roman" panose="02020603050405020304" pitchFamily="18" charset="0"/>
            </a:endParaRPr>
          </a:p>
        </p:txBody>
      </p:sp>
      <p:sp>
        <p:nvSpPr>
          <p:cNvPr id="22" name="Rectangle 21">
            <a:extLst>
              <a:ext uri="{FF2B5EF4-FFF2-40B4-BE49-F238E27FC236}">
                <a16:creationId xmlns:a16="http://schemas.microsoft.com/office/drawing/2014/main" id="{5118DDEF-9E5F-B94D-BBC5-B9E9DDBE54B2}"/>
              </a:ext>
            </a:extLst>
          </p:cNvPr>
          <p:cNvSpPr/>
          <p:nvPr/>
        </p:nvSpPr>
        <p:spPr>
          <a:xfrm>
            <a:off x="3539068" y="4614864"/>
            <a:ext cx="1483092" cy="222087"/>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algn="ctr"/>
            <a:r>
              <a:rPr lang="en-US" sz="1200" dirty="0" err="1">
                <a:effectLst/>
                <a:latin typeface="Cambria" panose="02040503050406030204" pitchFamily="18" charset="0"/>
                <a:ea typeface="MS Mincho" panose="02020609040205080304" pitchFamily="49" charset="-128"/>
                <a:cs typeface="Times New Roman" panose="02020603050405020304" pitchFamily="18" charset="0"/>
              </a:rPr>
              <a:t>Etkin</a:t>
            </a:r>
            <a:r>
              <a:rPr lang="en-US" sz="1200" dirty="0">
                <a:effectLst/>
                <a:latin typeface="Cambria" panose="02040503050406030204" pitchFamily="18" charset="0"/>
                <a:ea typeface="MS Mincho" panose="02020609040205080304" pitchFamily="49" charset="-128"/>
                <a:cs typeface="Times New Roman" panose="02020603050405020304" pitchFamily="18" charset="0"/>
              </a:rPr>
              <a:t> </a:t>
            </a:r>
            <a:r>
              <a:rPr lang="en-US" sz="1200" dirty="0" err="1">
                <a:effectLst/>
                <a:latin typeface="Cambria" panose="02040503050406030204" pitchFamily="18" charset="0"/>
                <a:ea typeface="MS Mincho" panose="02020609040205080304" pitchFamily="49" charset="-128"/>
                <a:cs typeface="Times New Roman" panose="02020603050405020304" pitchFamily="18" charset="0"/>
              </a:rPr>
              <a:t>Ölçek</a:t>
            </a:r>
            <a:endParaRPr lang="en-US" sz="1200" dirty="0">
              <a:effectLst/>
              <a:latin typeface="Cambria" panose="02040503050406030204" pitchFamily="18" charset="0"/>
              <a:ea typeface="MS Mincho" panose="02020609040205080304" pitchFamily="49" charset="-128"/>
              <a:cs typeface="Times New Roman" panose="02020603050405020304" pitchFamily="18" charset="0"/>
            </a:endParaRPr>
          </a:p>
        </p:txBody>
      </p:sp>
      <p:sp>
        <p:nvSpPr>
          <p:cNvPr id="23" name="Rectangle 22">
            <a:extLst>
              <a:ext uri="{FF2B5EF4-FFF2-40B4-BE49-F238E27FC236}">
                <a16:creationId xmlns:a16="http://schemas.microsoft.com/office/drawing/2014/main" id="{D8DE32F6-CCE2-F941-B245-62D0B836EF91}"/>
              </a:ext>
            </a:extLst>
          </p:cNvPr>
          <p:cNvSpPr/>
          <p:nvPr/>
        </p:nvSpPr>
        <p:spPr>
          <a:xfrm>
            <a:off x="8967504" y="4625677"/>
            <a:ext cx="1348265" cy="222087"/>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algn="ctr"/>
            <a:r>
              <a:rPr lang="en-US" sz="1200" dirty="0" err="1">
                <a:effectLst/>
                <a:latin typeface="Cambria" panose="02040503050406030204" pitchFamily="18" charset="0"/>
                <a:ea typeface="MS Mincho" panose="02020609040205080304" pitchFamily="49" charset="-128"/>
                <a:cs typeface="Times New Roman" panose="02020603050405020304" pitchFamily="18" charset="0"/>
              </a:rPr>
              <a:t>Etkin</a:t>
            </a:r>
            <a:r>
              <a:rPr lang="en-US" sz="1200" dirty="0">
                <a:effectLst/>
                <a:latin typeface="Cambria" panose="02040503050406030204" pitchFamily="18" charset="0"/>
                <a:ea typeface="MS Mincho" panose="02020609040205080304" pitchFamily="49" charset="-128"/>
                <a:cs typeface="Times New Roman" panose="02020603050405020304" pitchFamily="18" charset="0"/>
              </a:rPr>
              <a:t> </a:t>
            </a:r>
            <a:r>
              <a:rPr lang="en-US" sz="1200" dirty="0" err="1">
                <a:effectLst/>
                <a:latin typeface="Cambria" panose="02040503050406030204" pitchFamily="18" charset="0"/>
                <a:ea typeface="MS Mincho" panose="02020609040205080304" pitchFamily="49" charset="-128"/>
                <a:cs typeface="Times New Roman" panose="02020603050405020304" pitchFamily="18" charset="0"/>
              </a:rPr>
              <a:t>Ölçek</a:t>
            </a:r>
            <a:r>
              <a:rPr lang="en-US" sz="1200" dirty="0">
                <a:effectLst/>
                <a:latin typeface="Cambria" panose="02040503050406030204" pitchFamily="18" charset="0"/>
                <a:ea typeface="MS Mincho" panose="02020609040205080304" pitchFamily="49" charset="-128"/>
                <a:cs typeface="Times New Roman" panose="02020603050405020304" pitchFamily="18" charset="0"/>
              </a:rPr>
              <a:t>           </a:t>
            </a:r>
          </a:p>
        </p:txBody>
      </p:sp>
    </p:spTree>
    <p:extLst>
      <p:ext uri="{BB962C8B-B14F-4D97-AF65-F5344CB8AC3E}">
        <p14:creationId xmlns:p14="http://schemas.microsoft.com/office/powerpoint/2010/main" val="268465186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down)">
                                      <p:cBhvr>
                                        <p:cTn id="7" dur="1000"/>
                                        <p:tgtEl>
                                          <p:spTgt spid="2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4" fill="hold"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wipe(down)">
                                      <p:cBhvr>
                                        <p:cTn id="12" dur="1000"/>
                                        <p:tgtEl>
                                          <p:spTgt spid="2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left)">
                                      <p:cBhvr>
                                        <p:cTn id="17" dur="1000"/>
                                        <p:tgtEl>
                                          <p:spTgt spid="10"/>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wipe(left)">
                                      <p:cBhvr>
                                        <p:cTn id="22" dur="1000"/>
                                        <p:tgtEl>
                                          <p:spTgt spid="18"/>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4" fill="hold" nodeType="click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wipe(down)">
                                      <p:cBhvr>
                                        <p:cTn id="27" dur="1000"/>
                                        <p:tgtEl>
                                          <p:spTgt spid="19"/>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wipe(left)">
                                      <p:cBhvr>
                                        <p:cTn id="32" dur="1000"/>
                                        <p:tgtEl>
                                          <p:spTgt spid="11"/>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1" fill="hold" nodeType="click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wipe(up)">
                                      <p:cBhvr>
                                        <p:cTn id="37" dur="1000"/>
                                        <p:tgtEl>
                                          <p:spTgt spid="8"/>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4" fill="hold" nodeType="clickEffect">
                                  <p:stCondLst>
                                    <p:cond delay="0"/>
                                  </p:stCondLst>
                                  <p:childTnLst>
                                    <p:set>
                                      <p:cBhvr>
                                        <p:cTn id="41" dur="1" fill="hold">
                                          <p:stCondLst>
                                            <p:cond delay="0"/>
                                          </p:stCondLst>
                                        </p:cTn>
                                        <p:tgtEl>
                                          <p:spTgt spid="9"/>
                                        </p:tgtEl>
                                        <p:attrNameLst>
                                          <p:attrName>style.visibility</p:attrName>
                                        </p:attrNameLst>
                                      </p:cBhvr>
                                      <p:to>
                                        <p:strVal val="visible"/>
                                      </p:to>
                                    </p:set>
                                    <p:animEffect transition="in" filter="wipe(down)">
                                      <p:cBhvr>
                                        <p:cTn id="42" dur="1000"/>
                                        <p:tgtEl>
                                          <p:spTgt spid="9"/>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8" fill="hold" nodeType="click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wipe(left)">
                                      <p:cBhvr>
                                        <p:cTn id="47" dur="1000"/>
                                        <p:tgtEl>
                                          <p:spTgt spid="17"/>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8" fill="hold" nodeType="clickEffect">
                                  <p:stCondLst>
                                    <p:cond delay="0"/>
                                  </p:stCondLst>
                                  <p:childTnLst>
                                    <p:set>
                                      <p:cBhvr>
                                        <p:cTn id="51" dur="1" fill="hold">
                                          <p:stCondLst>
                                            <p:cond delay="0"/>
                                          </p:stCondLst>
                                        </p:cTn>
                                        <p:tgtEl>
                                          <p:spTgt spid="12"/>
                                        </p:tgtEl>
                                        <p:attrNameLst>
                                          <p:attrName>style.visibility</p:attrName>
                                        </p:attrNameLst>
                                      </p:cBhvr>
                                      <p:to>
                                        <p:strVal val="visible"/>
                                      </p:to>
                                    </p:set>
                                    <p:animEffect transition="in" filter="wipe(left)">
                                      <p:cBhvr>
                                        <p:cTn id="52"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Title 1"/>
          <p:cNvSpPr>
            <a:spLocks noGrp="1"/>
          </p:cNvSpPr>
          <p:nvPr>
            <p:ph type="title"/>
          </p:nvPr>
        </p:nvSpPr>
        <p:spPr>
          <a:xfrm>
            <a:off x="609600" y="43"/>
            <a:ext cx="10972800" cy="1527175"/>
          </a:xfrm>
        </p:spPr>
        <p:txBody>
          <a:bodyPr/>
          <a:lstStyle/>
          <a:p>
            <a:r>
              <a:rPr lang="tr-TR" b="1" dirty="0">
                <a:ea typeface="MS PGothic" charset="0"/>
              </a:rPr>
              <a:t>Ölçek ve Çıktı</a:t>
            </a:r>
          </a:p>
        </p:txBody>
      </p:sp>
      <p:sp>
        <p:nvSpPr>
          <p:cNvPr id="19459" name="Content Placeholder 2"/>
          <p:cNvSpPr>
            <a:spLocks noGrp="1"/>
          </p:cNvSpPr>
          <p:nvPr>
            <p:ph idx="1"/>
          </p:nvPr>
        </p:nvSpPr>
        <p:spPr>
          <a:xfrm>
            <a:off x="609600" y="1712913"/>
            <a:ext cx="10972800" cy="4895850"/>
          </a:xfrm>
        </p:spPr>
        <p:txBody>
          <a:bodyPr/>
          <a:lstStyle/>
          <a:p>
            <a:pPr eaLnBrk="1" hangingPunct="1"/>
            <a:r>
              <a:rPr lang="tr-TR" sz="2800" dirty="0">
                <a:ea typeface="MS PGothic" charset="0"/>
              </a:rPr>
              <a:t>Fazla kapasite (</a:t>
            </a:r>
            <a:r>
              <a:rPr lang="tr-TR" sz="2800" dirty="0" err="1">
                <a:ea typeface="MS PGothic" charset="0"/>
              </a:rPr>
              <a:t>Excess</a:t>
            </a:r>
            <a:r>
              <a:rPr lang="tr-TR" sz="2800" dirty="0">
                <a:ea typeface="MS PGothic" charset="0"/>
              </a:rPr>
              <a:t> </a:t>
            </a:r>
            <a:r>
              <a:rPr lang="tr-TR" sz="2800" dirty="0" err="1">
                <a:ea typeface="MS PGothic" charset="0"/>
              </a:rPr>
              <a:t>capacity</a:t>
            </a:r>
            <a:r>
              <a:rPr lang="tr-TR" sz="2800" dirty="0">
                <a:ea typeface="MS PGothic" charset="0"/>
              </a:rPr>
              <a:t>)</a:t>
            </a:r>
          </a:p>
          <a:p>
            <a:pPr lvl="1" eaLnBrk="1" hangingPunct="1"/>
            <a:r>
              <a:rPr lang="tr-TR" sz="2400" dirty="0">
                <a:ea typeface="MS PGothic" charset="0"/>
              </a:rPr>
              <a:t>Firmalar nispeten küçüktür, bu nedenle </a:t>
            </a:r>
            <a:r>
              <a:rPr lang="tr-TR" sz="2400" dirty="0" err="1">
                <a:ea typeface="MS PGothic" charset="0"/>
              </a:rPr>
              <a:t>ATC'nin</a:t>
            </a:r>
            <a:r>
              <a:rPr lang="tr-TR" sz="2400" dirty="0">
                <a:ea typeface="MS PGothic" charset="0"/>
              </a:rPr>
              <a:t> en aza indirildiği çıktı seviyesinde değildirler.</a:t>
            </a:r>
          </a:p>
          <a:p>
            <a:pPr eaLnBrk="1" hangingPunct="1"/>
            <a:r>
              <a:rPr lang="tr-TR" sz="2800" dirty="0">
                <a:ea typeface="MS PGothic" charset="0"/>
              </a:rPr>
              <a:t>Neden daha fazla üretmezler?</a:t>
            </a:r>
          </a:p>
          <a:p>
            <a:pPr lvl="1" eaLnBrk="1" hangingPunct="1"/>
            <a:r>
              <a:rPr lang="tr-TR" sz="2400" dirty="0">
                <a:ea typeface="MS PGothic" charset="0"/>
              </a:rPr>
              <a:t>Daha fazla satmak için, firmanın çıktı fiyatını düşürmesi gerekecekti. Fazla kapasitede (etkin ölçeğin altında) üretim yapmak daha karlı.</a:t>
            </a:r>
          </a:p>
          <a:p>
            <a:pPr eaLnBrk="1" hangingPunct="1"/>
            <a:r>
              <a:rPr lang="tr-TR" sz="2800" dirty="0">
                <a:ea typeface="MS PGothic" charset="0"/>
              </a:rPr>
              <a:t>Tam rekabetçi piyasa ile karşılaştırın</a:t>
            </a:r>
          </a:p>
          <a:p>
            <a:pPr lvl="1" eaLnBrk="1" hangingPunct="1"/>
            <a:r>
              <a:rPr lang="tr-TR" sz="2400" dirty="0"/>
              <a:t>Tam rekabetçi firmalar, minimum ATC kapasitesinde çalışır. Tam rekabetçi piyasada genel çıktı seviyesi daha yüksektir.</a:t>
            </a:r>
            <a:endParaRPr lang="tr-TR" sz="2400" dirty="0">
              <a:ea typeface="MS PGothic" charset="0"/>
            </a:endParaRPr>
          </a:p>
        </p:txBody>
      </p:sp>
    </p:spTree>
    <p:extLst>
      <p:ext uri="{BB962C8B-B14F-4D97-AF65-F5344CB8AC3E}">
        <p14:creationId xmlns:p14="http://schemas.microsoft.com/office/powerpoint/2010/main" val="145266626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19459">
                                            <p:txEl>
                                              <p:pRg st="1" end="1"/>
                                            </p:txEl>
                                          </p:spTgt>
                                        </p:tgtEl>
                                        <p:attrNameLst>
                                          <p:attrName>style.visibility</p:attrName>
                                        </p:attrNameLst>
                                      </p:cBhvr>
                                      <p:to>
                                        <p:strVal val="visible"/>
                                      </p:to>
                                    </p:set>
                                    <p:animEffect transition="in" filter="checkerboard(across)">
                                      <p:cBhvr>
                                        <p:cTn id="7" dur="500"/>
                                        <p:tgtEl>
                                          <p:spTgt spid="19459">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19459">
                                            <p:txEl>
                                              <p:pRg st="3" end="3"/>
                                            </p:txEl>
                                          </p:spTgt>
                                        </p:tgtEl>
                                        <p:attrNameLst>
                                          <p:attrName>style.visibility</p:attrName>
                                        </p:attrNameLst>
                                      </p:cBhvr>
                                      <p:to>
                                        <p:strVal val="visible"/>
                                      </p:to>
                                    </p:set>
                                    <p:animEffect transition="in" filter="checkerboard(across)">
                                      <p:cBhvr>
                                        <p:cTn id="12" dur="500"/>
                                        <p:tgtEl>
                                          <p:spTgt spid="1945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Title 1"/>
          <p:cNvSpPr>
            <a:spLocks noGrp="1"/>
          </p:cNvSpPr>
          <p:nvPr>
            <p:ph type="title"/>
          </p:nvPr>
        </p:nvSpPr>
        <p:spPr>
          <a:xfrm>
            <a:off x="609600" y="43"/>
            <a:ext cx="10972800" cy="1527175"/>
          </a:xfrm>
        </p:spPr>
        <p:txBody>
          <a:bodyPr/>
          <a:lstStyle/>
          <a:p>
            <a:r>
              <a:rPr lang="tr-TR" b="1" dirty="0" err="1">
                <a:ea typeface="MS PGothic" charset="0"/>
              </a:rPr>
              <a:t>Etkinsizlik</a:t>
            </a:r>
            <a:r>
              <a:rPr lang="tr-TR" b="1" dirty="0">
                <a:ea typeface="MS PGothic" charset="0"/>
              </a:rPr>
              <a:t> ve Sosyal Refah</a:t>
            </a:r>
          </a:p>
        </p:txBody>
      </p:sp>
      <p:sp>
        <p:nvSpPr>
          <p:cNvPr id="20483" name="Content Placeholder 2"/>
          <p:cNvSpPr>
            <a:spLocks noGrp="1"/>
          </p:cNvSpPr>
          <p:nvPr>
            <p:ph idx="1"/>
          </p:nvPr>
        </p:nvSpPr>
        <p:spPr>
          <a:xfrm>
            <a:off x="609600" y="1712913"/>
            <a:ext cx="10972800" cy="4895850"/>
          </a:xfrm>
        </p:spPr>
        <p:txBody>
          <a:bodyPr/>
          <a:lstStyle/>
          <a:p>
            <a:pPr eaLnBrk="1" hangingPunct="1"/>
            <a:r>
              <a:rPr lang="tr-TR" sz="2800" dirty="0">
                <a:ea typeface="MS PGothic" charset="0"/>
              </a:rPr>
              <a:t>Tekelci rekabette </a:t>
            </a:r>
            <a:r>
              <a:rPr lang="tr-TR" sz="2800" dirty="0" err="1">
                <a:ea typeface="MS PGothic" charset="0"/>
              </a:rPr>
              <a:t>etkinsizliğin</a:t>
            </a:r>
            <a:r>
              <a:rPr lang="tr-TR" sz="2800" dirty="0">
                <a:ea typeface="MS PGothic" charset="0"/>
              </a:rPr>
              <a:t> (</a:t>
            </a:r>
            <a:r>
              <a:rPr lang="tr-TR" sz="2800" dirty="0" err="1">
                <a:ea typeface="MS PGothic" charset="0"/>
              </a:rPr>
              <a:t>inefficiency</a:t>
            </a:r>
            <a:r>
              <a:rPr lang="tr-TR" sz="2800" dirty="0">
                <a:ea typeface="MS PGothic" charset="0"/>
              </a:rPr>
              <a:t>) iki kaynağı</a:t>
            </a:r>
          </a:p>
          <a:p>
            <a:pPr lvl="1" eaLnBrk="1" hangingPunct="1"/>
            <a:r>
              <a:rPr lang="tr-TR" sz="2400" dirty="0">
                <a:ea typeface="MS PGothic" charset="0"/>
              </a:rPr>
              <a:t>Tam rekabetçi piyasaya kıyasla ATC daha yüksektir.</a:t>
            </a:r>
          </a:p>
          <a:p>
            <a:pPr lvl="2" eaLnBrk="1" hangingPunct="1"/>
            <a:r>
              <a:rPr lang="tr-TR" dirty="0">
                <a:latin typeface="Cambria" panose="02040503050406030204" pitchFamily="18" charset="0"/>
                <a:cs typeface="Helvetica Neue" charset="0"/>
              </a:rPr>
              <a:t>Firma, talep ettiği fiyatı düşürebilir ve daha fazla satış yapabilir.</a:t>
            </a:r>
          </a:p>
          <a:p>
            <a:pPr lvl="1" eaLnBrk="1" hangingPunct="1"/>
            <a:r>
              <a:rPr lang="tr-TR" sz="2400" dirty="0" err="1">
                <a:ea typeface="MS PGothic" charset="0"/>
              </a:rPr>
              <a:t>Markup</a:t>
            </a:r>
            <a:endParaRPr lang="tr-TR" sz="2400" dirty="0">
              <a:ea typeface="MS PGothic" charset="0"/>
            </a:endParaRPr>
          </a:p>
          <a:p>
            <a:pPr lvl="2" eaLnBrk="1" hangingPunct="1"/>
            <a:r>
              <a:rPr lang="tr-TR" dirty="0">
                <a:latin typeface="Cambria" panose="02040503050406030204" pitchFamily="18" charset="0"/>
                <a:cs typeface="Helvetica Neue" charset="0"/>
              </a:rPr>
              <a:t>P &gt; MC</a:t>
            </a:r>
          </a:p>
          <a:p>
            <a:pPr lvl="2" eaLnBrk="1" hangingPunct="1"/>
            <a:r>
              <a:rPr lang="tr-TR" dirty="0" err="1">
                <a:latin typeface="Cambria" panose="02040503050406030204" pitchFamily="18" charset="0"/>
                <a:cs typeface="Helvetica Neue" charset="0"/>
              </a:rPr>
              <a:t>If</a:t>
            </a:r>
            <a:r>
              <a:rPr lang="tr-TR" dirty="0">
                <a:latin typeface="Cambria" panose="02040503050406030204" pitchFamily="18" charset="0"/>
                <a:cs typeface="Helvetica Neue" charset="0"/>
              </a:rPr>
              <a:t> </a:t>
            </a:r>
            <a:r>
              <a:rPr lang="tr-TR" dirty="0" err="1">
                <a:latin typeface="Cambria" panose="02040503050406030204" pitchFamily="18" charset="0"/>
                <a:cs typeface="Helvetica Neue" charset="0"/>
              </a:rPr>
              <a:t>the</a:t>
            </a:r>
            <a:r>
              <a:rPr lang="tr-TR" dirty="0">
                <a:latin typeface="Cambria" panose="02040503050406030204" pitchFamily="18" charset="0"/>
                <a:cs typeface="Helvetica Neue" charset="0"/>
              </a:rPr>
              <a:t> </a:t>
            </a:r>
            <a:r>
              <a:rPr lang="tr-TR" dirty="0" err="1">
                <a:latin typeface="Cambria" panose="02040503050406030204" pitchFamily="18" charset="0"/>
                <a:cs typeface="Helvetica Neue" charset="0"/>
              </a:rPr>
              <a:t>firm</a:t>
            </a:r>
            <a:r>
              <a:rPr lang="tr-TR" dirty="0">
                <a:latin typeface="Cambria" panose="02040503050406030204" pitchFamily="18" charset="0"/>
                <a:cs typeface="Helvetica Neue" charset="0"/>
              </a:rPr>
              <a:t> </a:t>
            </a:r>
            <a:r>
              <a:rPr lang="tr-TR" dirty="0" err="1">
                <a:latin typeface="Cambria" panose="02040503050406030204" pitchFamily="18" charset="0"/>
                <a:cs typeface="Helvetica Neue" charset="0"/>
              </a:rPr>
              <a:t>tries</a:t>
            </a:r>
            <a:r>
              <a:rPr lang="tr-TR" dirty="0">
                <a:latin typeface="Cambria" panose="02040503050406030204" pitchFamily="18" charset="0"/>
                <a:cs typeface="Helvetica Neue" charset="0"/>
              </a:rPr>
              <a:t> </a:t>
            </a:r>
            <a:r>
              <a:rPr lang="tr-TR" dirty="0" err="1">
                <a:latin typeface="Cambria" panose="02040503050406030204" pitchFamily="18" charset="0"/>
                <a:cs typeface="Helvetica Neue" charset="0"/>
              </a:rPr>
              <a:t>to</a:t>
            </a:r>
            <a:r>
              <a:rPr lang="tr-TR" dirty="0">
                <a:latin typeface="Cambria" panose="02040503050406030204" pitchFamily="18" charset="0"/>
                <a:cs typeface="Helvetica Neue" charset="0"/>
              </a:rPr>
              <a:t> set P = MC, </a:t>
            </a:r>
            <a:r>
              <a:rPr lang="tr-TR" dirty="0" err="1">
                <a:latin typeface="Cambria" panose="02040503050406030204" pitchFamily="18" charset="0"/>
                <a:cs typeface="Helvetica Neue" charset="0"/>
              </a:rPr>
              <a:t>the</a:t>
            </a:r>
            <a:r>
              <a:rPr lang="tr-TR" dirty="0">
                <a:latin typeface="Cambria" panose="02040503050406030204" pitchFamily="18" charset="0"/>
                <a:cs typeface="Helvetica Neue" charset="0"/>
              </a:rPr>
              <a:t> </a:t>
            </a:r>
            <a:r>
              <a:rPr lang="tr-TR" dirty="0" err="1">
                <a:latin typeface="Cambria" panose="02040503050406030204" pitchFamily="18" charset="0"/>
                <a:cs typeface="Helvetica Neue" charset="0"/>
              </a:rPr>
              <a:t>level</a:t>
            </a:r>
            <a:r>
              <a:rPr lang="tr-TR" dirty="0">
                <a:latin typeface="Cambria" panose="02040503050406030204" pitchFamily="18" charset="0"/>
                <a:cs typeface="Helvetica Neue" charset="0"/>
              </a:rPr>
              <a:t> of </a:t>
            </a:r>
            <a:r>
              <a:rPr lang="tr-TR" dirty="0" err="1">
                <a:latin typeface="Cambria" panose="02040503050406030204" pitchFamily="18" charset="0"/>
                <a:cs typeface="Helvetica Neue" charset="0"/>
              </a:rPr>
              <a:t>output</a:t>
            </a:r>
            <a:r>
              <a:rPr lang="tr-TR" dirty="0">
                <a:latin typeface="Cambria" panose="02040503050406030204" pitchFamily="18" charset="0"/>
                <a:cs typeface="Helvetica Neue" charset="0"/>
              </a:rPr>
              <a:t> </a:t>
            </a:r>
            <a:r>
              <a:rPr lang="tr-TR" dirty="0" err="1">
                <a:latin typeface="Cambria" panose="02040503050406030204" pitchFamily="18" charset="0"/>
                <a:cs typeface="Helvetica Neue" charset="0"/>
              </a:rPr>
              <a:t>sold</a:t>
            </a:r>
            <a:r>
              <a:rPr lang="tr-TR" dirty="0">
                <a:latin typeface="Cambria" panose="02040503050406030204" pitchFamily="18" charset="0"/>
                <a:cs typeface="Helvetica Neue" charset="0"/>
              </a:rPr>
              <a:t> </a:t>
            </a:r>
            <a:r>
              <a:rPr lang="tr-TR" dirty="0" err="1">
                <a:latin typeface="Cambria" panose="02040503050406030204" pitchFamily="18" charset="0"/>
                <a:cs typeface="Helvetica Neue" charset="0"/>
              </a:rPr>
              <a:t>would</a:t>
            </a:r>
            <a:r>
              <a:rPr lang="tr-TR" dirty="0">
                <a:latin typeface="Cambria" panose="02040503050406030204" pitchFamily="18" charset="0"/>
                <a:cs typeface="Helvetica Neue" charset="0"/>
              </a:rPr>
              <a:t> </a:t>
            </a:r>
            <a:r>
              <a:rPr lang="tr-TR" dirty="0" err="1">
                <a:latin typeface="Cambria" panose="02040503050406030204" pitchFamily="18" charset="0"/>
                <a:cs typeface="Helvetica Neue" charset="0"/>
              </a:rPr>
              <a:t>occur</a:t>
            </a:r>
            <a:r>
              <a:rPr lang="tr-TR" dirty="0">
                <a:latin typeface="Cambria" panose="02040503050406030204" pitchFamily="18" charset="0"/>
                <a:cs typeface="Helvetica Neue" charset="0"/>
              </a:rPr>
              <a:t> </a:t>
            </a:r>
            <a:r>
              <a:rPr lang="tr-TR" dirty="0" err="1">
                <a:latin typeface="Cambria" panose="02040503050406030204" pitchFamily="18" charset="0"/>
                <a:cs typeface="Helvetica Neue" charset="0"/>
              </a:rPr>
              <a:t>where</a:t>
            </a:r>
            <a:r>
              <a:rPr lang="tr-TR" dirty="0">
                <a:latin typeface="Cambria" panose="02040503050406030204" pitchFamily="18" charset="0"/>
                <a:cs typeface="Helvetica Neue" charset="0"/>
              </a:rPr>
              <a:t> ATC &gt; P, </a:t>
            </a:r>
            <a:r>
              <a:rPr lang="tr-TR" dirty="0" err="1">
                <a:latin typeface="Cambria" panose="02040503050406030204" pitchFamily="18" charset="0"/>
                <a:cs typeface="Helvetica Neue" charset="0"/>
              </a:rPr>
              <a:t>and</a:t>
            </a:r>
            <a:r>
              <a:rPr lang="tr-TR" dirty="0">
                <a:latin typeface="Cambria" panose="02040503050406030204" pitchFamily="18" charset="0"/>
                <a:cs typeface="Helvetica Neue" charset="0"/>
              </a:rPr>
              <a:t> </a:t>
            </a:r>
            <a:r>
              <a:rPr lang="tr-TR" dirty="0" err="1">
                <a:latin typeface="Cambria" panose="02040503050406030204" pitchFamily="18" charset="0"/>
                <a:cs typeface="Helvetica Neue" charset="0"/>
              </a:rPr>
              <a:t>the</a:t>
            </a:r>
            <a:r>
              <a:rPr lang="tr-TR" dirty="0">
                <a:latin typeface="Cambria" panose="02040503050406030204" pitchFamily="18" charset="0"/>
                <a:cs typeface="Helvetica Neue" charset="0"/>
              </a:rPr>
              <a:t> </a:t>
            </a:r>
            <a:r>
              <a:rPr lang="tr-TR" dirty="0" err="1">
                <a:latin typeface="Cambria" panose="02040503050406030204" pitchFamily="18" charset="0"/>
                <a:cs typeface="Helvetica Neue" charset="0"/>
              </a:rPr>
              <a:t>firm</a:t>
            </a:r>
            <a:r>
              <a:rPr lang="tr-TR" dirty="0">
                <a:latin typeface="Cambria" panose="02040503050406030204" pitchFamily="18" charset="0"/>
                <a:cs typeface="Helvetica Neue" charset="0"/>
              </a:rPr>
              <a:t> </a:t>
            </a:r>
            <a:r>
              <a:rPr lang="tr-TR" dirty="0" err="1">
                <a:latin typeface="Cambria" panose="02040503050406030204" pitchFamily="18" charset="0"/>
                <a:cs typeface="Helvetica Neue" charset="0"/>
              </a:rPr>
              <a:t>would</a:t>
            </a:r>
            <a:r>
              <a:rPr lang="tr-TR" dirty="0">
                <a:latin typeface="Cambria" panose="02040503050406030204" pitchFamily="18" charset="0"/>
                <a:cs typeface="Helvetica Neue" charset="0"/>
              </a:rPr>
              <a:t> </a:t>
            </a:r>
            <a:r>
              <a:rPr lang="tr-TR" dirty="0" err="1">
                <a:latin typeface="Cambria" panose="02040503050406030204" pitchFamily="18" charset="0"/>
                <a:cs typeface="Helvetica Neue" charset="0"/>
              </a:rPr>
              <a:t>lose</a:t>
            </a:r>
            <a:r>
              <a:rPr lang="tr-TR" dirty="0">
                <a:latin typeface="Cambria" panose="02040503050406030204" pitchFamily="18" charset="0"/>
                <a:cs typeface="Helvetica Neue" charset="0"/>
              </a:rPr>
              <a:t> </a:t>
            </a:r>
            <a:r>
              <a:rPr lang="tr-TR" dirty="0" err="1">
                <a:latin typeface="Cambria" panose="02040503050406030204" pitchFamily="18" charset="0"/>
                <a:cs typeface="Helvetica Neue" charset="0"/>
              </a:rPr>
              <a:t>profits</a:t>
            </a:r>
            <a:r>
              <a:rPr lang="tr-TR" dirty="0">
                <a:latin typeface="Cambria" panose="02040503050406030204" pitchFamily="18" charset="0"/>
                <a:cs typeface="Helvetica Neue" charset="0"/>
              </a:rPr>
              <a:t>.</a:t>
            </a:r>
          </a:p>
          <a:p>
            <a:pPr lvl="2" eaLnBrk="1" hangingPunct="1"/>
            <a:r>
              <a:rPr lang="tr-TR" dirty="0">
                <a:latin typeface="Cambria" panose="02040503050406030204" pitchFamily="18" charset="0"/>
                <a:cs typeface="Helvetica Neue" charset="0"/>
              </a:rPr>
              <a:t>Eğer firma P = MC eşitliğini kullanırsa, satılan çıktı seviyesi ATC&gt; P olduğunda ortaya çıkar ve firmanın karı azalır.</a:t>
            </a:r>
          </a:p>
          <a:p>
            <a:pPr lvl="1" eaLnBrk="1" hangingPunct="1"/>
            <a:endParaRPr lang="tr-TR" dirty="0">
              <a:ea typeface="MS PGothic" charset="0"/>
            </a:endParaRPr>
          </a:p>
          <a:p>
            <a:pPr lvl="1" eaLnBrk="1" hangingPunct="1"/>
            <a:endParaRPr lang="tr-TR" sz="2400" dirty="0">
              <a:ea typeface="MS PGothic" charset="0"/>
            </a:endParaRPr>
          </a:p>
        </p:txBody>
      </p:sp>
    </p:spTree>
    <p:extLst>
      <p:ext uri="{BB962C8B-B14F-4D97-AF65-F5344CB8AC3E}">
        <p14:creationId xmlns:p14="http://schemas.microsoft.com/office/powerpoint/2010/main" val="193551359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20483">
                                            <p:txEl>
                                              <p:pRg st="1" end="1"/>
                                            </p:txEl>
                                          </p:spTgt>
                                        </p:tgtEl>
                                        <p:attrNameLst>
                                          <p:attrName>style.visibility</p:attrName>
                                        </p:attrNameLst>
                                      </p:cBhvr>
                                      <p:to>
                                        <p:strVal val="visible"/>
                                      </p:to>
                                    </p:set>
                                    <p:animEffect transition="in" filter="checkerboard(across)">
                                      <p:cBhvr>
                                        <p:cTn id="7" dur="500"/>
                                        <p:tgtEl>
                                          <p:spTgt spid="20483">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10" fill="hold" nodeType="clickEffect">
                                  <p:stCondLst>
                                    <p:cond delay="0"/>
                                  </p:stCondLst>
                                  <p:childTnLst>
                                    <p:set>
                                      <p:cBhvr>
                                        <p:cTn id="11" dur="1" fill="hold">
                                          <p:stCondLst>
                                            <p:cond delay="0"/>
                                          </p:stCondLst>
                                        </p:cTn>
                                        <p:tgtEl>
                                          <p:spTgt spid="20483">
                                            <p:txEl>
                                              <p:pRg st="3" end="3"/>
                                            </p:txEl>
                                          </p:spTgt>
                                        </p:tgtEl>
                                        <p:attrNameLst>
                                          <p:attrName>style.visibility</p:attrName>
                                        </p:attrNameLst>
                                      </p:cBhvr>
                                      <p:to>
                                        <p:strVal val="visible"/>
                                      </p:to>
                                    </p:set>
                                    <p:animEffect transition="in" filter="checkerboard(across)">
                                      <p:cBhvr>
                                        <p:cTn id="12" dur="500"/>
                                        <p:tgtEl>
                                          <p:spTgt spid="2048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20483">
                                            <p:txEl>
                                              <p:pRg st="2" end="2"/>
                                            </p:txEl>
                                          </p:spTgt>
                                        </p:tgtEl>
                                        <p:attrNameLst>
                                          <p:attrName>style.visibility</p:attrName>
                                        </p:attrNameLst>
                                      </p:cBhvr>
                                      <p:to>
                                        <p:strVal val="visible"/>
                                      </p:to>
                                    </p:set>
                                    <p:animEffect transition="in" filter="checkerboard(across)">
                                      <p:cBhvr>
                                        <p:cTn id="17" dur="500"/>
                                        <p:tgtEl>
                                          <p:spTgt spid="20483">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5" presetClass="entr" presetSubtype="10" fill="hold" nodeType="clickEffect">
                                  <p:stCondLst>
                                    <p:cond delay="0"/>
                                  </p:stCondLst>
                                  <p:childTnLst>
                                    <p:set>
                                      <p:cBhvr>
                                        <p:cTn id="21" dur="1" fill="hold">
                                          <p:stCondLst>
                                            <p:cond delay="0"/>
                                          </p:stCondLst>
                                        </p:cTn>
                                        <p:tgtEl>
                                          <p:spTgt spid="20483">
                                            <p:txEl>
                                              <p:pRg st="4" end="4"/>
                                            </p:txEl>
                                          </p:spTgt>
                                        </p:tgtEl>
                                        <p:attrNameLst>
                                          <p:attrName>style.visibility</p:attrName>
                                        </p:attrNameLst>
                                      </p:cBhvr>
                                      <p:to>
                                        <p:strVal val="visible"/>
                                      </p:to>
                                    </p:set>
                                    <p:animEffect transition="in" filter="checkerboard(across)">
                                      <p:cBhvr>
                                        <p:cTn id="22" dur="500"/>
                                        <p:tgtEl>
                                          <p:spTgt spid="20483">
                                            <p:txEl>
                                              <p:pRg st="4" end="4"/>
                                            </p:txEl>
                                          </p:spTgt>
                                        </p:tgtEl>
                                      </p:cBhvr>
                                    </p:animEffect>
                                  </p:childTnLst>
                                </p:cTn>
                              </p:par>
                              <p:par>
                                <p:cTn id="23" presetID="5" presetClass="entr" presetSubtype="10" fill="hold" nodeType="withEffect">
                                  <p:stCondLst>
                                    <p:cond delay="0"/>
                                  </p:stCondLst>
                                  <p:childTnLst>
                                    <p:set>
                                      <p:cBhvr>
                                        <p:cTn id="24" dur="1" fill="hold">
                                          <p:stCondLst>
                                            <p:cond delay="0"/>
                                          </p:stCondLst>
                                        </p:cTn>
                                        <p:tgtEl>
                                          <p:spTgt spid="20483">
                                            <p:txEl>
                                              <p:pRg st="5" end="5"/>
                                            </p:txEl>
                                          </p:spTgt>
                                        </p:tgtEl>
                                        <p:attrNameLst>
                                          <p:attrName>style.visibility</p:attrName>
                                        </p:attrNameLst>
                                      </p:cBhvr>
                                      <p:to>
                                        <p:strVal val="visible"/>
                                      </p:to>
                                    </p:set>
                                    <p:animEffect transition="in" filter="checkerboard(across)">
                                      <p:cBhvr>
                                        <p:cTn id="25" dur="500"/>
                                        <p:tgtEl>
                                          <p:spTgt spid="20483">
                                            <p:txEl>
                                              <p:pRg st="5" end="5"/>
                                            </p:txEl>
                                          </p:spTgt>
                                        </p:tgtEl>
                                      </p:cBhvr>
                                    </p:animEffect>
                                  </p:childTnLst>
                                </p:cTn>
                              </p:par>
                              <p:par>
                                <p:cTn id="26" presetID="5" presetClass="entr" presetSubtype="10" fill="hold" nodeType="withEffect">
                                  <p:stCondLst>
                                    <p:cond delay="0"/>
                                  </p:stCondLst>
                                  <p:childTnLst>
                                    <p:set>
                                      <p:cBhvr>
                                        <p:cTn id="27" dur="1" fill="hold">
                                          <p:stCondLst>
                                            <p:cond delay="0"/>
                                          </p:stCondLst>
                                        </p:cTn>
                                        <p:tgtEl>
                                          <p:spTgt spid="20483">
                                            <p:txEl>
                                              <p:pRg st="6" end="6"/>
                                            </p:txEl>
                                          </p:spTgt>
                                        </p:tgtEl>
                                        <p:attrNameLst>
                                          <p:attrName>style.visibility</p:attrName>
                                        </p:attrNameLst>
                                      </p:cBhvr>
                                      <p:to>
                                        <p:strVal val="visible"/>
                                      </p:to>
                                    </p:set>
                                    <p:animEffect transition="in" filter="checkerboard(across)">
                                      <p:cBhvr>
                                        <p:cTn id="28" dur="500"/>
                                        <p:tgtEl>
                                          <p:spTgt spid="2048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Title 1"/>
          <p:cNvSpPr>
            <a:spLocks noGrp="1"/>
          </p:cNvSpPr>
          <p:nvPr>
            <p:ph type="title"/>
          </p:nvPr>
        </p:nvSpPr>
        <p:spPr>
          <a:xfrm>
            <a:off x="609600" y="43"/>
            <a:ext cx="10972800" cy="1527175"/>
          </a:xfrm>
        </p:spPr>
        <p:txBody>
          <a:bodyPr/>
          <a:lstStyle/>
          <a:p>
            <a:r>
              <a:rPr lang="tr-TR" b="1" dirty="0" err="1">
                <a:ea typeface="MS PGothic" charset="0"/>
              </a:rPr>
              <a:t>Etkinsizlik</a:t>
            </a:r>
            <a:r>
              <a:rPr lang="tr-TR" b="1" dirty="0">
                <a:ea typeface="MS PGothic" charset="0"/>
              </a:rPr>
              <a:t> ve Sosyal Refah</a:t>
            </a:r>
          </a:p>
        </p:txBody>
      </p:sp>
      <p:sp>
        <p:nvSpPr>
          <p:cNvPr id="21507" name="Content Placeholder 2"/>
          <p:cNvSpPr>
            <a:spLocks noGrp="1"/>
          </p:cNvSpPr>
          <p:nvPr>
            <p:ph idx="1"/>
          </p:nvPr>
        </p:nvSpPr>
        <p:spPr>
          <a:xfrm>
            <a:off x="609600" y="1712913"/>
            <a:ext cx="11192933" cy="4895850"/>
          </a:xfrm>
        </p:spPr>
        <p:txBody>
          <a:bodyPr/>
          <a:lstStyle/>
          <a:p>
            <a:pPr eaLnBrk="1" hangingPunct="1"/>
            <a:r>
              <a:rPr lang="tr-TR" sz="3200" dirty="0">
                <a:ea typeface="MS PGothic" charset="0"/>
              </a:rPr>
              <a:t>Devlet müdahalesi yardımcı olabilir mi?</a:t>
            </a:r>
          </a:p>
          <a:p>
            <a:pPr lvl="1" eaLnBrk="1" hangingPunct="1"/>
            <a:r>
              <a:rPr lang="tr-TR" sz="2800" dirty="0">
                <a:ea typeface="MS PGothic" charset="0"/>
              </a:rPr>
              <a:t>Serbest giriş nedeniyle, firmalar tekelciler gibi uzun-dönemde kar elde edemezler.</a:t>
            </a:r>
          </a:p>
          <a:p>
            <a:pPr lvl="1" eaLnBrk="1" hangingPunct="1"/>
            <a:r>
              <a:rPr lang="tr-TR" sz="2800" dirty="0">
                <a:ea typeface="MS PGothic" charset="0"/>
              </a:rPr>
              <a:t>Regülasyon birçok firmanın piyasadan çıkmasına neden olabilir.</a:t>
            </a:r>
          </a:p>
          <a:p>
            <a:pPr lvl="2" eaLnBrk="1" hangingPunct="1"/>
            <a:r>
              <a:rPr lang="tr-TR" sz="2800" dirty="0">
                <a:latin typeface="Cambria" panose="02040503050406030204" pitchFamily="18" charset="0"/>
                <a:cs typeface="Helvetica Neue" charset="0"/>
              </a:rPr>
              <a:t>Daha az firma, tüketiciler için daha rahatsızlık ve daha az seçenek anlamına gelebilir.</a:t>
            </a:r>
          </a:p>
          <a:p>
            <a:pPr lvl="2" eaLnBrk="1" hangingPunct="1"/>
            <a:r>
              <a:rPr lang="tr-TR" sz="2800" dirty="0">
                <a:latin typeface="Cambria" panose="02040503050406030204" pitchFamily="18" charset="0"/>
                <a:cs typeface="Helvetica Neue" charset="0"/>
              </a:rPr>
              <a:t>Marjinal maliyet fiyatlandırılmasının regülasyonla sağlandığı durumlardaki problemleri daha önce görmüştük.</a:t>
            </a:r>
          </a:p>
          <a:p>
            <a:pPr lvl="1" eaLnBrk="1" hangingPunct="1"/>
            <a:r>
              <a:rPr lang="tr-TR" sz="2800" dirty="0" err="1">
                <a:ea typeface="MS PGothic" charset="0"/>
              </a:rPr>
              <a:t>Etkinsizlik</a:t>
            </a:r>
            <a:r>
              <a:rPr lang="tr-TR" sz="2800" dirty="0">
                <a:ea typeface="MS PGothic" charset="0"/>
              </a:rPr>
              <a:t>, hükümet müdahalesini gerektirecek kadar büyük değildir.</a:t>
            </a:r>
            <a:endParaRPr lang="tr-TR" sz="2400" dirty="0">
              <a:ea typeface="MS PGothic" charset="0"/>
            </a:endParaRPr>
          </a:p>
        </p:txBody>
      </p:sp>
    </p:spTree>
    <p:extLst>
      <p:ext uri="{BB962C8B-B14F-4D97-AF65-F5344CB8AC3E}">
        <p14:creationId xmlns:p14="http://schemas.microsoft.com/office/powerpoint/2010/main" val="41289948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21507">
                                            <p:txEl>
                                              <p:pRg st="1" end="1"/>
                                            </p:txEl>
                                          </p:spTgt>
                                        </p:tgtEl>
                                        <p:attrNameLst>
                                          <p:attrName>style.visibility</p:attrName>
                                        </p:attrNameLst>
                                      </p:cBhvr>
                                      <p:to>
                                        <p:strVal val="visible"/>
                                      </p:to>
                                    </p:set>
                                    <p:animEffect transition="in" filter="checkerboard(across)">
                                      <p:cBhvr>
                                        <p:cTn id="7" dur="500"/>
                                        <p:tgtEl>
                                          <p:spTgt spid="21507">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10" fill="hold" nodeType="clickEffect">
                                  <p:stCondLst>
                                    <p:cond delay="0"/>
                                  </p:stCondLst>
                                  <p:childTnLst>
                                    <p:set>
                                      <p:cBhvr>
                                        <p:cTn id="11" dur="1" fill="hold">
                                          <p:stCondLst>
                                            <p:cond delay="0"/>
                                          </p:stCondLst>
                                        </p:cTn>
                                        <p:tgtEl>
                                          <p:spTgt spid="21507">
                                            <p:txEl>
                                              <p:pRg st="2" end="2"/>
                                            </p:txEl>
                                          </p:spTgt>
                                        </p:tgtEl>
                                        <p:attrNameLst>
                                          <p:attrName>style.visibility</p:attrName>
                                        </p:attrNameLst>
                                      </p:cBhvr>
                                      <p:to>
                                        <p:strVal val="visible"/>
                                      </p:to>
                                    </p:set>
                                    <p:animEffect transition="in" filter="checkerboard(across)">
                                      <p:cBhvr>
                                        <p:cTn id="12" dur="500"/>
                                        <p:tgtEl>
                                          <p:spTgt spid="21507">
                                            <p:txEl>
                                              <p:pRg st="2" end="2"/>
                                            </p:txEl>
                                          </p:spTgt>
                                        </p:tgtEl>
                                      </p:cBhvr>
                                    </p:animEffect>
                                  </p:childTnLst>
                                </p:cTn>
                              </p:par>
                              <p:par>
                                <p:cTn id="13" presetID="5" presetClass="entr" presetSubtype="10" fill="hold" nodeType="withEffect">
                                  <p:stCondLst>
                                    <p:cond delay="0"/>
                                  </p:stCondLst>
                                  <p:childTnLst>
                                    <p:set>
                                      <p:cBhvr>
                                        <p:cTn id="14" dur="1" fill="hold">
                                          <p:stCondLst>
                                            <p:cond delay="0"/>
                                          </p:stCondLst>
                                        </p:cTn>
                                        <p:tgtEl>
                                          <p:spTgt spid="21507">
                                            <p:txEl>
                                              <p:pRg st="3" end="3"/>
                                            </p:txEl>
                                          </p:spTgt>
                                        </p:tgtEl>
                                        <p:attrNameLst>
                                          <p:attrName>style.visibility</p:attrName>
                                        </p:attrNameLst>
                                      </p:cBhvr>
                                      <p:to>
                                        <p:strVal val="visible"/>
                                      </p:to>
                                    </p:set>
                                    <p:animEffect transition="in" filter="checkerboard(across)">
                                      <p:cBhvr>
                                        <p:cTn id="15" dur="500"/>
                                        <p:tgtEl>
                                          <p:spTgt spid="21507">
                                            <p:txEl>
                                              <p:pRg st="3" end="3"/>
                                            </p:txEl>
                                          </p:spTgt>
                                        </p:tgtEl>
                                      </p:cBhvr>
                                    </p:animEffect>
                                  </p:childTnLst>
                                </p:cTn>
                              </p:par>
                              <p:par>
                                <p:cTn id="16" presetID="5" presetClass="entr" presetSubtype="10" fill="hold" nodeType="withEffect">
                                  <p:stCondLst>
                                    <p:cond delay="0"/>
                                  </p:stCondLst>
                                  <p:childTnLst>
                                    <p:set>
                                      <p:cBhvr>
                                        <p:cTn id="17" dur="1" fill="hold">
                                          <p:stCondLst>
                                            <p:cond delay="0"/>
                                          </p:stCondLst>
                                        </p:cTn>
                                        <p:tgtEl>
                                          <p:spTgt spid="21507">
                                            <p:txEl>
                                              <p:pRg st="4" end="4"/>
                                            </p:txEl>
                                          </p:spTgt>
                                        </p:tgtEl>
                                        <p:attrNameLst>
                                          <p:attrName>style.visibility</p:attrName>
                                        </p:attrNameLst>
                                      </p:cBhvr>
                                      <p:to>
                                        <p:strVal val="visible"/>
                                      </p:to>
                                    </p:set>
                                    <p:animEffect transition="in" filter="checkerboard(across)">
                                      <p:cBhvr>
                                        <p:cTn id="18" dur="500"/>
                                        <p:tgtEl>
                                          <p:spTgt spid="21507">
                                            <p:txEl>
                                              <p:pRg st="4" end="4"/>
                                            </p:txEl>
                                          </p:spTgt>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5" presetClass="entr" presetSubtype="10" fill="hold" nodeType="clickEffect">
                                  <p:stCondLst>
                                    <p:cond delay="0"/>
                                  </p:stCondLst>
                                  <p:childTnLst>
                                    <p:set>
                                      <p:cBhvr>
                                        <p:cTn id="22" dur="1" fill="hold">
                                          <p:stCondLst>
                                            <p:cond delay="0"/>
                                          </p:stCondLst>
                                        </p:cTn>
                                        <p:tgtEl>
                                          <p:spTgt spid="21507">
                                            <p:txEl>
                                              <p:pRg st="5" end="5"/>
                                            </p:txEl>
                                          </p:spTgt>
                                        </p:tgtEl>
                                        <p:attrNameLst>
                                          <p:attrName>style.visibility</p:attrName>
                                        </p:attrNameLst>
                                      </p:cBhvr>
                                      <p:to>
                                        <p:strVal val="visible"/>
                                      </p:to>
                                    </p:set>
                                    <p:animEffect transition="in" filter="checkerboard(across)">
                                      <p:cBhvr>
                                        <p:cTn id="23" dur="500"/>
                                        <p:tgtEl>
                                          <p:spTgt spid="2150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Title 1"/>
          <p:cNvSpPr>
            <a:spLocks noGrp="1"/>
          </p:cNvSpPr>
          <p:nvPr>
            <p:ph type="title"/>
          </p:nvPr>
        </p:nvSpPr>
        <p:spPr>
          <a:xfrm>
            <a:off x="1981200" y="101"/>
            <a:ext cx="8229600" cy="1527175"/>
          </a:xfrm>
        </p:spPr>
        <p:txBody>
          <a:bodyPr/>
          <a:lstStyle/>
          <a:p>
            <a:r>
              <a:rPr lang="tr-TR" b="1" dirty="0"/>
              <a:t>Hafta #10 Konu </a:t>
            </a:r>
            <a:r>
              <a:rPr lang="tr-TR" b="1"/>
              <a:t>Başlıkları</a:t>
            </a:r>
            <a:r>
              <a:rPr lang="tr-TR"/>
              <a:t> </a:t>
            </a:r>
            <a:endParaRPr lang="tr-TR" altLang="en-US" b="1" dirty="0">
              <a:cs typeface="Arial" panose="020B0604020202020204" pitchFamily="34" charset="0"/>
            </a:endParaRPr>
          </a:p>
        </p:txBody>
      </p:sp>
      <p:sp>
        <p:nvSpPr>
          <p:cNvPr id="12290" name="Content Placeholder 2"/>
          <p:cNvSpPr>
            <a:spLocks noGrp="1"/>
          </p:cNvSpPr>
          <p:nvPr>
            <p:ph idx="1"/>
          </p:nvPr>
        </p:nvSpPr>
        <p:spPr>
          <a:xfrm>
            <a:off x="1981200" y="1527175"/>
            <a:ext cx="8229600" cy="5108069"/>
          </a:xfrm>
        </p:spPr>
        <p:txBody>
          <a:bodyPr/>
          <a:lstStyle/>
          <a:p>
            <a:pPr marL="514350" indent="-514350" eaLnBrk="1" hangingPunct="1">
              <a:buFont typeface="+mj-lt"/>
              <a:buAutoNum type="arabicPeriod"/>
            </a:pPr>
            <a:r>
              <a:rPr lang="tr-TR" altLang="en-US" sz="1600" dirty="0">
                <a:cs typeface="Arial" panose="020B0604020202020204" pitchFamily="34" charset="0"/>
              </a:rPr>
              <a:t>Tekelci Rekabet*</a:t>
            </a:r>
          </a:p>
          <a:p>
            <a:pPr marL="514350" indent="-514350" eaLnBrk="1" hangingPunct="1">
              <a:buFont typeface="+mj-lt"/>
              <a:buAutoNum type="arabicPeriod"/>
            </a:pPr>
            <a:r>
              <a:rPr lang="tr-TR" altLang="en-US" sz="1600" dirty="0">
                <a:cs typeface="Arial" panose="020B0604020202020204" pitchFamily="34" charset="0"/>
              </a:rPr>
              <a:t>Piyasa Yapılarının Karşılaştırılması*</a:t>
            </a:r>
          </a:p>
          <a:p>
            <a:pPr marL="514350" indent="-514350" eaLnBrk="1" hangingPunct="1">
              <a:buFont typeface="+mj-lt"/>
              <a:buAutoNum type="arabicPeriod"/>
            </a:pPr>
            <a:r>
              <a:rPr lang="tr-TR" altLang="en-US" sz="1600" dirty="0">
                <a:cs typeface="Arial" panose="020B0604020202020204" pitchFamily="34" charset="0"/>
              </a:rPr>
              <a:t>Ürün Farklılaştırması</a:t>
            </a:r>
          </a:p>
          <a:p>
            <a:pPr marL="514350" indent="-514350" eaLnBrk="1" hangingPunct="1">
              <a:buFont typeface="+mj-lt"/>
              <a:buAutoNum type="arabicPeriod"/>
            </a:pPr>
            <a:r>
              <a:rPr lang="tr-TR" altLang="en-US" sz="1600" dirty="0">
                <a:cs typeface="Arial" panose="020B0604020202020204" pitchFamily="34" charset="0"/>
              </a:rPr>
              <a:t>Tekelci Rekabet - Kısa-Dönem*</a:t>
            </a:r>
          </a:p>
          <a:p>
            <a:pPr marL="514350" indent="-514350" eaLnBrk="1" hangingPunct="1">
              <a:buFont typeface="+mj-lt"/>
              <a:buAutoNum type="arabicPeriod"/>
            </a:pPr>
            <a:r>
              <a:rPr lang="tr-TR" altLang="en-US" sz="1600" dirty="0">
                <a:cs typeface="Arial" panose="020B0604020202020204" pitchFamily="34" charset="0"/>
              </a:rPr>
              <a:t>Tekelci Rekabet - Uzun-Dönem*</a:t>
            </a:r>
          </a:p>
          <a:p>
            <a:pPr marL="514350" indent="-514350" eaLnBrk="1" hangingPunct="1">
              <a:buFont typeface="+mj-lt"/>
              <a:buAutoNum type="arabicPeriod"/>
            </a:pPr>
            <a:r>
              <a:rPr lang="tr-TR" altLang="en-US" sz="1600" dirty="0" err="1">
                <a:cs typeface="Arial" panose="020B0604020202020204" pitchFamily="34" charset="0"/>
              </a:rPr>
              <a:t>Markup</a:t>
            </a:r>
            <a:r>
              <a:rPr lang="tr-TR" altLang="en-US" sz="1600" dirty="0">
                <a:cs typeface="Arial" panose="020B0604020202020204" pitchFamily="34" charset="0"/>
              </a:rPr>
              <a:t>*</a:t>
            </a:r>
          </a:p>
          <a:p>
            <a:pPr marL="514350" indent="-514350" eaLnBrk="1" hangingPunct="1">
              <a:buFont typeface="+mj-lt"/>
              <a:buAutoNum type="arabicPeriod"/>
            </a:pPr>
            <a:r>
              <a:rPr lang="tr-TR" altLang="en-US" sz="1600" dirty="0">
                <a:cs typeface="Arial" panose="020B0604020202020204" pitchFamily="34" charset="0"/>
              </a:rPr>
              <a:t>Uzun-Dönem Piyasa Dengesi*</a:t>
            </a:r>
          </a:p>
          <a:p>
            <a:pPr marL="514350" indent="-514350" eaLnBrk="1" hangingPunct="1">
              <a:buFont typeface="+mj-lt"/>
              <a:buAutoNum type="arabicPeriod"/>
            </a:pPr>
            <a:r>
              <a:rPr lang="tr-TR" altLang="en-US" sz="1600" dirty="0">
                <a:cs typeface="Arial" panose="020B0604020202020204" pitchFamily="34" charset="0"/>
              </a:rPr>
              <a:t>Ölçek ve Çıktı</a:t>
            </a:r>
          </a:p>
          <a:p>
            <a:pPr marL="514350" indent="-514350" eaLnBrk="1" hangingPunct="1">
              <a:buFont typeface="+mj-lt"/>
              <a:buAutoNum type="arabicPeriod"/>
            </a:pPr>
            <a:r>
              <a:rPr lang="tr-TR" altLang="en-US" sz="1600" dirty="0">
                <a:cs typeface="Arial" panose="020B0604020202020204" pitchFamily="34" charset="0"/>
              </a:rPr>
              <a:t>Fazla Kapasite ve Etkinlik*</a:t>
            </a:r>
          </a:p>
          <a:p>
            <a:pPr marL="514350" indent="-514350" eaLnBrk="1" hangingPunct="1">
              <a:buFont typeface="+mj-lt"/>
              <a:buAutoNum type="arabicPeriod"/>
            </a:pPr>
            <a:r>
              <a:rPr lang="tr-TR" altLang="en-US" sz="1600" dirty="0">
                <a:cs typeface="Arial" panose="020B0604020202020204" pitchFamily="34" charset="0"/>
              </a:rPr>
              <a:t>Reklam*</a:t>
            </a:r>
          </a:p>
          <a:p>
            <a:pPr marL="514350" indent="-514350" eaLnBrk="1" hangingPunct="1">
              <a:lnSpc>
                <a:spcPct val="80000"/>
              </a:lnSpc>
              <a:buFont typeface="+mj-lt"/>
              <a:buAutoNum type="arabicPeriod"/>
            </a:pPr>
            <a:r>
              <a:rPr lang="tr-TR" altLang="en-US" sz="1600" dirty="0">
                <a:cs typeface="Arial" panose="020B0604020202020204" pitchFamily="34" charset="0"/>
              </a:rPr>
              <a:t>Oligopol*</a:t>
            </a:r>
          </a:p>
          <a:p>
            <a:pPr marL="514350" indent="-514350" eaLnBrk="1" hangingPunct="1">
              <a:lnSpc>
                <a:spcPct val="80000"/>
              </a:lnSpc>
              <a:buFont typeface="+mj-lt"/>
              <a:buAutoNum type="arabicPeriod"/>
            </a:pPr>
            <a:r>
              <a:rPr lang="tr-TR" altLang="en-US" sz="1600" dirty="0">
                <a:cs typeface="Arial" panose="020B0604020202020204" pitchFamily="34" charset="0"/>
              </a:rPr>
              <a:t>Piyasa Yapılarının Karşılaştırılması *</a:t>
            </a:r>
          </a:p>
          <a:p>
            <a:pPr marL="514350" indent="-514350" eaLnBrk="1" hangingPunct="1">
              <a:lnSpc>
                <a:spcPct val="80000"/>
              </a:lnSpc>
              <a:buFont typeface="+mj-lt"/>
              <a:buAutoNum type="arabicPeriod"/>
            </a:pPr>
            <a:r>
              <a:rPr lang="tr-TR" altLang="en-US" sz="1600" dirty="0">
                <a:cs typeface="Arial" panose="020B0604020202020204" pitchFamily="34" charset="0"/>
              </a:rPr>
              <a:t>Yoğunlaşma Oranı</a:t>
            </a:r>
          </a:p>
          <a:p>
            <a:pPr marL="514350" indent="-514350" eaLnBrk="1" hangingPunct="1">
              <a:lnSpc>
                <a:spcPct val="80000"/>
              </a:lnSpc>
              <a:buFont typeface="+mj-lt"/>
              <a:buAutoNum type="arabicPeriod"/>
            </a:pPr>
            <a:r>
              <a:rPr lang="tr-TR" altLang="en-US" sz="1600" dirty="0" err="1">
                <a:cs typeface="Arial" panose="020B0604020202020204" pitchFamily="34" charset="0"/>
              </a:rPr>
              <a:t>Duopol</a:t>
            </a:r>
            <a:r>
              <a:rPr lang="tr-TR" altLang="en-US" sz="1600" dirty="0">
                <a:cs typeface="Arial" panose="020B0604020202020204" pitchFamily="34" charset="0"/>
              </a:rPr>
              <a:t>*</a:t>
            </a:r>
          </a:p>
          <a:p>
            <a:pPr marL="514350" indent="-514350" eaLnBrk="1" hangingPunct="1">
              <a:lnSpc>
                <a:spcPct val="80000"/>
              </a:lnSpc>
              <a:buFont typeface="+mj-lt"/>
              <a:buAutoNum type="arabicPeriod"/>
            </a:pPr>
            <a:r>
              <a:rPr lang="tr-TR" altLang="en-US" sz="1600" dirty="0">
                <a:cs typeface="Arial" panose="020B0604020202020204" pitchFamily="34" charset="0"/>
              </a:rPr>
              <a:t>Kartel*</a:t>
            </a:r>
          </a:p>
          <a:p>
            <a:pPr marL="514350" indent="-514350" eaLnBrk="1" hangingPunct="1">
              <a:lnSpc>
                <a:spcPct val="80000"/>
              </a:lnSpc>
              <a:buFont typeface="+mj-lt"/>
              <a:buAutoNum type="arabicPeriod"/>
            </a:pPr>
            <a:r>
              <a:rPr lang="tr-TR" altLang="en-US" sz="1600" dirty="0">
                <a:cs typeface="Arial" panose="020B0604020202020204" pitchFamily="34" charset="0"/>
              </a:rPr>
              <a:t>Karşılıklı Bağımlılık</a:t>
            </a:r>
          </a:p>
          <a:p>
            <a:pPr marL="514350" indent="-514350" eaLnBrk="1" hangingPunct="1">
              <a:lnSpc>
                <a:spcPct val="80000"/>
              </a:lnSpc>
              <a:buFont typeface="+mj-lt"/>
              <a:buAutoNum type="arabicPeriod"/>
            </a:pPr>
            <a:r>
              <a:rPr lang="tr-TR" altLang="en-US" sz="1600" dirty="0">
                <a:cs typeface="Arial" panose="020B0604020202020204" pitchFamily="34" charset="0"/>
              </a:rPr>
              <a:t>Oligopol – İkiden Fazla Firma*</a:t>
            </a:r>
          </a:p>
          <a:p>
            <a:pPr marL="0" indent="0" eaLnBrk="1" hangingPunct="1">
              <a:buNone/>
            </a:pPr>
            <a:r>
              <a:rPr lang="tr-TR" altLang="en-US" sz="1200" dirty="0">
                <a:ea typeface="MS PGothic" charset="0"/>
              </a:rPr>
              <a:t>"*" En önemli konu başlıklarını belirtir. </a:t>
            </a:r>
          </a:p>
          <a:p>
            <a:pPr marL="0" indent="0" eaLnBrk="1" hangingPunct="1">
              <a:buNone/>
            </a:pPr>
            <a:r>
              <a:rPr lang="tr-TR" altLang="en-US" sz="1200" dirty="0" err="1">
                <a:ea typeface="MS PGothic" charset="0"/>
              </a:rPr>
              <a:t>Mateer</a:t>
            </a:r>
            <a:r>
              <a:rPr lang="tr-TR" altLang="en-US" sz="1200" dirty="0">
                <a:ea typeface="MS PGothic" charset="0"/>
              </a:rPr>
              <a:t> ve </a:t>
            </a:r>
            <a:r>
              <a:rPr lang="tr-TR" altLang="en-US" sz="1200" dirty="0" err="1">
                <a:ea typeface="MS PGothic" charset="0"/>
              </a:rPr>
              <a:t>Coppock</a:t>
            </a:r>
            <a:r>
              <a:rPr lang="tr-TR" altLang="en-US" sz="1200" dirty="0">
                <a:ea typeface="MS PGothic" charset="0"/>
              </a:rPr>
              <a:t>: Bölüm #12 ve #13</a:t>
            </a:r>
          </a:p>
          <a:p>
            <a:pPr marL="0" indent="0" eaLnBrk="1" hangingPunct="1">
              <a:buNone/>
            </a:pPr>
            <a:endParaRPr lang="tr-TR" altLang="en-US" sz="1800" dirty="0">
              <a:ea typeface="MS PGothic" charset="0"/>
              <a:cs typeface="Arial" panose="020B0604020202020204" pitchFamily="34" charset="0"/>
            </a:endParaRPr>
          </a:p>
          <a:p>
            <a:pPr marL="0" indent="0" eaLnBrk="1" hangingPunct="1">
              <a:buNone/>
            </a:pPr>
            <a:endParaRPr lang="tr-TR" sz="2800" dirty="0">
              <a:ea typeface="MS PGothic" charset="0"/>
              <a:cs typeface="Arial" panose="020B0604020202020204" pitchFamily="34" charset="0"/>
            </a:endParaRPr>
          </a:p>
          <a:p>
            <a:pPr marL="514350" indent="-514350" eaLnBrk="1" hangingPunct="1">
              <a:buFont typeface="+mj-lt"/>
              <a:buAutoNum type="arabicPeriod"/>
            </a:pPr>
            <a:endParaRPr lang="tr-TR" sz="2800" dirty="0">
              <a:ea typeface="MS PGothic" charset="0"/>
              <a:cs typeface="Arial" panose="020B0604020202020204" pitchFamily="34" charset="0"/>
            </a:endParaRPr>
          </a:p>
          <a:p>
            <a:pPr marL="514350" indent="-514350" eaLnBrk="1" hangingPunct="1">
              <a:buFont typeface="+mj-lt"/>
              <a:buAutoNum type="arabicPeriod"/>
            </a:pPr>
            <a:endParaRPr lang="tr-TR" sz="2800" cap="none" dirty="0">
              <a:ea typeface="MS PGothic" charset="0"/>
              <a:cs typeface="Arial" panose="020B0604020202020204" pitchFamily="34" charset="0"/>
            </a:endParaRPr>
          </a:p>
          <a:p>
            <a:pPr marL="0" indent="0" eaLnBrk="1" hangingPunct="1">
              <a:buNone/>
            </a:pPr>
            <a:endParaRPr lang="tr-TR" altLang="en-US" sz="1800" dirty="0">
              <a:ea typeface="MS PGothic" charset="0"/>
              <a:cs typeface="Arial" panose="020B0604020202020204" pitchFamily="34" charset="0"/>
            </a:endParaRPr>
          </a:p>
        </p:txBody>
      </p:sp>
      <p:sp>
        <p:nvSpPr>
          <p:cNvPr id="4" name="TextBox 3">
            <a:extLst>
              <a:ext uri="{FF2B5EF4-FFF2-40B4-BE49-F238E27FC236}">
                <a16:creationId xmlns:a16="http://schemas.microsoft.com/office/drawing/2014/main" id="{CEDEB9A0-6EF3-624E-B5A2-2338AAAD05A2}"/>
              </a:ext>
            </a:extLst>
          </p:cNvPr>
          <p:cNvSpPr txBox="1"/>
          <p:nvPr/>
        </p:nvSpPr>
        <p:spPr>
          <a:xfrm>
            <a:off x="5344160" y="5330723"/>
            <a:ext cx="6847840" cy="1527175"/>
          </a:xfrm>
          <a:prstGeom prst="rect">
            <a:avLst/>
          </a:prstGeom>
          <a:noFill/>
        </p:spPr>
        <p:txBody>
          <a:bodyPr wrap="square" rtlCol="0">
            <a:noAutofit/>
          </a:bodyPr>
          <a:lstStyle/>
          <a:p>
            <a:r>
              <a:rPr lang="tr-TR" b="1" u="sng" dirty="0">
                <a:solidFill>
                  <a:srgbClr val="FF0000"/>
                </a:solidFill>
                <a:latin typeface="Cambria"/>
              </a:rPr>
              <a:t>Önemli Not</a:t>
            </a:r>
            <a:r>
              <a:rPr lang="tr-TR" dirty="0">
                <a:solidFill>
                  <a:srgbClr val="FF0000"/>
                </a:solidFill>
                <a:latin typeface="Cambria"/>
              </a:rPr>
              <a:t>: Fiyat için "F", "P" ve "</a:t>
            </a:r>
            <a:r>
              <a:rPr lang="tr-TR" dirty="0" err="1">
                <a:solidFill>
                  <a:srgbClr val="FF0000"/>
                </a:solidFill>
                <a:latin typeface="Cambria"/>
              </a:rPr>
              <a:t>Price</a:t>
            </a:r>
            <a:r>
              <a:rPr lang="tr-TR" dirty="0">
                <a:solidFill>
                  <a:srgbClr val="FF0000"/>
                </a:solidFill>
                <a:latin typeface="Cambria"/>
              </a:rPr>
              <a:t>"; Miktar (Çıktı) için "M", "</a:t>
            </a:r>
            <a:r>
              <a:rPr lang="tr-TR" dirty="0" err="1">
                <a:solidFill>
                  <a:srgbClr val="FF0000"/>
                </a:solidFill>
                <a:latin typeface="Cambria"/>
              </a:rPr>
              <a:t>Q</a:t>
            </a:r>
            <a:r>
              <a:rPr lang="tr-TR" dirty="0">
                <a:solidFill>
                  <a:srgbClr val="FF0000"/>
                </a:solidFill>
                <a:latin typeface="Cambria"/>
              </a:rPr>
              <a:t>" ve "</a:t>
            </a:r>
            <a:r>
              <a:rPr lang="tr-TR" dirty="0" err="1">
                <a:solidFill>
                  <a:srgbClr val="FF0000"/>
                </a:solidFill>
                <a:latin typeface="Cambria"/>
              </a:rPr>
              <a:t>Quantity</a:t>
            </a:r>
            <a:r>
              <a:rPr lang="tr-TR" dirty="0">
                <a:solidFill>
                  <a:srgbClr val="FF0000"/>
                </a:solidFill>
                <a:latin typeface="Cambria"/>
              </a:rPr>
              <a:t>"; Talep için "T", "D" ve "</a:t>
            </a:r>
            <a:r>
              <a:rPr lang="tr-TR" dirty="0" err="1">
                <a:solidFill>
                  <a:srgbClr val="FF0000"/>
                </a:solidFill>
                <a:latin typeface="Cambria"/>
              </a:rPr>
              <a:t>Demand</a:t>
            </a:r>
            <a:r>
              <a:rPr lang="tr-TR" dirty="0">
                <a:solidFill>
                  <a:srgbClr val="FF0000"/>
                </a:solidFill>
                <a:latin typeface="Cambria"/>
              </a:rPr>
              <a:t>"; Arz için "A", "S" ve "</a:t>
            </a:r>
            <a:r>
              <a:rPr lang="tr-TR" dirty="0" err="1">
                <a:solidFill>
                  <a:srgbClr val="FF0000"/>
                </a:solidFill>
                <a:latin typeface="Cambria"/>
              </a:rPr>
              <a:t>Supply</a:t>
            </a:r>
            <a:r>
              <a:rPr lang="tr-TR" dirty="0">
                <a:solidFill>
                  <a:srgbClr val="FF0000"/>
                </a:solidFill>
                <a:latin typeface="Cambria"/>
              </a:rPr>
              <a:t>"; Denge için "E" ve "</a:t>
            </a:r>
            <a:r>
              <a:rPr lang="tr-TR" dirty="0" err="1">
                <a:solidFill>
                  <a:srgbClr val="FF0000"/>
                </a:solidFill>
                <a:latin typeface="Cambria"/>
              </a:rPr>
              <a:t>Equilibrium</a:t>
            </a:r>
            <a:r>
              <a:rPr lang="tr-TR" dirty="0">
                <a:solidFill>
                  <a:srgbClr val="FF0000"/>
                </a:solidFill>
                <a:latin typeface="Cambria"/>
              </a:rPr>
              <a:t>"; Kısa-Dönem için "KD" , "SR" ve "</a:t>
            </a:r>
            <a:r>
              <a:rPr lang="tr-TR" dirty="0" err="1">
                <a:solidFill>
                  <a:srgbClr val="FF0000"/>
                </a:solidFill>
                <a:latin typeface="Cambria"/>
              </a:rPr>
              <a:t>Short</a:t>
            </a:r>
            <a:r>
              <a:rPr lang="tr-TR" dirty="0">
                <a:solidFill>
                  <a:srgbClr val="FF0000"/>
                </a:solidFill>
                <a:latin typeface="Cambria"/>
              </a:rPr>
              <a:t>-Run"; Uzun-Dönem için "UD", "LR" ve "</a:t>
            </a:r>
            <a:r>
              <a:rPr lang="tr-TR" dirty="0" err="1">
                <a:solidFill>
                  <a:srgbClr val="FF0000"/>
                </a:solidFill>
                <a:latin typeface="Cambria"/>
              </a:rPr>
              <a:t>Long</a:t>
            </a:r>
            <a:r>
              <a:rPr lang="tr-TR" dirty="0">
                <a:solidFill>
                  <a:srgbClr val="FF0000"/>
                </a:solidFill>
                <a:latin typeface="Cambria"/>
              </a:rPr>
              <a:t>-Run" eş anlamlı olarak kullanılmıştır. </a:t>
            </a:r>
          </a:p>
          <a:p>
            <a:endParaRPr lang="tr-TR" dirty="0">
              <a:latin typeface="Cambria"/>
            </a:endParaRPr>
          </a:p>
        </p:txBody>
      </p:sp>
    </p:spTree>
    <p:extLst>
      <p:ext uri="{BB962C8B-B14F-4D97-AF65-F5344CB8AC3E}">
        <p14:creationId xmlns:p14="http://schemas.microsoft.com/office/powerpoint/2010/main" val="8855118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Title 1"/>
          <p:cNvSpPr>
            <a:spLocks noGrp="1"/>
          </p:cNvSpPr>
          <p:nvPr>
            <p:ph type="title"/>
          </p:nvPr>
        </p:nvSpPr>
        <p:spPr/>
        <p:txBody>
          <a:bodyPr/>
          <a:lstStyle/>
          <a:p>
            <a:r>
              <a:rPr lang="tr-TR" b="1" dirty="0" err="1">
                <a:ea typeface="MS PGothic" charset="0"/>
                <a:cs typeface="MS PGothic" charset="0"/>
              </a:rPr>
              <a:t>Etkinsizlik</a:t>
            </a:r>
            <a:r>
              <a:rPr lang="tr-TR" b="1" dirty="0">
                <a:ea typeface="MS PGothic" charset="0"/>
                <a:cs typeface="MS PGothic" charset="0"/>
              </a:rPr>
              <a:t> O Kadar Kötü mü?</a:t>
            </a:r>
          </a:p>
        </p:txBody>
      </p:sp>
      <p:sp>
        <p:nvSpPr>
          <p:cNvPr id="22531" name="Content Placeholder 2"/>
          <p:cNvSpPr>
            <a:spLocks noGrp="1"/>
          </p:cNvSpPr>
          <p:nvPr>
            <p:ph idx="1"/>
          </p:nvPr>
        </p:nvSpPr>
        <p:spPr/>
        <p:txBody>
          <a:bodyPr/>
          <a:lstStyle/>
          <a:p>
            <a:pPr eaLnBrk="1" hangingPunct="1"/>
            <a:r>
              <a:rPr lang="tr-TR" sz="3200" dirty="0">
                <a:ea typeface="MS PGothic" charset="0"/>
                <a:cs typeface="MS PGothic" charset="0"/>
              </a:rPr>
              <a:t>Tam rekabetçi piyasa</a:t>
            </a:r>
          </a:p>
          <a:p>
            <a:pPr lvl="1" eaLnBrk="1" hangingPunct="1"/>
            <a:r>
              <a:rPr lang="tr-TR" sz="2400" dirty="0">
                <a:ea typeface="MS PGothic" charset="0"/>
                <a:cs typeface="MS PGothic" charset="0"/>
              </a:rPr>
              <a:t>Düşük fiyat</a:t>
            </a:r>
          </a:p>
          <a:p>
            <a:pPr lvl="1" eaLnBrk="1" hangingPunct="1"/>
            <a:r>
              <a:rPr lang="tr-TR" sz="2400" dirty="0">
                <a:ea typeface="MS PGothic" charset="0"/>
                <a:cs typeface="MS PGothic" charset="0"/>
              </a:rPr>
              <a:t>Yüksek çıktı</a:t>
            </a:r>
          </a:p>
          <a:p>
            <a:pPr lvl="1" eaLnBrk="1" hangingPunct="1"/>
            <a:r>
              <a:rPr lang="tr-TR" sz="2400" dirty="0">
                <a:ea typeface="MS PGothic" charset="0"/>
                <a:cs typeface="MS PGothic" charset="0"/>
              </a:rPr>
              <a:t>Etkinlik (P = MC, minimum </a:t>
            </a:r>
            <a:r>
              <a:rPr lang="tr-TR" sz="2400" dirty="0" err="1">
                <a:ea typeface="MS PGothic" charset="0"/>
                <a:cs typeface="MS PGothic" charset="0"/>
              </a:rPr>
              <a:t>ATC'de</a:t>
            </a:r>
            <a:r>
              <a:rPr lang="tr-TR" sz="2400" dirty="0">
                <a:ea typeface="MS PGothic" charset="0"/>
                <a:cs typeface="MS PGothic" charset="0"/>
              </a:rPr>
              <a:t>)</a:t>
            </a:r>
          </a:p>
          <a:p>
            <a:pPr lvl="1" eaLnBrk="1" hangingPunct="1"/>
            <a:r>
              <a:rPr lang="tr-TR" sz="2400" dirty="0">
                <a:ea typeface="MS PGothic" charset="0"/>
                <a:cs typeface="MS PGothic" charset="0"/>
              </a:rPr>
              <a:t>Benzer ürünler (çeşitlilik yok)</a:t>
            </a:r>
          </a:p>
          <a:p>
            <a:pPr eaLnBrk="1" hangingPunct="1"/>
            <a:r>
              <a:rPr lang="tr-TR" sz="2800" dirty="0">
                <a:ea typeface="MS PGothic" charset="0"/>
                <a:cs typeface="MS PGothic" charset="0"/>
              </a:rPr>
              <a:t>Tekelci rekabetçi piyasa</a:t>
            </a:r>
          </a:p>
          <a:p>
            <a:pPr lvl="1" eaLnBrk="1" hangingPunct="1"/>
            <a:r>
              <a:rPr lang="tr-TR" sz="2400" dirty="0">
                <a:ea typeface="MS PGothic" charset="0"/>
                <a:cs typeface="MS PGothic" charset="0"/>
              </a:rPr>
              <a:t>Biraz daha yüksek fiyat</a:t>
            </a:r>
          </a:p>
          <a:p>
            <a:pPr lvl="1" eaLnBrk="1" hangingPunct="1"/>
            <a:r>
              <a:rPr lang="tr-TR" sz="2400" dirty="0">
                <a:ea typeface="MS PGothic" charset="0"/>
                <a:cs typeface="MS PGothic" charset="0"/>
              </a:rPr>
              <a:t>Biraz daha düşük çıktı</a:t>
            </a:r>
          </a:p>
          <a:p>
            <a:pPr lvl="1" eaLnBrk="1" hangingPunct="1"/>
            <a:r>
              <a:rPr lang="tr-TR" sz="2400" dirty="0" err="1">
                <a:ea typeface="MS PGothic" charset="0"/>
                <a:cs typeface="MS PGothic" charset="0"/>
              </a:rPr>
              <a:t>Etkinsizlik</a:t>
            </a:r>
            <a:r>
              <a:rPr lang="tr-TR" sz="2400" dirty="0">
                <a:ea typeface="MS PGothic" charset="0"/>
                <a:cs typeface="MS PGothic" charset="0"/>
              </a:rPr>
              <a:t> (P &gt; MC, minimum </a:t>
            </a:r>
            <a:r>
              <a:rPr lang="tr-TR" sz="2400" dirty="0" err="1">
                <a:ea typeface="MS PGothic" charset="0"/>
                <a:cs typeface="MS PGothic" charset="0"/>
              </a:rPr>
              <a:t>ATC'de</a:t>
            </a:r>
            <a:r>
              <a:rPr lang="tr-TR" sz="2400" dirty="0">
                <a:ea typeface="MS PGothic" charset="0"/>
                <a:cs typeface="MS PGothic" charset="0"/>
              </a:rPr>
              <a:t> </a:t>
            </a:r>
            <a:r>
              <a:rPr lang="tr-TR" sz="2400" dirty="0" err="1">
                <a:ea typeface="MS PGothic" charset="0"/>
                <a:cs typeface="MS PGothic" charset="0"/>
              </a:rPr>
              <a:t>degil</a:t>
            </a:r>
            <a:r>
              <a:rPr lang="tr-TR" sz="2400" dirty="0">
                <a:ea typeface="MS PGothic" charset="0"/>
                <a:cs typeface="MS PGothic" charset="0"/>
              </a:rPr>
              <a:t>)</a:t>
            </a:r>
          </a:p>
          <a:p>
            <a:pPr lvl="1" eaLnBrk="1" hangingPunct="1"/>
            <a:r>
              <a:rPr lang="tr-TR" sz="2400" dirty="0">
                <a:ea typeface="MS PGothic" charset="0"/>
                <a:cs typeface="MS PGothic" charset="0"/>
              </a:rPr>
              <a:t>Farklılaştırılmış ürünler (çeşitlilik ve seçim)</a:t>
            </a:r>
          </a:p>
        </p:txBody>
      </p:sp>
      <p:pic>
        <p:nvPicPr>
          <p:cNvPr id="23556" name="Picture 12" descr="G:\DirkTextbookN\Jpegs(All)\JpegsBatch3LateJuly\iStock_000016806160Small.jpg"/>
          <p:cNvPicPr>
            <a:picLocks noChangeAspect="1" noChangeArrowheads="1"/>
          </p:cNvPicPr>
          <p:nvPr/>
        </p:nvPicPr>
        <p:blipFill>
          <a:blip r:embed="rId3">
            <a:extLst>
              <a:ext uri="{28A0092B-C50C-407E-A947-70E740481C1C}">
                <a14:useLocalDpi xmlns:a14="http://schemas.microsoft.com/office/drawing/2010/main" val="0"/>
              </a:ext>
            </a:extLst>
          </a:blip>
          <a:srcRect l="32736" t="25870" r="9399" b="26508"/>
          <a:stretch>
            <a:fillRect/>
          </a:stretch>
        </p:blipFill>
        <p:spPr bwMode="auto">
          <a:xfrm>
            <a:off x="9916603" y="5502275"/>
            <a:ext cx="1418167" cy="1155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3557" name="Picture 13" descr="G:\DirkTextbookN\Jpegs(All)\JpegsBatch3LateJuly\iStock_000016829611Small.jpg"/>
          <p:cNvPicPr>
            <a:picLocks noChangeAspect="1" noChangeArrowheads="1"/>
          </p:cNvPicPr>
          <p:nvPr/>
        </p:nvPicPr>
        <p:blipFill>
          <a:blip r:embed="rId4">
            <a:extLst>
              <a:ext uri="{28A0092B-C50C-407E-A947-70E740481C1C}">
                <a14:useLocalDpi xmlns:a14="http://schemas.microsoft.com/office/drawing/2010/main" val="0"/>
              </a:ext>
            </a:extLst>
          </a:blip>
          <a:srcRect l="4977" t="3922" r="8755" b="36275"/>
          <a:stretch>
            <a:fillRect/>
          </a:stretch>
        </p:blipFill>
        <p:spPr bwMode="auto">
          <a:xfrm>
            <a:off x="7298267" y="4318000"/>
            <a:ext cx="1397000" cy="1092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3558" name="Picture 14" descr="G:\DirkTextbookN\Jpegs(All)\JpegsBatch3LateJuly\dreamstimesmall_25310708.jpg"/>
          <p:cNvPicPr>
            <a:picLocks noChangeAspect="1" noChangeArrowheads="1"/>
          </p:cNvPicPr>
          <p:nvPr/>
        </p:nvPicPr>
        <p:blipFill>
          <a:blip r:embed="rId5">
            <a:extLst>
              <a:ext uri="{28A0092B-C50C-407E-A947-70E740481C1C}">
                <a14:useLocalDpi xmlns:a14="http://schemas.microsoft.com/office/drawing/2010/main" val="0"/>
              </a:ext>
            </a:extLst>
          </a:blip>
          <a:srcRect l="5167" t="22444" b="19112"/>
          <a:stretch>
            <a:fillRect/>
          </a:stretch>
        </p:blipFill>
        <p:spPr bwMode="auto">
          <a:xfrm>
            <a:off x="8805333" y="4330700"/>
            <a:ext cx="3149600" cy="1092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3559" name="Picture 12" descr="G:\DirkTextbookN\Jpegs(All)\JpegsBatch3LateJuly\iStock_000016806160Small.jpg"/>
          <p:cNvPicPr>
            <a:picLocks noChangeAspect="1" noChangeArrowheads="1"/>
          </p:cNvPicPr>
          <p:nvPr/>
        </p:nvPicPr>
        <p:blipFill>
          <a:blip r:embed="rId3">
            <a:extLst>
              <a:ext uri="{28A0092B-C50C-407E-A947-70E740481C1C}">
                <a14:useLocalDpi xmlns:a14="http://schemas.microsoft.com/office/drawing/2010/main" val="0"/>
              </a:ext>
            </a:extLst>
          </a:blip>
          <a:srcRect l="32736" t="25870" r="9399" b="26508"/>
          <a:stretch>
            <a:fillRect/>
          </a:stretch>
        </p:blipFill>
        <p:spPr bwMode="auto">
          <a:xfrm>
            <a:off x="9916603" y="1857375"/>
            <a:ext cx="1418167" cy="1155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3560" name="Picture 12" descr="G:\DirkTextbookN\Jpegs(All)\JpegsBatch3LateJuly\iStock_000016806160Small.jpg"/>
          <p:cNvPicPr>
            <a:picLocks noChangeAspect="1" noChangeArrowheads="1"/>
          </p:cNvPicPr>
          <p:nvPr/>
        </p:nvPicPr>
        <p:blipFill>
          <a:blip r:embed="rId3">
            <a:extLst>
              <a:ext uri="{28A0092B-C50C-407E-A947-70E740481C1C}">
                <a14:useLocalDpi xmlns:a14="http://schemas.microsoft.com/office/drawing/2010/main" val="0"/>
              </a:ext>
            </a:extLst>
          </a:blip>
          <a:srcRect l="32736" t="25870" r="9399" b="26508"/>
          <a:stretch>
            <a:fillRect/>
          </a:stretch>
        </p:blipFill>
        <p:spPr bwMode="auto">
          <a:xfrm>
            <a:off x="8307937" y="1857375"/>
            <a:ext cx="1418167" cy="1155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3561" name="Picture 12" descr="G:\DirkTextbookN\Jpegs(All)\JpegsBatch3LateJuly\iStock_000016806160Small.jpg"/>
          <p:cNvPicPr>
            <a:picLocks noChangeAspect="1" noChangeArrowheads="1"/>
          </p:cNvPicPr>
          <p:nvPr/>
        </p:nvPicPr>
        <p:blipFill>
          <a:blip r:embed="rId3">
            <a:extLst>
              <a:ext uri="{28A0092B-C50C-407E-A947-70E740481C1C}">
                <a14:useLocalDpi xmlns:a14="http://schemas.microsoft.com/office/drawing/2010/main" val="0"/>
              </a:ext>
            </a:extLst>
          </a:blip>
          <a:srcRect l="32736" t="25870" r="9399" b="26508"/>
          <a:stretch>
            <a:fillRect/>
          </a:stretch>
        </p:blipFill>
        <p:spPr bwMode="auto">
          <a:xfrm>
            <a:off x="6699270" y="1870075"/>
            <a:ext cx="1418167" cy="1155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358723843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22531">
                                            <p:txEl>
                                              <p:pRg st="1" end="1"/>
                                            </p:txEl>
                                          </p:spTgt>
                                        </p:tgtEl>
                                        <p:attrNameLst>
                                          <p:attrName>style.visibility</p:attrName>
                                        </p:attrNameLst>
                                      </p:cBhvr>
                                      <p:to>
                                        <p:strVal val="visible"/>
                                      </p:to>
                                    </p:set>
                                    <p:animEffect transition="in" filter="checkerboard(across)">
                                      <p:cBhvr>
                                        <p:cTn id="7" dur="500"/>
                                        <p:tgtEl>
                                          <p:spTgt spid="22531">
                                            <p:txEl>
                                              <p:pRg st="1" end="1"/>
                                            </p:txEl>
                                          </p:spTgt>
                                        </p:tgtEl>
                                      </p:cBhvr>
                                    </p:animEffect>
                                  </p:childTnLst>
                                </p:cTn>
                              </p:par>
                              <p:par>
                                <p:cTn id="8" presetID="5" presetClass="entr" presetSubtype="10" fill="hold" nodeType="withEffect">
                                  <p:stCondLst>
                                    <p:cond delay="0"/>
                                  </p:stCondLst>
                                  <p:childTnLst>
                                    <p:set>
                                      <p:cBhvr>
                                        <p:cTn id="9" dur="1" fill="hold">
                                          <p:stCondLst>
                                            <p:cond delay="0"/>
                                          </p:stCondLst>
                                        </p:cTn>
                                        <p:tgtEl>
                                          <p:spTgt spid="22531">
                                            <p:txEl>
                                              <p:pRg st="2" end="2"/>
                                            </p:txEl>
                                          </p:spTgt>
                                        </p:tgtEl>
                                        <p:attrNameLst>
                                          <p:attrName>style.visibility</p:attrName>
                                        </p:attrNameLst>
                                      </p:cBhvr>
                                      <p:to>
                                        <p:strVal val="visible"/>
                                      </p:to>
                                    </p:set>
                                    <p:animEffect transition="in" filter="checkerboard(across)">
                                      <p:cBhvr>
                                        <p:cTn id="10" dur="500"/>
                                        <p:tgtEl>
                                          <p:spTgt spid="22531">
                                            <p:txEl>
                                              <p:pRg st="2" end="2"/>
                                            </p:txEl>
                                          </p:spTgt>
                                        </p:tgtEl>
                                      </p:cBhvr>
                                    </p:animEffect>
                                  </p:childTnLst>
                                </p:cTn>
                              </p:par>
                              <p:par>
                                <p:cTn id="11" presetID="5" presetClass="entr" presetSubtype="10" fill="hold" nodeType="withEffect">
                                  <p:stCondLst>
                                    <p:cond delay="0"/>
                                  </p:stCondLst>
                                  <p:childTnLst>
                                    <p:set>
                                      <p:cBhvr>
                                        <p:cTn id="12" dur="1" fill="hold">
                                          <p:stCondLst>
                                            <p:cond delay="0"/>
                                          </p:stCondLst>
                                        </p:cTn>
                                        <p:tgtEl>
                                          <p:spTgt spid="22531">
                                            <p:txEl>
                                              <p:pRg st="3" end="3"/>
                                            </p:txEl>
                                          </p:spTgt>
                                        </p:tgtEl>
                                        <p:attrNameLst>
                                          <p:attrName>style.visibility</p:attrName>
                                        </p:attrNameLst>
                                      </p:cBhvr>
                                      <p:to>
                                        <p:strVal val="visible"/>
                                      </p:to>
                                    </p:set>
                                    <p:animEffect transition="in" filter="checkerboard(across)">
                                      <p:cBhvr>
                                        <p:cTn id="13" dur="500"/>
                                        <p:tgtEl>
                                          <p:spTgt spid="22531">
                                            <p:txEl>
                                              <p:pRg st="3" end="3"/>
                                            </p:txEl>
                                          </p:spTgt>
                                        </p:tgtEl>
                                      </p:cBhvr>
                                    </p:animEffect>
                                  </p:childTnLst>
                                </p:cTn>
                              </p:par>
                              <p:par>
                                <p:cTn id="14" presetID="5" presetClass="entr" presetSubtype="10" fill="hold" nodeType="withEffect">
                                  <p:stCondLst>
                                    <p:cond delay="0"/>
                                  </p:stCondLst>
                                  <p:childTnLst>
                                    <p:set>
                                      <p:cBhvr>
                                        <p:cTn id="15" dur="1" fill="hold">
                                          <p:stCondLst>
                                            <p:cond delay="0"/>
                                          </p:stCondLst>
                                        </p:cTn>
                                        <p:tgtEl>
                                          <p:spTgt spid="22531">
                                            <p:txEl>
                                              <p:pRg st="4" end="4"/>
                                            </p:txEl>
                                          </p:spTgt>
                                        </p:tgtEl>
                                        <p:attrNameLst>
                                          <p:attrName>style.visibility</p:attrName>
                                        </p:attrNameLst>
                                      </p:cBhvr>
                                      <p:to>
                                        <p:strVal val="visible"/>
                                      </p:to>
                                    </p:set>
                                    <p:animEffect transition="in" filter="checkerboard(across)">
                                      <p:cBhvr>
                                        <p:cTn id="16" dur="500"/>
                                        <p:tgtEl>
                                          <p:spTgt spid="22531">
                                            <p:txEl>
                                              <p:pRg st="4" end="4"/>
                                            </p:txEl>
                                          </p:spTgt>
                                        </p:tgtEl>
                                      </p:cBhvr>
                                    </p:animEffect>
                                  </p:childTnLst>
                                </p:cTn>
                              </p:par>
                              <p:par>
                                <p:cTn id="17" presetID="16" presetClass="entr" presetSubtype="21" fill="hold" nodeType="withEffect">
                                  <p:stCondLst>
                                    <p:cond delay="0"/>
                                  </p:stCondLst>
                                  <p:childTnLst>
                                    <p:set>
                                      <p:cBhvr>
                                        <p:cTn id="18" dur="1" fill="hold">
                                          <p:stCondLst>
                                            <p:cond delay="0"/>
                                          </p:stCondLst>
                                        </p:cTn>
                                        <p:tgtEl>
                                          <p:spTgt spid="23561"/>
                                        </p:tgtEl>
                                        <p:attrNameLst>
                                          <p:attrName>style.visibility</p:attrName>
                                        </p:attrNameLst>
                                      </p:cBhvr>
                                      <p:to>
                                        <p:strVal val="visible"/>
                                      </p:to>
                                    </p:set>
                                    <p:animEffect transition="in" filter="barn(inVertical)">
                                      <p:cBhvr>
                                        <p:cTn id="19" dur="500"/>
                                        <p:tgtEl>
                                          <p:spTgt spid="23561"/>
                                        </p:tgtEl>
                                      </p:cBhvr>
                                    </p:animEffect>
                                  </p:childTnLst>
                                </p:cTn>
                              </p:par>
                              <p:par>
                                <p:cTn id="20" presetID="16" presetClass="entr" presetSubtype="21" fill="hold" nodeType="withEffect">
                                  <p:stCondLst>
                                    <p:cond delay="0"/>
                                  </p:stCondLst>
                                  <p:childTnLst>
                                    <p:set>
                                      <p:cBhvr>
                                        <p:cTn id="21" dur="1" fill="hold">
                                          <p:stCondLst>
                                            <p:cond delay="0"/>
                                          </p:stCondLst>
                                        </p:cTn>
                                        <p:tgtEl>
                                          <p:spTgt spid="23560"/>
                                        </p:tgtEl>
                                        <p:attrNameLst>
                                          <p:attrName>style.visibility</p:attrName>
                                        </p:attrNameLst>
                                      </p:cBhvr>
                                      <p:to>
                                        <p:strVal val="visible"/>
                                      </p:to>
                                    </p:set>
                                    <p:animEffect transition="in" filter="barn(inVertical)">
                                      <p:cBhvr>
                                        <p:cTn id="22" dur="500"/>
                                        <p:tgtEl>
                                          <p:spTgt spid="23560"/>
                                        </p:tgtEl>
                                      </p:cBhvr>
                                    </p:animEffect>
                                  </p:childTnLst>
                                </p:cTn>
                              </p:par>
                              <p:par>
                                <p:cTn id="23" presetID="16" presetClass="entr" presetSubtype="21" fill="hold" nodeType="withEffect">
                                  <p:stCondLst>
                                    <p:cond delay="0"/>
                                  </p:stCondLst>
                                  <p:childTnLst>
                                    <p:set>
                                      <p:cBhvr>
                                        <p:cTn id="24" dur="1" fill="hold">
                                          <p:stCondLst>
                                            <p:cond delay="0"/>
                                          </p:stCondLst>
                                        </p:cTn>
                                        <p:tgtEl>
                                          <p:spTgt spid="23559"/>
                                        </p:tgtEl>
                                        <p:attrNameLst>
                                          <p:attrName>style.visibility</p:attrName>
                                        </p:attrNameLst>
                                      </p:cBhvr>
                                      <p:to>
                                        <p:strVal val="visible"/>
                                      </p:to>
                                    </p:set>
                                    <p:animEffect transition="in" filter="barn(inVertical)">
                                      <p:cBhvr>
                                        <p:cTn id="25" dur="500"/>
                                        <p:tgtEl>
                                          <p:spTgt spid="23559"/>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5" presetClass="entr" presetSubtype="10" fill="hold" nodeType="clickEffect">
                                  <p:stCondLst>
                                    <p:cond delay="0"/>
                                  </p:stCondLst>
                                  <p:childTnLst>
                                    <p:set>
                                      <p:cBhvr>
                                        <p:cTn id="29" dur="1" fill="hold">
                                          <p:stCondLst>
                                            <p:cond delay="0"/>
                                          </p:stCondLst>
                                        </p:cTn>
                                        <p:tgtEl>
                                          <p:spTgt spid="22531">
                                            <p:txEl>
                                              <p:pRg st="6" end="6"/>
                                            </p:txEl>
                                          </p:spTgt>
                                        </p:tgtEl>
                                        <p:attrNameLst>
                                          <p:attrName>style.visibility</p:attrName>
                                        </p:attrNameLst>
                                      </p:cBhvr>
                                      <p:to>
                                        <p:strVal val="visible"/>
                                      </p:to>
                                    </p:set>
                                    <p:animEffect transition="in" filter="checkerboard(across)">
                                      <p:cBhvr>
                                        <p:cTn id="30" dur="500"/>
                                        <p:tgtEl>
                                          <p:spTgt spid="22531">
                                            <p:txEl>
                                              <p:pRg st="6" end="6"/>
                                            </p:txEl>
                                          </p:spTgt>
                                        </p:tgtEl>
                                      </p:cBhvr>
                                    </p:animEffect>
                                  </p:childTnLst>
                                </p:cTn>
                              </p:par>
                              <p:par>
                                <p:cTn id="31" presetID="5" presetClass="entr" presetSubtype="10" fill="hold" nodeType="withEffect">
                                  <p:stCondLst>
                                    <p:cond delay="0"/>
                                  </p:stCondLst>
                                  <p:childTnLst>
                                    <p:set>
                                      <p:cBhvr>
                                        <p:cTn id="32" dur="1" fill="hold">
                                          <p:stCondLst>
                                            <p:cond delay="0"/>
                                          </p:stCondLst>
                                        </p:cTn>
                                        <p:tgtEl>
                                          <p:spTgt spid="22531">
                                            <p:txEl>
                                              <p:pRg st="7" end="7"/>
                                            </p:txEl>
                                          </p:spTgt>
                                        </p:tgtEl>
                                        <p:attrNameLst>
                                          <p:attrName>style.visibility</p:attrName>
                                        </p:attrNameLst>
                                      </p:cBhvr>
                                      <p:to>
                                        <p:strVal val="visible"/>
                                      </p:to>
                                    </p:set>
                                    <p:animEffect transition="in" filter="checkerboard(across)">
                                      <p:cBhvr>
                                        <p:cTn id="33" dur="500"/>
                                        <p:tgtEl>
                                          <p:spTgt spid="22531">
                                            <p:txEl>
                                              <p:pRg st="7" end="7"/>
                                            </p:txEl>
                                          </p:spTgt>
                                        </p:tgtEl>
                                      </p:cBhvr>
                                    </p:animEffect>
                                  </p:childTnLst>
                                </p:cTn>
                              </p:par>
                              <p:par>
                                <p:cTn id="34" presetID="5" presetClass="entr" presetSubtype="10" fill="hold" nodeType="withEffect">
                                  <p:stCondLst>
                                    <p:cond delay="0"/>
                                  </p:stCondLst>
                                  <p:childTnLst>
                                    <p:set>
                                      <p:cBhvr>
                                        <p:cTn id="35" dur="1" fill="hold">
                                          <p:stCondLst>
                                            <p:cond delay="0"/>
                                          </p:stCondLst>
                                        </p:cTn>
                                        <p:tgtEl>
                                          <p:spTgt spid="22531">
                                            <p:txEl>
                                              <p:pRg st="8" end="8"/>
                                            </p:txEl>
                                          </p:spTgt>
                                        </p:tgtEl>
                                        <p:attrNameLst>
                                          <p:attrName>style.visibility</p:attrName>
                                        </p:attrNameLst>
                                      </p:cBhvr>
                                      <p:to>
                                        <p:strVal val="visible"/>
                                      </p:to>
                                    </p:set>
                                    <p:animEffect transition="in" filter="checkerboard(across)">
                                      <p:cBhvr>
                                        <p:cTn id="36" dur="500"/>
                                        <p:tgtEl>
                                          <p:spTgt spid="22531">
                                            <p:txEl>
                                              <p:pRg st="8" end="8"/>
                                            </p:txEl>
                                          </p:spTgt>
                                        </p:tgtEl>
                                      </p:cBhvr>
                                    </p:animEffect>
                                  </p:childTnLst>
                                </p:cTn>
                              </p:par>
                              <p:par>
                                <p:cTn id="37" presetID="5" presetClass="entr" presetSubtype="10" fill="hold" nodeType="withEffect">
                                  <p:stCondLst>
                                    <p:cond delay="0"/>
                                  </p:stCondLst>
                                  <p:childTnLst>
                                    <p:set>
                                      <p:cBhvr>
                                        <p:cTn id="38" dur="1" fill="hold">
                                          <p:stCondLst>
                                            <p:cond delay="0"/>
                                          </p:stCondLst>
                                        </p:cTn>
                                        <p:tgtEl>
                                          <p:spTgt spid="22531">
                                            <p:txEl>
                                              <p:pRg st="9" end="9"/>
                                            </p:txEl>
                                          </p:spTgt>
                                        </p:tgtEl>
                                        <p:attrNameLst>
                                          <p:attrName>style.visibility</p:attrName>
                                        </p:attrNameLst>
                                      </p:cBhvr>
                                      <p:to>
                                        <p:strVal val="visible"/>
                                      </p:to>
                                    </p:set>
                                    <p:animEffect transition="in" filter="checkerboard(across)">
                                      <p:cBhvr>
                                        <p:cTn id="39" dur="500"/>
                                        <p:tgtEl>
                                          <p:spTgt spid="22531">
                                            <p:txEl>
                                              <p:pRg st="9" end="9"/>
                                            </p:txEl>
                                          </p:spTgt>
                                        </p:tgtEl>
                                      </p:cBhvr>
                                    </p:animEffect>
                                  </p:childTnLst>
                                </p:cTn>
                              </p:par>
                              <p:par>
                                <p:cTn id="40" presetID="16" presetClass="entr" presetSubtype="21" fill="hold" nodeType="withEffect">
                                  <p:stCondLst>
                                    <p:cond delay="0"/>
                                  </p:stCondLst>
                                  <p:childTnLst>
                                    <p:set>
                                      <p:cBhvr>
                                        <p:cTn id="41" dur="1" fill="hold">
                                          <p:stCondLst>
                                            <p:cond delay="0"/>
                                          </p:stCondLst>
                                        </p:cTn>
                                        <p:tgtEl>
                                          <p:spTgt spid="23557"/>
                                        </p:tgtEl>
                                        <p:attrNameLst>
                                          <p:attrName>style.visibility</p:attrName>
                                        </p:attrNameLst>
                                      </p:cBhvr>
                                      <p:to>
                                        <p:strVal val="visible"/>
                                      </p:to>
                                    </p:set>
                                    <p:animEffect transition="in" filter="barn(inVertical)">
                                      <p:cBhvr>
                                        <p:cTn id="42" dur="500"/>
                                        <p:tgtEl>
                                          <p:spTgt spid="23557"/>
                                        </p:tgtEl>
                                      </p:cBhvr>
                                    </p:animEffect>
                                  </p:childTnLst>
                                </p:cTn>
                              </p:par>
                              <p:par>
                                <p:cTn id="43" presetID="16" presetClass="entr" presetSubtype="21" fill="hold" nodeType="withEffect">
                                  <p:stCondLst>
                                    <p:cond delay="0"/>
                                  </p:stCondLst>
                                  <p:childTnLst>
                                    <p:set>
                                      <p:cBhvr>
                                        <p:cTn id="44" dur="1" fill="hold">
                                          <p:stCondLst>
                                            <p:cond delay="0"/>
                                          </p:stCondLst>
                                        </p:cTn>
                                        <p:tgtEl>
                                          <p:spTgt spid="23558"/>
                                        </p:tgtEl>
                                        <p:attrNameLst>
                                          <p:attrName>style.visibility</p:attrName>
                                        </p:attrNameLst>
                                      </p:cBhvr>
                                      <p:to>
                                        <p:strVal val="visible"/>
                                      </p:to>
                                    </p:set>
                                    <p:animEffect transition="in" filter="barn(inVertical)">
                                      <p:cBhvr>
                                        <p:cTn id="45" dur="500"/>
                                        <p:tgtEl>
                                          <p:spTgt spid="23558"/>
                                        </p:tgtEl>
                                      </p:cBhvr>
                                    </p:animEffect>
                                  </p:childTnLst>
                                </p:cTn>
                              </p:par>
                              <p:par>
                                <p:cTn id="46" presetID="16" presetClass="entr" presetSubtype="21" fill="hold" nodeType="withEffect">
                                  <p:stCondLst>
                                    <p:cond delay="0"/>
                                  </p:stCondLst>
                                  <p:childTnLst>
                                    <p:set>
                                      <p:cBhvr>
                                        <p:cTn id="47" dur="1" fill="hold">
                                          <p:stCondLst>
                                            <p:cond delay="0"/>
                                          </p:stCondLst>
                                        </p:cTn>
                                        <p:tgtEl>
                                          <p:spTgt spid="23556"/>
                                        </p:tgtEl>
                                        <p:attrNameLst>
                                          <p:attrName>style.visibility</p:attrName>
                                        </p:attrNameLst>
                                      </p:cBhvr>
                                      <p:to>
                                        <p:strVal val="visible"/>
                                      </p:to>
                                    </p:set>
                                    <p:animEffect transition="in" filter="barn(inVertical)">
                                      <p:cBhvr>
                                        <p:cTn id="48" dur="500"/>
                                        <p:tgtEl>
                                          <p:spTgt spid="235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Title 1"/>
          <p:cNvSpPr>
            <a:spLocks noGrp="1"/>
          </p:cNvSpPr>
          <p:nvPr>
            <p:ph type="title"/>
          </p:nvPr>
        </p:nvSpPr>
        <p:spPr>
          <a:xfrm>
            <a:off x="332499" y="29"/>
            <a:ext cx="11372667" cy="1527175"/>
          </a:xfrm>
        </p:spPr>
        <p:txBody>
          <a:bodyPr/>
          <a:lstStyle/>
          <a:p>
            <a:r>
              <a:rPr lang="tr-TR" b="1" dirty="0">
                <a:ea typeface="MS PGothic" charset="0"/>
              </a:rPr>
              <a:t>Ürün Farklılaştırmanın Değişen Dereceleri</a:t>
            </a:r>
          </a:p>
        </p:txBody>
      </p:sp>
      <p:sp>
        <p:nvSpPr>
          <p:cNvPr id="23555" name="Content Placeholder 2"/>
          <p:cNvSpPr>
            <a:spLocks noGrp="1"/>
          </p:cNvSpPr>
          <p:nvPr>
            <p:ph idx="1"/>
          </p:nvPr>
        </p:nvSpPr>
        <p:spPr>
          <a:xfrm>
            <a:off x="203200" y="1712913"/>
            <a:ext cx="8989484" cy="4895850"/>
          </a:xfrm>
        </p:spPr>
        <p:txBody>
          <a:bodyPr/>
          <a:lstStyle/>
          <a:p>
            <a:pPr eaLnBrk="1" hangingPunct="1"/>
            <a:r>
              <a:rPr lang="tr-TR" sz="3200" dirty="0">
                <a:ea typeface="MS PGothic" charset="0"/>
              </a:rPr>
              <a:t>Yüksek derecede farklılaştırılmış bir ürün şu anlama gelir,</a:t>
            </a:r>
          </a:p>
          <a:p>
            <a:pPr lvl="1" eaLnBrk="1" hangingPunct="1"/>
            <a:r>
              <a:rPr lang="tr-TR" sz="2800" dirty="0">
                <a:ea typeface="MS PGothic" charset="0"/>
              </a:rPr>
              <a:t>Yüksek fiyat ve </a:t>
            </a:r>
            <a:r>
              <a:rPr lang="tr-TR" sz="2800" dirty="0" err="1">
                <a:ea typeface="MS PGothic" charset="0"/>
              </a:rPr>
              <a:t>markup</a:t>
            </a:r>
            <a:r>
              <a:rPr lang="tr-TR" sz="2800" dirty="0">
                <a:ea typeface="MS PGothic" charset="0"/>
              </a:rPr>
              <a:t>.</a:t>
            </a:r>
          </a:p>
          <a:p>
            <a:pPr lvl="1" eaLnBrk="1" hangingPunct="1"/>
            <a:r>
              <a:rPr lang="tr-TR" sz="2800" dirty="0">
                <a:ea typeface="MS PGothic" charset="0"/>
              </a:rPr>
              <a:t>Yüksek fazla kapasite.</a:t>
            </a:r>
          </a:p>
          <a:p>
            <a:pPr eaLnBrk="1" hangingPunct="1"/>
            <a:r>
              <a:rPr lang="tr-TR" sz="3200" dirty="0">
                <a:ea typeface="MS PGothic" charset="0"/>
              </a:rPr>
              <a:t>Düşük derecede farklılaştırılmış bir ürün şu anlama gelir,</a:t>
            </a:r>
          </a:p>
          <a:p>
            <a:pPr lvl="1" eaLnBrk="1" hangingPunct="1"/>
            <a:r>
              <a:rPr lang="tr-TR" sz="2800" dirty="0">
                <a:ea typeface="MS PGothic" charset="0"/>
              </a:rPr>
              <a:t>Düşük fiyat ve </a:t>
            </a:r>
            <a:r>
              <a:rPr lang="tr-TR" sz="2800" dirty="0" err="1">
                <a:ea typeface="MS PGothic" charset="0"/>
              </a:rPr>
              <a:t>markup</a:t>
            </a:r>
            <a:r>
              <a:rPr lang="tr-TR" sz="2800" dirty="0">
                <a:ea typeface="MS PGothic" charset="0"/>
              </a:rPr>
              <a:t>.</a:t>
            </a:r>
          </a:p>
          <a:p>
            <a:pPr lvl="1" eaLnBrk="1" hangingPunct="1"/>
            <a:r>
              <a:rPr lang="tr-TR" sz="2800" dirty="0">
                <a:ea typeface="MS PGothic" charset="0"/>
              </a:rPr>
              <a:t>Düşük fazla kapasite.</a:t>
            </a:r>
          </a:p>
        </p:txBody>
      </p:sp>
      <p:pic>
        <p:nvPicPr>
          <p:cNvPr id="24580" name="Picture 9" descr="I:\DirkTextbookN\Jpegs(All)\VOLUME_1_MICRO_Class-test\07_PRINECO_CH06.jpg"/>
          <p:cNvPicPr>
            <a:picLocks noChangeAspect="1" noChangeArrowheads="1"/>
          </p:cNvPicPr>
          <p:nvPr/>
        </p:nvPicPr>
        <p:blipFill>
          <a:blip r:embed="rId3">
            <a:extLst>
              <a:ext uri="{28A0092B-C50C-407E-A947-70E740481C1C}">
                <a14:useLocalDpi xmlns:a14="http://schemas.microsoft.com/office/drawing/2010/main" val="0"/>
              </a:ext>
            </a:extLst>
          </a:blip>
          <a:srcRect l="13055" t="7826" r="11098" b="9592"/>
          <a:stretch>
            <a:fillRect/>
          </a:stretch>
        </p:blipFill>
        <p:spPr bwMode="auto">
          <a:xfrm>
            <a:off x="9192684" y="1712913"/>
            <a:ext cx="1983316" cy="2254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4581" name="Picture 6" descr="G:\DirkTextbookN\Jpegs(All)\JpegsBatch3LateJuly\dreamstimesmall_20804569.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90292" y="4416426"/>
            <a:ext cx="4404784" cy="21923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49015964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23555">
                                            <p:txEl>
                                              <p:pRg st="1" end="1"/>
                                            </p:txEl>
                                          </p:spTgt>
                                        </p:tgtEl>
                                        <p:attrNameLst>
                                          <p:attrName>style.visibility</p:attrName>
                                        </p:attrNameLst>
                                      </p:cBhvr>
                                      <p:to>
                                        <p:strVal val="visible"/>
                                      </p:to>
                                    </p:set>
                                    <p:animEffect transition="in" filter="checkerboard(across)">
                                      <p:cBhvr>
                                        <p:cTn id="7" dur="500"/>
                                        <p:tgtEl>
                                          <p:spTgt spid="23555">
                                            <p:txEl>
                                              <p:pRg st="1" end="1"/>
                                            </p:txEl>
                                          </p:spTgt>
                                        </p:tgtEl>
                                      </p:cBhvr>
                                    </p:animEffect>
                                  </p:childTnLst>
                                </p:cTn>
                              </p:par>
                              <p:par>
                                <p:cTn id="8" presetID="5" presetClass="entr" presetSubtype="10" fill="hold" nodeType="withEffect">
                                  <p:stCondLst>
                                    <p:cond delay="0"/>
                                  </p:stCondLst>
                                  <p:childTnLst>
                                    <p:set>
                                      <p:cBhvr>
                                        <p:cTn id="9" dur="1" fill="hold">
                                          <p:stCondLst>
                                            <p:cond delay="0"/>
                                          </p:stCondLst>
                                        </p:cTn>
                                        <p:tgtEl>
                                          <p:spTgt spid="23555">
                                            <p:txEl>
                                              <p:pRg st="2" end="2"/>
                                            </p:txEl>
                                          </p:spTgt>
                                        </p:tgtEl>
                                        <p:attrNameLst>
                                          <p:attrName>style.visibility</p:attrName>
                                        </p:attrNameLst>
                                      </p:cBhvr>
                                      <p:to>
                                        <p:strVal val="visible"/>
                                      </p:to>
                                    </p:set>
                                    <p:animEffect transition="in" filter="checkerboard(across)">
                                      <p:cBhvr>
                                        <p:cTn id="10" dur="500"/>
                                        <p:tgtEl>
                                          <p:spTgt spid="23555">
                                            <p:txEl>
                                              <p:pRg st="2" end="2"/>
                                            </p:txEl>
                                          </p:spTgt>
                                        </p:tgtEl>
                                      </p:cBhvr>
                                    </p:animEffect>
                                  </p:childTnLst>
                                </p:cTn>
                              </p:par>
                              <p:par>
                                <p:cTn id="11" presetID="16" presetClass="entr" presetSubtype="21" fill="hold" nodeType="withEffect">
                                  <p:stCondLst>
                                    <p:cond delay="0"/>
                                  </p:stCondLst>
                                  <p:childTnLst>
                                    <p:set>
                                      <p:cBhvr>
                                        <p:cTn id="12" dur="1" fill="hold">
                                          <p:stCondLst>
                                            <p:cond delay="0"/>
                                          </p:stCondLst>
                                        </p:cTn>
                                        <p:tgtEl>
                                          <p:spTgt spid="24580"/>
                                        </p:tgtEl>
                                        <p:attrNameLst>
                                          <p:attrName>style.visibility</p:attrName>
                                        </p:attrNameLst>
                                      </p:cBhvr>
                                      <p:to>
                                        <p:strVal val="visible"/>
                                      </p:to>
                                    </p:set>
                                    <p:animEffect transition="in" filter="barn(inVertical)">
                                      <p:cBhvr>
                                        <p:cTn id="13" dur="500"/>
                                        <p:tgtEl>
                                          <p:spTgt spid="24580"/>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5" presetClass="entr" presetSubtype="10" fill="hold" nodeType="clickEffect">
                                  <p:stCondLst>
                                    <p:cond delay="0"/>
                                  </p:stCondLst>
                                  <p:childTnLst>
                                    <p:set>
                                      <p:cBhvr>
                                        <p:cTn id="17" dur="1" fill="hold">
                                          <p:stCondLst>
                                            <p:cond delay="0"/>
                                          </p:stCondLst>
                                        </p:cTn>
                                        <p:tgtEl>
                                          <p:spTgt spid="23555">
                                            <p:txEl>
                                              <p:pRg st="4" end="4"/>
                                            </p:txEl>
                                          </p:spTgt>
                                        </p:tgtEl>
                                        <p:attrNameLst>
                                          <p:attrName>style.visibility</p:attrName>
                                        </p:attrNameLst>
                                      </p:cBhvr>
                                      <p:to>
                                        <p:strVal val="visible"/>
                                      </p:to>
                                    </p:set>
                                    <p:animEffect transition="in" filter="checkerboard(across)">
                                      <p:cBhvr>
                                        <p:cTn id="18" dur="500"/>
                                        <p:tgtEl>
                                          <p:spTgt spid="23555">
                                            <p:txEl>
                                              <p:pRg st="4" end="4"/>
                                            </p:txEl>
                                          </p:spTgt>
                                        </p:tgtEl>
                                      </p:cBhvr>
                                    </p:animEffect>
                                  </p:childTnLst>
                                </p:cTn>
                              </p:par>
                              <p:par>
                                <p:cTn id="19" presetID="5" presetClass="entr" presetSubtype="10" fill="hold" nodeType="withEffect">
                                  <p:stCondLst>
                                    <p:cond delay="0"/>
                                  </p:stCondLst>
                                  <p:childTnLst>
                                    <p:set>
                                      <p:cBhvr>
                                        <p:cTn id="20" dur="1" fill="hold">
                                          <p:stCondLst>
                                            <p:cond delay="0"/>
                                          </p:stCondLst>
                                        </p:cTn>
                                        <p:tgtEl>
                                          <p:spTgt spid="23555">
                                            <p:txEl>
                                              <p:pRg st="5" end="5"/>
                                            </p:txEl>
                                          </p:spTgt>
                                        </p:tgtEl>
                                        <p:attrNameLst>
                                          <p:attrName>style.visibility</p:attrName>
                                        </p:attrNameLst>
                                      </p:cBhvr>
                                      <p:to>
                                        <p:strVal val="visible"/>
                                      </p:to>
                                    </p:set>
                                    <p:animEffect transition="in" filter="checkerboard(across)">
                                      <p:cBhvr>
                                        <p:cTn id="21" dur="500"/>
                                        <p:tgtEl>
                                          <p:spTgt spid="23555">
                                            <p:txEl>
                                              <p:pRg st="5" end="5"/>
                                            </p:txEl>
                                          </p:spTgt>
                                        </p:tgtEl>
                                      </p:cBhvr>
                                    </p:animEffect>
                                  </p:childTnLst>
                                </p:cTn>
                              </p:par>
                              <p:par>
                                <p:cTn id="22" presetID="16" presetClass="entr" presetSubtype="21" fill="hold" nodeType="withEffect">
                                  <p:stCondLst>
                                    <p:cond delay="0"/>
                                  </p:stCondLst>
                                  <p:childTnLst>
                                    <p:set>
                                      <p:cBhvr>
                                        <p:cTn id="23" dur="1" fill="hold">
                                          <p:stCondLst>
                                            <p:cond delay="0"/>
                                          </p:stCondLst>
                                        </p:cTn>
                                        <p:tgtEl>
                                          <p:spTgt spid="24581"/>
                                        </p:tgtEl>
                                        <p:attrNameLst>
                                          <p:attrName>style.visibility</p:attrName>
                                        </p:attrNameLst>
                                      </p:cBhvr>
                                      <p:to>
                                        <p:strVal val="visible"/>
                                      </p:to>
                                    </p:set>
                                    <p:animEffect transition="in" filter="barn(inVertical)">
                                      <p:cBhvr>
                                        <p:cTn id="24" dur="500"/>
                                        <p:tgtEl>
                                          <p:spTgt spid="245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3" name="Picture 5" descr="axes.eps"/>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05367" y="1954213"/>
            <a:ext cx="11087100" cy="37639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 name="Picture 4" descr="atc.eps"/>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290239" y="2057400"/>
            <a:ext cx="9368367" cy="18049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 name="Picture 6" descr="Ld.eps"/>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765300" y="2357438"/>
            <a:ext cx="3225800" cy="28622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 name="Picture 7" descr="Lefficiency.eps"/>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321052" y="3765559"/>
            <a:ext cx="844549" cy="18827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 name="Picture 8" descr="Lexcess.eps"/>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1540933" y="4718059"/>
            <a:ext cx="2178051" cy="6715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 name="Picture 9" descr="Lq.eps"/>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2810936" y="3328988"/>
            <a:ext cx="154517" cy="2305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1" name="Picture 10" descr="Rd.eps"/>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7262290" y="3035300"/>
            <a:ext cx="4430183" cy="1766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1" name="Picture 20" descr="Refficiancy.eps"/>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9417052" y="3848100"/>
            <a:ext cx="844549" cy="17859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2" name="Picture 21" descr="Rexcess.eps"/>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9192684" y="4897438"/>
            <a:ext cx="2072216" cy="4810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3" name="Picture 22" descr="Rq.eps"/>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9078387" y="3738572"/>
            <a:ext cx="154516" cy="18811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4" name="Picture 23" descr="title1.eps"/>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2334684" y="5718184"/>
            <a:ext cx="2175933" cy="3651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5" name="Picture 24" descr="title2.eps"/>
          <p:cNvPicPr>
            <a:picLocks noChangeAspect="1"/>
          </p:cNvPicPr>
          <p:nvPr/>
        </p:nvPicPr>
        <p:blipFill>
          <a:blip r:embed="rId14">
            <a:extLst>
              <a:ext uri="{28A0092B-C50C-407E-A947-70E740481C1C}">
                <a14:useLocalDpi xmlns:a14="http://schemas.microsoft.com/office/drawing/2010/main" val="0"/>
              </a:ext>
            </a:extLst>
          </a:blip>
          <a:srcRect/>
          <a:stretch>
            <a:fillRect/>
          </a:stretch>
        </p:blipFill>
        <p:spPr bwMode="auto">
          <a:xfrm>
            <a:off x="8424340" y="5718184"/>
            <a:ext cx="2123017" cy="3651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9165" name="Title 15"/>
          <p:cNvSpPr>
            <a:spLocks noGrp="1"/>
          </p:cNvSpPr>
          <p:nvPr>
            <p:ph type="title"/>
          </p:nvPr>
        </p:nvSpPr>
        <p:spPr>
          <a:xfrm>
            <a:off x="41559" y="191510"/>
            <a:ext cx="12150442" cy="1143000"/>
          </a:xfrm>
        </p:spPr>
        <p:txBody>
          <a:bodyPr/>
          <a:lstStyle/>
          <a:p>
            <a:pPr algn="l" eaLnBrk="1" hangingPunct="1"/>
            <a:r>
              <a:rPr lang="tr-TR" b="1" dirty="0">
                <a:ea typeface="MS PGothic" charset="0"/>
              </a:rPr>
              <a:t>Farklılaştırma, Fazla Kapasite ve Etkinlik</a:t>
            </a:r>
          </a:p>
        </p:txBody>
      </p:sp>
      <p:sp>
        <p:nvSpPr>
          <p:cNvPr id="15" name="Rectangle 14">
            <a:extLst>
              <a:ext uri="{FF2B5EF4-FFF2-40B4-BE49-F238E27FC236}">
                <a16:creationId xmlns:a16="http://schemas.microsoft.com/office/drawing/2014/main" id="{481831CD-DC5C-A644-8291-701B953EB327}"/>
              </a:ext>
            </a:extLst>
          </p:cNvPr>
          <p:cNvSpPr/>
          <p:nvPr/>
        </p:nvSpPr>
        <p:spPr>
          <a:xfrm>
            <a:off x="2035442" y="5753311"/>
            <a:ext cx="2774416" cy="479967"/>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algn="ctr"/>
            <a:r>
              <a:rPr lang="en-US" sz="1600" b="1" dirty="0" err="1">
                <a:effectLst/>
                <a:latin typeface="Cambria" panose="02040503050406030204" pitchFamily="18" charset="0"/>
                <a:ea typeface="MS Mincho" panose="02020609040205080304" pitchFamily="49" charset="-128"/>
                <a:cs typeface="Times New Roman" panose="02020603050405020304" pitchFamily="18" charset="0"/>
              </a:rPr>
              <a:t>Firma</a:t>
            </a:r>
            <a:r>
              <a:rPr lang="en-US" sz="1600" b="1" dirty="0">
                <a:effectLst/>
                <a:latin typeface="Cambria" panose="02040503050406030204" pitchFamily="18" charset="0"/>
                <a:ea typeface="MS Mincho" panose="02020609040205080304" pitchFamily="49" charset="-128"/>
                <a:cs typeface="Times New Roman" panose="02020603050405020304" pitchFamily="18" charset="0"/>
              </a:rPr>
              <a:t> A: </a:t>
            </a:r>
            <a:r>
              <a:rPr lang="en-US" sz="1600" b="1" dirty="0" err="1">
                <a:effectLst/>
                <a:latin typeface="Cambria" panose="02040503050406030204" pitchFamily="18" charset="0"/>
                <a:ea typeface="MS Mincho" panose="02020609040205080304" pitchFamily="49" charset="-128"/>
                <a:cs typeface="Times New Roman" panose="02020603050405020304" pitchFamily="18" charset="0"/>
              </a:rPr>
              <a:t>Yüksek</a:t>
            </a:r>
            <a:r>
              <a:rPr lang="en-US" sz="1600" b="1" dirty="0">
                <a:effectLst/>
                <a:latin typeface="Cambria" panose="02040503050406030204" pitchFamily="18" charset="0"/>
                <a:ea typeface="MS Mincho" panose="02020609040205080304" pitchFamily="49" charset="-128"/>
                <a:cs typeface="Times New Roman" panose="02020603050405020304" pitchFamily="18" charset="0"/>
              </a:rPr>
              <a:t> </a:t>
            </a:r>
            <a:r>
              <a:rPr lang="en-US" sz="1600" b="1" dirty="0" err="1">
                <a:effectLst/>
                <a:latin typeface="Cambria" panose="02040503050406030204" pitchFamily="18" charset="0"/>
                <a:ea typeface="MS Mincho" panose="02020609040205080304" pitchFamily="49" charset="-128"/>
                <a:cs typeface="Times New Roman" panose="02020603050405020304" pitchFamily="18" charset="0"/>
              </a:rPr>
              <a:t>Ürün</a:t>
            </a:r>
            <a:r>
              <a:rPr lang="en-US" sz="1600" b="1" dirty="0">
                <a:effectLst/>
                <a:latin typeface="Cambria" panose="02040503050406030204" pitchFamily="18" charset="0"/>
                <a:ea typeface="MS Mincho" panose="02020609040205080304" pitchFamily="49" charset="-128"/>
                <a:cs typeface="Times New Roman" panose="02020603050405020304" pitchFamily="18" charset="0"/>
              </a:rPr>
              <a:t> </a:t>
            </a:r>
            <a:r>
              <a:rPr lang="en-US" sz="1600" b="1" dirty="0" err="1">
                <a:effectLst/>
                <a:latin typeface="Cambria" panose="02040503050406030204" pitchFamily="18" charset="0"/>
                <a:ea typeface="MS Mincho" panose="02020609040205080304" pitchFamily="49" charset="-128"/>
                <a:cs typeface="Times New Roman" panose="02020603050405020304" pitchFamily="18" charset="0"/>
              </a:rPr>
              <a:t>Farklılaştırması</a:t>
            </a:r>
            <a:r>
              <a:rPr lang="en-US" sz="1600" b="1" dirty="0">
                <a:effectLst/>
                <a:latin typeface="Cambria" panose="02040503050406030204" pitchFamily="18" charset="0"/>
                <a:ea typeface="MS Mincho" panose="02020609040205080304" pitchFamily="49" charset="-128"/>
                <a:cs typeface="Times New Roman" panose="02020603050405020304" pitchFamily="18" charset="0"/>
              </a:rPr>
              <a:t>  </a:t>
            </a:r>
          </a:p>
        </p:txBody>
      </p:sp>
      <p:sp>
        <p:nvSpPr>
          <p:cNvPr id="16" name="Rectangle 15">
            <a:extLst>
              <a:ext uri="{FF2B5EF4-FFF2-40B4-BE49-F238E27FC236}">
                <a16:creationId xmlns:a16="http://schemas.microsoft.com/office/drawing/2014/main" id="{C315C3A7-221F-E64E-94FC-4055950D80B6}"/>
              </a:ext>
            </a:extLst>
          </p:cNvPr>
          <p:cNvSpPr/>
          <p:nvPr/>
        </p:nvSpPr>
        <p:spPr>
          <a:xfrm>
            <a:off x="7845695" y="5729288"/>
            <a:ext cx="2774416" cy="479967"/>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algn="ctr"/>
            <a:r>
              <a:rPr lang="en-US" sz="1600" b="1" dirty="0" err="1">
                <a:effectLst/>
                <a:latin typeface="Cambria" panose="02040503050406030204" pitchFamily="18" charset="0"/>
                <a:ea typeface="MS Mincho" panose="02020609040205080304" pitchFamily="49" charset="-128"/>
                <a:cs typeface="Times New Roman" panose="02020603050405020304" pitchFamily="18" charset="0"/>
              </a:rPr>
              <a:t>Firma</a:t>
            </a:r>
            <a:r>
              <a:rPr lang="en-US" sz="1600" b="1" dirty="0">
                <a:effectLst/>
                <a:latin typeface="Cambria" panose="02040503050406030204" pitchFamily="18" charset="0"/>
                <a:ea typeface="MS Mincho" panose="02020609040205080304" pitchFamily="49" charset="-128"/>
                <a:cs typeface="Times New Roman" panose="02020603050405020304" pitchFamily="18" charset="0"/>
              </a:rPr>
              <a:t> B: </a:t>
            </a:r>
            <a:r>
              <a:rPr lang="en-US" sz="1600" b="1" dirty="0" err="1">
                <a:effectLst/>
                <a:latin typeface="Cambria" panose="02040503050406030204" pitchFamily="18" charset="0"/>
                <a:ea typeface="MS Mincho" panose="02020609040205080304" pitchFamily="49" charset="-128"/>
                <a:cs typeface="Times New Roman" panose="02020603050405020304" pitchFamily="18" charset="0"/>
              </a:rPr>
              <a:t>Düşük</a:t>
            </a:r>
            <a:r>
              <a:rPr lang="en-US" sz="1600" b="1" dirty="0">
                <a:effectLst/>
                <a:latin typeface="Cambria" panose="02040503050406030204" pitchFamily="18" charset="0"/>
                <a:ea typeface="MS Mincho" panose="02020609040205080304" pitchFamily="49" charset="-128"/>
                <a:cs typeface="Times New Roman" panose="02020603050405020304" pitchFamily="18" charset="0"/>
              </a:rPr>
              <a:t> </a:t>
            </a:r>
            <a:r>
              <a:rPr lang="en-US" sz="1600" b="1" dirty="0" err="1">
                <a:effectLst/>
                <a:latin typeface="Cambria" panose="02040503050406030204" pitchFamily="18" charset="0"/>
                <a:ea typeface="MS Mincho" panose="02020609040205080304" pitchFamily="49" charset="-128"/>
                <a:cs typeface="Times New Roman" panose="02020603050405020304" pitchFamily="18" charset="0"/>
              </a:rPr>
              <a:t>Ürün</a:t>
            </a:r>
            <a:r>
              <a:rPr lang="en-US" sz="1600" b="1" dirty="0">
                <a:effectLst/>
                <a:latin typeface="Cambria" panose="02040503050406030204" pitchFamily="18" charset="0"/>
                <a:ea typeface="MS Mincho" panose="02020609040205080304" pitchFamily="49" charset="-128"/>
                <a:cs typeface="Times New Roman" panose="02020603050405020304" pitchFamily="18" charset="0"/>
              </a:rPr>
              <a:t> </a:t>
            </a:r>
            <a:r>
              <a:rPr lang="en-US" sz="1600" b="1" dirty="0" err="1">
                <a:effectLst/>
                <a:latin typeface="Cambria" panose="02040503050406030204" pitchFamily="18" charset="0"/>
                <a:ea typeface="MS Mincho" panose="02020609040205080304" pitchFamily="49" charset="-128"/>
                <a:cs typeface="Times New Roman" panose="02020603050405020304" pitchFamily="18" charset="0"/>
              </a:rPr>
              <a:t>Farklılaştırması</a:t>
            </a:r>
            <a:r>
              <a:rPr lang="en-US" sz="1600" b="1" dirty="0">
                <a:effectLst/>
                <a:latin typeface="Cambria" panose="02040503050406030204" pitchFamily="18" charset="0"/>
                <a:ea typeface="MS Mincho" panose="02020609040205080304" pitchFamily="49" charset="-128"/>
                <a:cs typeface="Times New Roman" panose="02020603050405020304" pitchFamily="18" charset="0"/>
              </a:rPr>
              <a:t>  </a:t>
            </a:r>
          </a:p>
        </p:txBody>
      </p:sp>
      <p:sp>
        <p:nvSpPr>
          <p:cNvPr id="17" name="Rectangle 16">
            <a:extLst>
              <a:ext uri="{FF2B5EF4-FFF2-40B4-BE49-F238E27FC236}">
                <a16:creationId xmlns:a16="http://schemas.microsoft.com/office/drawing/2014/main" id="{3BA54ADA-4CE9-CC43-9BEA-A261C2B25C60}"/>
              </a:ext>
            </a:extLst>
          </p:cNvPr>
          <p:cNvSpPr/>
          <p:nvPr/>
        </p:nvSpPr>
        <p:spPr>
          <a:xfrm>
            <a:off x="9805811" y="4844529"/>
            <a:ext cx="1483091" cy="244296"/>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algn="ctr"/>
            <a:r>
              <a:rPr lang="en-US" sz="1600" dirty="0" err="1">
                <a:effectLst/>
                <a:latin typeface="Cambria" panose="02040503050406030204" pitchFamily="18" charset="0"/>
                <a:ea typeface="MS Mincho" panose="02020609040205080304" pitchFamily="49" charset="-128"/>
                <a:cs typeface="Times New Roman" panose="02020603050405020304" pitchFamily="18" charset="0"/>
              </a:rPr>
              <a:t>Fazla</a:t>
            </a:r>
            <a:r>
              <a:rPr lang="en-US" sz="1600" dirty="0">
                <a:effectLst/>
                <a:latin typeface="Cambria" panose="02040503050406030204" pitchFamily="18" charset="0"/>
                <a:ea typeface="MS Mincho" panose="02020609040205080304" pitchFamily="49" charset="-128"/>
                <a:cs typeface="Times New Roman" panose="02020603050405020304" pitchFamily="18" charset="0"/>
              </a:rPr>
              <a:t> </a:t>
            </a:r>
            <a:r>
              <a:rPr lang="en-US" sz="1600" dirty="0" err="1">
                <a:effectLst/>
                <a:latin typeface="Cambria" panose="02040503050406030204" pitchFamily="18" charset="0"/>
                <a:ea typeface="MS Mincho" panose="02020609040205080304" pitchFamily="49" charset="-128"/>
                <a:cs typeface="Times New Roman" panose="02020603050405020304" pitchFamily="18" charset="0"/>
              </a:rPr>
              <a:t>Kapasite</a:t>
            </a:r>
            <a:endParaRPr lang="en-US" sz="1600" dirty="0">
              <a:effectLst/>
              <a:latin typeface="Cambria" panose="02040503050406030204" pitchFamily="18" charset="0"/>
              <a:ea typeface="MS Mincho" panose="02020609040205080304" pitchFamily="49" charset="-128"/>
              <a:cs typeface="Times New Roman" panose="02020603050405020304" pitchFamily="18" charset="0"/>
            </a:endParaRPr>
          </a:p>
        </p:txBody>
      </p:sp>
      <p:sp>
        <p:nvSpPr>
          <p:cNvPr id="18" name="Rectangle 17">
            <a:extLst>
              <a:ext uri="{FF2B5EF4-FFF2-40B4-BE49-F238E27FC236}">
                <a16:creationId xmlns:a16="http://schemas.microsoft.com/office/drawing/2014/main" id="{B0EC1B9E-9D87-7F4E-ADF0-8D6D98F3AD1E}"/>
              </a:ext>
            </a:extLst>
          </p:cNvPr>
          <p:cNvSpPr/>
          <p:nvPr/>
        </p:nvSpPr>
        <p:spPr>
          <a:xfrm>
            <a:off x="1513323" y="4687649"/>
            <a:ext cx="1348265" cy="244296"/>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algn="ctr"/>
            <a:r>
              <a:rPr lang="en-US" sz="1600" dirty="0" err="1">
                <a:effectLst/>
                <a:latin typeface="Cambria" panose="02040503050406030204" pitchFamily="18" charset="0"/>
                <a:ea typeface="MS Mincho" panose="02020609040205080304" pitchFamily="49" charset="-128"/>
                <a:cs typeface="Times New Roman" panose="02020603050405020304" pitchFamily="18" charset="0"/>
              </a:rPr>
              <a:t>Fazla</a:t>
            </a:r>
            <a:r>
              <a:rPr lang="en-US" sz="1600" dirty="0">
                <a:effectLst/>
                <a:latin typeface="Cambria" panose="02040503050406030204" pitchFamily="18" charset="0"/>
                <a:ea typeface="MS Mincho" panose="02020609040205080304" pitchFamily="49" charset="-128"/>
                <a:cs typeface="Times New Roman" panose="02020603050405020304" pitchFamily="18" charset="0"/>
              </a:rPr>
              <a:t> </a:t>
            </a:r>
            <a:r>
              <a:rPr lang="en-US" sz="1600" dirty="0" err="1">
                <a:effectLst/>
                <a:latin typeface="Cambria" panose="02040503050406030204" pitchFamily="18" charset="0"/>
                <a:ea typeface="MS Mincho" panose="02020609040205080304" pitchFamily="49" charset="-128"/>
                <a:cs typeface="Times New Roman" panose="02020603050405020304" pitchFamily="18" charset="0"/>
              </a:rPr>
              <a:t>Kapasite</a:t>
            </a:r>
            <a:endParaRPr lang="en-US" sz="1600" dirty="0">
              <a:effectLst/>
              <a:latin typeface="Cambria" panose="02040503050406030204" pitchFamily="18" charset="0"/>
              <a:ea typeface="MS Mincho" panose="02020609040205080304" pitchFamily="49" charset="-128"/>
              <a:cs typeface="Times New Roman" panose="02020603050405020304" pitchFamily="18" charset="0"/>
            </a:endParaRPr>
          </a:p>
        </p:txBody>
      </p:sp>
      <p:sp>
        <p:nvSpPr>
          <p:cNvPr id="19" name="Rectangle 18">
            <a:extLst>
              <a:ext uri="{FF2B5EF4-FFF2-40B4-BE49-F238E27FC236}">
                <a16:creationId xmlns:a16="http://schemas.microsoft.com/office/drawing/2014/main" id="{D62A3E78-8844-8F43-855B-FEF6F0B2E788}"/>
              </a:ext>
            </a:extLst>
          </p:cNvPr>
          <p:cNvSpPr/>
          <p:nvPr/>
        </p:nvSpPr>
        <p:spPr>
          <a:xfrm>
            <a:off x="3063902" y="5479505"/>
            <a:ext cx="1483092" cy="222087"/>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algn="ctr"/>
            <a:r>
              <a:rPr lang="en-US" sz="1200" dirty="0" err="1">
                <a:effectLst/>
                <a:latin typeface="Cambria" panose="02040503050406030204" pitchFamily="18" charset="0"/>
                <a:ea typeface="MS Mincho" panose="02020609040205080304" pitchFamily="49" charset="-128"/>
                <a:cs typeface="Times New Roman" panose="02020603050405020304" pitchFamily="18" charset="0"/>
              </a:rPr>
              <a:t>Etkin</a:t>
            </a:r>
            <a:r>
              <a:rPr lang="en-US" sz="1200" dirty="0">
                <a:effectLst/>
                <a:latin typeface="Cambria" panose="02040503050406030204" pitchFamily="18" charset="0"/>
                <a:ea typeface="MS Mincho" panose="02020609040205080304" pitchFamily="49" charset="-128"/>
                <a:cs typeface="Times New Roman" panose="02020603050405020304" pitchFamily="18" charset="0"/>
              </a:rPr>
              <a:t> </a:t>
            </a:r>
            <a:r>
              <a:rPr lang="en-US" sz="1200" dirty="0" err="1">
                <a:effectLst/>
                <a:latin typeface="Cambria" panose="02040503050406030204" pitchFamily="18" charset="0"/>
                <a:ea typeface="MS Mincho" panose="02020609040205080304" pitchFamily="49" charset="-128"/>
                <a:cs typeface="Times New Roman" panose="02020603050405020304" pitchFamily="18" charset="0"/>
              </a:rPr>
              <a:t>Ölçek</a:t>
            </a:r>
            <a:endParaRPr lang="en-US" sz="1200" dirty="0">
              <a:effectLst/>
              <a:latin typeface="Cambria" panose="02040503050406030204" pitchFamily="18" charset="0"/>
              <a:ea typeface="MS Mincho" panose="02020609040205080304" pitchFamily="49" charset="-128"/>
              <a:cs typeface="Times New Roman" panose="02020603050405020304" pitchFamily="18" charset="0"/>
            </a:endParaRPr>
          </a:p>
        </p:txBody>
      </p:sp>
      <p:sp>
        <p:nvSpPr>
          <p:cNvPr id="20" name="Rectangle 19">
            <a:extLst>
              <a:ext uri="{FF2B5EF4-FFF2-40B4-BE49-F238E27FC236}">
                <a16:creationId xmlns:a16="http://schemas.microsoft.com/office/drawing/2014/main" id="{F4812B79-1A67-6643-8CBE-4665FE9A2AE2}"/>
              </a:ext>
            </a:extLst>
          </p:cNvPr>
          <p:cNvSpPr/>
          <p:nvPr/>
        </p:nvSpPr>
        <p:spPr>
          <a:xfrm>
            <a:off x="9396554" y="5482324"/>
            <a:ext cx="1012971" cy="222087"/>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algn="ctr"/>
            <a:r>
              <a:rPr lang="en-US" sz="1200" dirty="0" err="1">
                <a:effectLst/>
                <a:latin typeface="Cambria" panose="02040503050406030204" pitchFamily="18" charset="0"/>
                <a:ea typeface="MS Mincho" panose="02020609040205080304" pitchFamily="49" charset="-128"/>
                <a:cs typeface="Times New Roman" panose="02020603050405020304" pitchFamily="18" charset="0"/>
              </a:rPr>
              <a:t>Etkin</a:t>
            </a:r>
            <a:r>
              <a:rPr lang="en-US" sz="1200" dirty="0">
                <a:effectLst/>
                <a:latin typeface="Cambria" panose="02040503050406030204" pitchFamily="18" charset="0"/>
                <a:ea typeface="MS Mincho" panose="02020609040205080304" pitchFamily="49" charset="-128"/>
                <a:cs typeface="Times New Roman" panose="02020603050405020304" pitchFamily="18" charset="0"/>
              </a:rPr>
              <a:t> </a:t>
            </a:r>
            <a:r>
              <a:rPr lang="en-US" sz="1200" dirty="0" err="1">
                <a:effectLst/>
                <a:latin typeface="Cambria" panose="02040503050406030204" pitchFamily="18" charset="0"/>
                <a:ea typeface="MS Mincho" panose="02020609040205080304" pitchFamily="49" charset="-128"/>
                <a:cs typeface="Times New Roman" panose="02020603050405020304" pitchFamily="18" charset="0"/>
              </a:rPr>
              <a:t>Ölçek</a:t>
            </a:r>
            <a:endParaRPr lang="en-US" sz="1200" dirty="0">
              <a:effectLst/>
              <a:latin typeface="Cambria" panose="02040503050406030204" pitchFamily="18" charset="0"/>
              <a:ea typeface="MS Mincho" panose="02020609040205080304" pitchFamily="49" charset="-128"/>
              <a:cs typeface="Times New Roman" panose="02020603050405020304" pitchFamily="18" charset="0"/>
            </a:endParaRPr>
          </a:p>
        </p:txBody>
      </p:sp>
    </p:spTree>
    <p:extLst>
      <p:ext uri="{BB962C8B-B14F-4D97-AF65-F5344CB8AC3E}">
        <p14:creationId xmlns:p14="http://schemas.microsoft.com/office/powerpoint/2010/main" val="201516984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down)">
                                      <p:cBhvr>
                                        <p:cTn id="7" dur="1000"/>
                                        <p:tgtEl>
                                          <p:spTgt spid="2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4" fill="hold"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wipe(down)">
                                      <p:cBhvr>
                                        <p:cTn id="12" dur="1000"/>
                                        <p:tgtEl>
                                          <p:spTgt spid="2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4"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down)">
                                      <p:cBhvr>
                                        <p:cTn id="17" dur="1000"/>
                                        <p:tgtEl>
                                          <p:spTgt spid="5"/>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left)">
                                      <p:cBhvr>
                                        <p:cTn id="22" dur="1000"/>
                                        <p:tgtEl>
                                          <p:spTgt spid="7"/>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4"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wipe(down)">
                                      <p:cBhvr>
                                        <p:cTn id="27" dur="1000"/>
                                        <p:tgtEl>
                                          <p:spTgt spid="10"/>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4" fill="hold"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wipe(down)">
                                      <p:cBhvr>
                                        <p:cTn id="32" dur="1000"/>
                                        <p:tgtEl>
                                          <p:spTgt spid="8"/>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4" fill="hold" nodeType="click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wipe(down)">
                                      <p:cBhvr>
                                        <p:cTn id="37" dur="1000"/>
                                        <p:tgtEl>
                                          <p:spTgt spid="9"/>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nodeType="click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wipe(left)">
                                      <p:cBhvr>
                                        <p:cTn id="42" dur="1000"/>
                                        <p:tgtEl>
                                          <p:spTgt spid="11"/>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4" fill="hold" nodeType="clickEffect">
                                  <p:stCondLst>
                                    <p:cond delay="0"/>
                                  </p:stCondLst>
                                  <p:childTnLst>
                                    <p:set>
                                      <p:cBhvr>
                                        <p:cTn id="46" dur="1" fill="hold">
                                          <p:stCondLst>
                                            <p:cond delay="0"/>
                                          </p:stCondLst>
                                        </p:cTn>
                                        <p:tgtEl>
                                          <p:spTgt spid="23"/>
                                        </p:tgtEl>
                                        <p:attrNameLst>
                                          <p:attrName>style.visibility</p:attrName>
                                        </p:attrNameLst>
                                      </p:cBhvr>
                                      <p:to>
                                        <p:strVal val="visible"/>
                                      </p:to>
                                    </p:set>
                                    <p:animEffect transition="in" filter="wipe(down)">
                                      <p:cBhvr>
                                        <p:cTn id="47" dur="1000"/>
                                        <p:tgtEl>
                                          <p:spTgt spid="23"/>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4" fill="hold" nodeType="clickEffect">
                                  <p:stCondLst>
                                    <p:cond delay="0"/>
                                  </p:stCondLst>
                                  <p:childTnLst>
                                    <p:set>
                                      <p:cBhvr>
                                        <p:cTn id="51" dur="1" fill="hold">
                                          <p:stCondLst>
                                            <p:cond delay="0"/>
                                          </p:stCondLst>
                                        </p:cTn>
                                        <p:tgtEl>
                                          <p:spTgt spid="21"/>
                                        </p:tgtEl>
                                        <p:attrNameLst>
                                          <p:attrName>style.visibility</p:attrName>
                                        </p:attrNameLst>
                                      </p:cBhvr>
                                      <p:to>
                                        <p:strVal val="visible"/>
                                      </p:to>
                                    </p:set>
                                    <p:animEffect transition="in" filter="wipe(down)">
                                      <p:cBhvr>
                                        <p:cTn id="52" dur="1000"/>
                                        <p:tgtEl>
                                          <p:spTgt spid="21"/>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22" presetClass="entr" presetSubtype="4" fill="hold" nodeType="clickEffect">
                                  <p:stCondLst>
                                    <p:cond delay="0"/>
                                  </p:stCondLst>
                                  <p:childTnLst>
                                    <p:set>
                                      <p:cBhvr>
                                        <p:cTn id="56" dur="1" fill="hold">
                                          <p:stCondLst>
                                            <p:cond delay="0"/>
                                          </p:stCondLst>
                                        </p:cTn>
                                        <p:tgtEl>
                                          <p:spTgt spid="22"/>
                                        </p:tgtEl>
                                        <p:attrNameLst>
                                          <p:attrName>style.visibility</p:attrName>
                                        </p:attrNameLst>
                                      </p:cBhvr>
                                      <p:to>
                                        <p:strVal val="visible"/>
                                      </p:to>
                                    </p:set>
                                    <p:animEffect transition="in" filter="wipe(down)">
                                      <p:cBhvr>
                                        <p:cTn id="57" dur="10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Title 1"/>
          <p:cNvSpPr>
            <a:spLocks noGrp="1"/>
          </p:cNvSpPr>
          <p:nvPr>
            <p:ph type="title"/>
          </p:nvPr>
        </p:nvSpPr>
        <p:spPr>
          <a:xfrm>
            <a:off x="1981201" y="1"/>
            <a:ext cx="8570913" cy="1527175"/>
          </a:xfrm>
        </p:spPr>
        <p:txBody>
          <a:bodyPr/>
          <a:lstStyle/>
          <a:p>
            <a:pPr algn="l"/>
            <a:r>
              <a:rPr lang="tr-TR" b="1" dirty="0"/>
              <a:t>Ekonomi: “</a:t>
            </a:r>
            <a:r>
              <a:rPr lang="tr-TR" b="1" dirty="0" err="1"/>
              <a:t>Hugs</a:t>
            </a:r>
            <a:r>
              <a:rPr lang="tr-TR" b="1" dirty="0"/>
              <a:t>”</a:t>
            </a:r>
            <a:endParaRPr lang="tr-TR" b="1" i="1" dirty="0"/>
          </a:p>
        </p:txBody>
      </p:sp>
      <p:sp>
        <p:nvSpPr>
          <p:cNvPr id="75778" name="Content Placeholder 2"/>
          <p:cNvSpPr>
            <a:spLocks noGrp="1"/>
          </p:cNvSpPr>
          <p:nvPr>
            <p:ph idx="1"/>
          </p:nvPr>
        </p:nvSpPr>
        <p:spPr>
          <a:xfrm>
            <a:off x="1981200" y="1712914"/>
            <a:ext cx="8229600" cy="1565274"/>
          </a:xfrm>
        </p:spPr>
        <p:txBody>
          <a:bodyPr/>
          <a:lstStyle/>
          <a:p>
            <a:r>
              <a:rPr lang="tr-TR" sz="3200" dirty="0"/>
              <a:t>“</a:t>
            </a:r>
            <a:r>
              <a:rPr lang="tr-TR" sz="3200" dirty="0" err="1"/>
              <a:t>Free</a:t>
            </a:r>
            <a:r>
              <a:rPr lang="tr-TR" sz="3200" dirty="0"/>
              <a:t> </a:t>
            </a:r>
            <a:r>
              <a:rPr lang="tr-TR" sz="3200" dirty="0" err="1"/>
              <a:t>Hugs</a:t>
            </a:r>
            <a:r>
              <a:rPr lang="tr-TR" sz="3200" dirty="0"/>
              <a:t> </a:t>
            </a:r>
            <a:r>
              <a:rPr lang="tr-TR" sz="3200" dirty="0" err="1"/>
              <a:t>Prank</a:t>
            </a:r>
            <a:r>
              <a:rPr lang="tr-TR" sz="3200" dirty="0"/>
              <a:t>: $2 Deluxe </a:t>
            </a:r>
            <a:r>
              <a:rPr lang="tr-TR" sz="3200" dirty="0" err="1"/>
              <a:t>Hugs</a:t>
            </a:r>
            <a:r>
              <a:rPr lang="tr-TR" sz="3200" dirty="0"/>
              <a:t>”</a:t>
            </a:r>
          </a:p>
          <a:p>
            <a:pPr lvl="1"/>
            <a:r>
              <a:rPr lang="tr-TR" sz="2800" dirty="0"/>
              <a:t>2 dolarlık bir kucaklaşma bedava bir kucaklaşmadan daha mı iyidir?</a:t>
            </a:r>
          </a:p>
        </p:txBody>
      </p:sp>
      <p:pic>
        <p:nvPicPr>
          <p:cNvPr id="75779" name="Picture 4" descr="An icon indicating a video is present.">
            <a:hlinkClick r:id="rId3"/>
          </p:cNvPr>
          <p:cNvPicPr>
            <a:picLocks noChangeAspect="1"/>
          </p:cNvPicPr>
          <p:nvPr/>
        </p:nvPicPr>
        <p:blipFill>
          <a:blip r:embed="rId4"/>
          <a:srcRect l="20306" t="18303" r="22078" b="25455"/>
          <a:stretch>
            <a:fillRect/>
          </a:stretch>
        </p:blipFill>
        <p:spPr bwMode="auto">
          <a:xfrm>
            <a:off x="5321300" y="3579813"/>
            <a:ext cx="1549400" cy="1473200"/>
          </a:xfrm>
          <a:prstGeom prst="rect">
            <a:avLst/>
          </a:prstGeom>
          <a:noFill/>
          <a:ln w="9525">
            <a:noFill/>
            <a:miter lim="800000"/>
            <a:headEnd/>
            <a:tailEnd/>
          </a:ln>
        </p:spPr>
      </p:pic>
    </p:spTree>
    <p:extLst>
      <p:ext uri="{BB962C8B-B14F-4D97-AF65-F5344CB8AC3E}">
        <p14:creationId xmlns:p14="http://schemas.microsoft.com/office/powerpoint/2010/main" val="14258567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Title 1"/>
          <p:cNvSpPr>
            <a:spLocks noGrp="1"/>
          </p:cNvSpPr>
          <p:nvPr>
            <p:ph type="title"/>
          </p:nvPr>
        </p:nvSpPr>
        <p:spPr>
          <a:xfrm>
            <a:off x="349253" y="21861"/>
            <a:ext cx="10972800" cy="1527175"/>
          </a:xfrm>
        </p:spPr>
        <p:txBody>
          <a:bodyPr/>
          <a:lstStyle/>
          <a:p>
            <a:r>
              <a:rPr lang="tr-TR" b="1" dirty="0">
                <a:ea typeface="MS PGothic" charset="0"/>
              </a:rPr>
              <a:t>Reklam</a:t>
            </a:r>
          </a:p>
        </p:txBody>
      </p:sp>
      <p:sp>
        <p:nvSpPr>
          <p:cNvPr id="25603" name="Content Placeholder 2"/>
          <p:cNvSpPr>
            <a:spLocks noGrp="1"/>
          </p:cNvSpPr>
          <p:nvPr>
            <p:ph idx="1"/>
          </p:nvPr>
        </p:nvSpPr>
        <p:spPr>
          <a:xfrm>
            <a:off x="349253" y="1712913"/>
            <a:ext cx="6982883" cy="4895850"/>
          </a:xfrm>
        </p:spPr>
        <p:txBody>
          <a:bodyPr/>
          <a:lstStyle/>
          <a:p>
            <a:pPr eaLnBrk="1" hangingPunct="1"/>
            <a:r>
              <a:rPr lang="tr-TR" sz="2800" dirty="0">
                <a:ea typeface="MS PGothic" charset="0"/>
              </a:rPr>
              <a:t>Reklam</a:t>
            </a:r>
          </a:p>
          <a:p>
            <a:pPr lvl="1" eaLnBrk="1" hangingPunct="1"/>
            <a:r>
              <a:rPr lang="tr-TR" sz="2400" dirty="0" err="1">
                <a:ea typeface="MS PGothic" charset="0"/>
              </a:rPr>
              <a:t>Fiyatsız</a:t>
            </a:r>
            <a:r>
              <a:rPr lang="tr-TR" sz="2400" dirty="0">
                <a:ea typeface="MS PGothic" charset="0"/>
              </a:rPr>
              <a:t> rekabet yöntemi</a:t>
            </a:r>
          </a:p>
          <a:p>
            <a:pPr lvl="1" eaLnBrk="1" hangingPunct="1"/>
            <a:r>
              <a:rPr lang="tr-TR" sz="2400" dirty="0">
                <a:ea typeface="MS PGothic" charset="0"/>
              </a:rPr>
              <a:t>ABD'nin yıllık </a:t>
            </a:r>
            <a:r>
              <a:rPr lang="tr-TR" sz="2400">
                <a:ea typeface="MS PGothic" charset="0"/>
              </a:rPr>
              <a:t>ekonomik çıktısının %2'sini </a:t>
            </a:r>
            <a:r>
              <a:rPr lang="tr-TR" sz="2400" dirty="0">
                <a:ea typeface="MS PGothic" charset="0"/>
              </a:rPr>
              <a:t>temsil eder</a:t>
            </a:r>
          </a:p>
          <a:p>
            <a:pPr eaLnBrk="1" hangingPunct="1"/>
            <a:r>
              <a:rPr lang="tr-TR" sz="2800" dirty="0">
                <a:ea typeface="MS PGothic" charset="0"/>
              </a:rPr>
              <a:t>Reklam neden verilir?</a:t>
            </a:r>
          </a:p>
          <a:p>
            <a:pPr lvl="1" eaLnBrk="1" hangingPunct="1"/>
            <a:r>
              <a:rPr lang="tr-TR" sz="2400" dirty="0">
                <a:ea typeface="MS PGothic" charset="0"/>
              </a:rPr>
              <a:t>Tüketicilere bilgi vermek için</a:t>
            </a:r>
          </a:p>
          <a:p>
            <a:pPr lvl="1" eaLnBrk="1" hangingPunct="1"/>
            <a:r>
              <a:rPr lang="tr-TR" sz="2400" dirty="0">
                <a:ea typeface="MS PGothic" charset="0"/>
              </a:rPr>
              <a:t>Ürünü daha da farklılaştırmak için</a:t>
            </a:r>
          </a:p>
          <a:p>
            <a:pPr lvl="1" eaLnBrk="1" hangingPunct="1"/>
            <a:r>
              <a:rPr lang="tr-TR" sz="2400" dirty="0">
                <a:ea typeface="MS PGothic" charset="0"/>
              </a:rPr>
              <a:t>Ürüne olan talebi arttırmak için</a:t>
            </a:r>
          </a:p>
        </p:txBody>
      </p:sp>
      <p:pic>
        <p:nvPicPr>
          <p:cNvPr id="27652" name="Picture 6" descr="I:\DirkTextbookN\Jpegs(All)\VOLUME_1_MICRO_Class-test\11_PRINECO_CH1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47317" y="3429000"/>
            <a:ext cx="6144683" cy="3230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376602986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25603">
                                            <p:txEl>
                                              <p:pRg st="1" end="1"/>
                                            </p:txEl>
                                          </p:spTgt>
                                        </p:tgtEl>
                                        <p:attrNameLst>
                                          <p:attrName>style.visibility</p:attrName>
                                        </p:attrNameLst>
                                      </p:cBhvr>
                                      <p:to>
                                        <p:strVal val="visible"/>
                                      </p:to>
                                    </p:set>
                                    <p:animEffect transition="in" filter="checkerboard(across)">
                                      <p:cBhvr>
                                        <p:cTn id="7" dur="500"/>
                                        <p:tgtEl>
                                          <p:spTgt spid="2560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25603">
                                            <p:txEl>
                                              <p:pRg st="2" end="2"/>
                                            </p:txEl>
                                          </p:spTgt>
                                        </p:tgtEl>
                                        <p:attrNameLst>
                                          <p:attrName>style.visibility</p:attrName>
                                        </p:attrNameLst>
                                      </p:cBhvr>
                                      <p:to>
                                        <p:strVal val="visible"/>
                                      </p:to>
                                    </p:set>
                                    <p:animEffect transition="in" filter="checkerboard(across)">
                                      <p:cBhvr>
                                        <p:cTn id="12" dur="500"/>
                                        <p:tgtEl>
                                          <p:spTgt spid="25603">
                                            <p:txEl>
                                              <p:pRg st="2" end="2"/>
                                            </p:txEl>
                                          </p:spTgt>
                                        </p:tgtEl>
                                      </p:cBhvr>
                                    </p:animEffect>
                                  </p:childTnLst>
                                </p:cTn>
                              </p:par>
                              <p:par>
                                <p:cTn id="13" presetID="16" presetClass="entr" presetSubtype="21" fill="hold" nodeType="withEffect">
                                  <p:stCondLst>
                                    <p:cond delay="0"/>
                                  </p:stCondLst>
                                  <p:childTnLst>
                                    <p:set>
                                      <p:cBhvr>
                                        <p:cTn id="14" dur="1" fill="hold">
                                          <p:stCondLst>
                                            <p:cond delay="0"/>
                                          </p:stCondLst>
                                        </p:cTn>
                                        <p:tgtEl>
                                          <p:spTgt spid="27652"/>
                                        </p:tgtEl>
                                        <p:attrNameLst>
                                          <p:attrName>style.visibility</p:attrName>
                                        </p:attrNameLst>
                                      </p:cBhvr>
                                      <p:to>
                                        <p:strVal val="visible"/>
                                      </p:to>
                                    </p:set>
                                    <p:animEffect transition="in" filter="barn(inVertical)">
                                      <p:cBhvr>
                                        <p:cTn id="15" dur="500"/>
                                        <p:tgtEl>
                                          <p:spTgt spid="27652"/>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5" presetClass="entr" presetSubtype="10" fill="hold" nodeType="clickEffect">
                                  <p:stCondLst>
                                    <p:cond delay="0"/>
                                  </p:stCondLst>
                                  <p:childTnLst>
                                    <p:set>
                                      <p:cBhvr>
                                        <p:cTn id="19" dur="1" fill="hold">
                                          <p:stCondLst>
                                            <p:cond delay="0"/>
                                          </p:stCondLst>
                                        </p:cTn>
                                        <p:tgtEl>
                                          <p:spTgt spid="25603">
                                            <p:txEl>
                                              <p:pRg st="4" end="4"/>
                                            </p:txEl>
                                          </p:spTgt>
                                        </p:tgtEl>
                                        <p:attrNameLst>
                                          <p:attrName>style.visibility</p:attrName>
                                        </p:attrNameLst>
                                      </p:cBhvr>
                                      <p:to>
                                        <p:strVal val="visible"/>
                                      </p:to>
                                    </p:set>
                                    <p:animEffect transition="in" filter="checkerboard(across)">
                                      <p:cBhvr>
                                        <p:cTn id="20" dur="500"/>
                                        <p:tgtEl>
                                          <p:spTgt spid="25603">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5" presetClass="entr" presetSubtype="10" fill="hold" nodeType="clickEffect">
                                  <p:stCondLst>
                                    <p:cond delay="0"/>
                                  </p:stCondLst>
                                  <p:childTnLst>
                                    <p:set>
                                      <p:cBhvr>
                                        <p:cTn id="24" dur="1" fill="hold">
                                          <p:stCondLst>
                                            <p:cond delay="0"/>
                                          </p:stCondLst>
                                        </p:cTn>
                                        <p:tgtEl>
                                          <p:spTgt spid="25603">
                                            <p:txEl>
                                              <p:pRg st="5" end="5"/>
                                            </p:txEl>
                                          </p:spTgt>
                                        </p:tgtEl>
                                        <p:attrNameLst>
                                          <p:attrName>style.visibility</p:attrName>
                                        </p:attrNameLst>
                                      </p:cBhvr>
                                      <p:to>
                                        <p:strVal val="visible"/>
                                      </p:to>
                                    </p:set>
                                    <p:animEffect transition="in" filter="checkerboard(across)">
                                      <p:cBhvr>
                                        <p:cTn id="25" dur="500"/>
                                        <p:tgtEl>
                                          <p:spTgt spid="25603">
                                            <p:txEl>
                                              <p:pRg st="5" end="5"/>
                                            </p:txEl>
                                          </p:spTgt>
                                        </p:tgtEl>
                                      </p:cBhvr>
                                    </p:animEffect>
                                  </p:childTnLst>
                                </p:cTn>
                              </p:par>
                              <p:par>
                                <p:cTn id="26" presetID="5" presetClass="entr" presetSubtype="10" fill="hold" nodeType="withEffect">
                                  <p:stCondLst>
                                    <p:cond delay="0"/>
                                  </p:stCondLst>
                                  <p:childTnLst>
                                    <p:set>
                                      <p:cBhvr>
                                        <p:cTn id="27" dur="1" fill="hold">
                                          <p:stCondLst>
                                            <p:cond delay="0"/>
                                          </p:stCondLst>
                                        </p:cTn>
                                        <p:tgtEl>
                                          <p:spTgt spid="25603">
                                            <p:txEl>
                                              <p:pRg st="6" end="6"/>
                                            </p:txEl>
                                          </p:spTgt>
                                        </p:tgtEl>
                                        <p:attrNameLst>
                                          <p:attrName>style.visibility</p:attrName>
                                        </p:attrNameLst>
                                      </p:cBhvr>
                                      <p:to>
                                        <p:strVal val="visible"/>
                                      </p:to>
                                    </p:set>
                                    <p:animEffect transition="in" filter="checkerboard(across)">
                                      <p:cBhvr>
                                        <p:cTn id="28" dur="500"/>
                                        <p:tgtEl>
                                          <p:spTgt spid="2560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8962" name="Picture 2" descr="TAB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6401" y="406400"/>
            <a:ext cx="11374967" cy="60579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14573069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9986" name="Picture 2" descr="TAB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6401" y="482600"/>
            <a:ext cx="11374967" cy="58864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29393504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297" name="Picture 4" descr="axes.eps"/>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032006" y="1758953"/>
            <a:ext cx="8083551" cy="46212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 name="Picture 5" descr="dafter.eps"/>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498850" y="1824038"/>
            <a:ext cx="5520267" cy="38655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 name="Picture 6" descr="dbefore.eps"/>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052235" y="3857634"/>
            <a:ext cx="5306484" cy="20812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5300" name="Title 7"/>
          <p:cNvSpPr>
            <a:spLocks noGrp="1"/>
          </p:cNvSpPr>
          <p:nvPr>
            <p:ph type="title"/>
          </p:nvPr>
        </p:nvSpPr>
        <p:spPr/>
        <p:txBody>
          <a:bodyPr/>
          <a:lstStyle/>
          <a:p>
            <a:pPr eaLnBrk="1" hangingPunct="1"/>
            <a:r>
              <a:rPr lang="tr-TR" b="1" dirty="0">
                <a:ea typeface="MS PGothic" charset="0"/>
              </a:rPr>
              <a:t>Reklam ve Talep</a:t>
            </a:r>
          </a:p>
        </p:txBody>
      </p:sp>
      <p:sp>
        <p:nvSpPr>
          <p:cNvPr id="2" name="TextBox 1"/>
          <p:cNvSpPr txBox="1"/>
          <p:nvPr/>
        </p:nvSpPr>
        <p:spPr>
          <a:xfrm>
            <a:off x="5190108" y="1741852"/>
            <a:ext cx="6887097" cy="1384995"/>
          </a:xfrm>
          <a:prstGeom prst="rect">
            <a:avLst/>
          </a:prstGeom>
          <a:noFill/>
        </p:spPr>
        <p:txBody>
          <a:bodyPr wrap="square" rtlCol="0">
            <a:spAutoFit/>
          </a:bodyPr>
          <a:lstStyle/>
          <a:p>
            <a:r>
              <a:rPr lang="tr-TR" sz="2800" dirty="0">
                <a:solidFill>
                  <a:schemeClr val="tx2">
                    <a:lumMod val="60000"/>
                    <a:lumOff val="40000"/>
                  </a:schemeClr>
                </a:solidFill>
                <a:latin typeface="Cambria" panose="02040503050406030204" pitchFamily="18" charset="0"/>
              </a:rPr>
              <a:t>Reklam, firma için talebin fiyat esnekliği azaltır (daha inelastik) ve firmanın talebini sağa kaydırır.</a:t>
            </a:r>
          </a:p>
        </p:txBody>
      </p:sp>
      <p:sp>
        <p:nvSpPr>
          <p:cNvPr id="8" name="Rectangle 7">
            <a:extLst>
              <a:ext uri="{FF2B5EF4-FFF2-40B4-BE49-F238E27FC236}">
                <a16:creationId xmlns:a16="http://schemas.microsoft.com/office/drawing/2014/main" id="{9C1F409E-CDD3-9340-864C-6589D106486D}"/>
              </a:ext>
            </a:extLst>
          </p:cNvPr>
          <p:cNvSpPr/>
          <p:nvPr/>
        </p:nvSpPr>
        <p:spPr>
          <a:xfrm>
            <a:off x="7455073" y="5445304"/>
            <a:ext cx="1631401" cy="244296"/>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algn="ctr"/>
            <a:r>
              <a:rPr lang="en-US" sz="1600" dirty="0" err="1">
                <a:effectLst/>
                <a:latin typeface="Cambria" panose="02040503050406030204" pitchFamily="18" charset="0"/>
                <a:ea typeface="MS Mincho" panose="02020609040205080304" pitchFamily="49" charset="-128"/>
                <a:cs typeface="Times New Roman" panose="02020603050405020304" pitchFamily="18" charset="0"/>
              </a:rPr>
              <a:t>Reklamdan</a:t>
            </a:r>
            <a:r>
              <a:rPr lang="en-US" sz="1600" dirty="0">
                <a:effectLst/>
                <a:latin typeface="Cambria" panose="02040503050406030204" pitchFamily="18" charset="0"/>
                <a:ea typeface="MS Mincho" panose="02020609040205080304" pitchFamily="49" charset="-128"/>
                <a:cs typeface="Times New Roman" panose="02020603050405020304" pitchFamily="18" charset="0"/>
              </a:rPr>
              <a:t> Sonra</a:t>
            </a:r>
          </a:p>
        </p:txBody>
      </p:sp>
      <p:sp>
        <p:nvSpPr>
          <p:cNvPr id="9" name="Rectangle 8">
            <a:extLst>
              <a:ext uri="{FF2B5EF4-FFF2-40B4-BE49-F238E27FC236}">
                <a16:creationId xmlns:a16="http://schemas.microsoft.com/office/drawing/2014/main" id="{DF54E3D6-1BF7-3D49-A88E-8EB3ED12AC59}"/>
              </a:ext>
            </a:extLst>
          </p:cNvPr>
          <p:cNvSpPr/>
          <p:nvPr/>
        </p:nvSpPr>
        <p:spPr>
          <a:xfrm>
            <a:off x="6623954" y="5695629"/>
            <a:ext cx="1794541" cy="244296"/>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algn="ctr"/>
            <a:r>
              <a:rPr lang="en-US" sz="1600" dirty="0" err="1">
                <a:effectLst/>
                <a:latin typeface="Cambria" panose="02040503050406030204" pitchFamily="18" charset="0"/>
                <a:ea typeface="MS Mincho" panose="02020609040205080304" pitchFamily="49" charset="-128"/>
                <a:cs typeface="Times New Roman" panose="02020603050405020304" pitchFamily="18" charset="0"/>
              </a:rPr>
              <a:t>Reklamdan</a:t>
            </a:r>
            <a:r>
              <a:rPr lang="en-US" sz="1600" dirty="0">
                <a:effectLst/>
                <a:latin typeface="Cambria" panose="02040503050406030204" pitchFamily="18" charset="0"/>
                <a:ea typeface="MS Mincho" panose="02020609040205080304" pitchFamily="49" charset="-128"/>
                <a:cs typeface="Times New Roman" panose="02020603050405020304" pitchFamily="18" charset="0"/>
              </a:rPr>
              <a:t> </a:t>
            </a:r>
            <a:r>
              <a:rPr lang="en-US" sz="1600" dirty="0" err="1">
                <a:effectLst/>
                <a:latin typeface="Cambria" panose="02040503050406030204" pitchFamily="18" charset="0"/>
                <a:ea typeface="MS Mincho" panose="02020609040205080304" pitchFamily="49" charset="-128"/>
                <a:cs typeface="Times New Roman" panose="02020603050405020304" pitchFamily="18" charset="0"/>
              </a:rPr>
              <a:t>Önce</a:t>
            </a:r>
            <a:endParaRPr lang="en-US" sz="1600" dirty="0">
              <a:effectLst/>
              <a:latin typeface="Cambria" panose="02040503050406030204" pitchFamily="18" charset="0"/>
              <a:ea typeface="MS Mincho" panose="02020609040205080304" pitchFamily="49" charset="-128"/>
              <a:cs typeface="Times New Roman" panose="02020603050405020304" pitchFamily="18" charset="0"/>
            </a:endParaRPr>
          </a:p>
        </p:txBody>
      </p:sp>
    </p:spTree>
    <p:extLst>
      <p:ext uri="{BB962C8B-B14F-4D97-AF65-F5344CB8AC3E}">
        <p14:creationId xmlns:p14="http://schemas.microsoft.com/office/powerpoint/2010/main" val="320226985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1000"/>
                                        <p:tgtEl>
                                          <p:spTgt spid="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Title 1"/>
          <p:cNvSpPr>
            <a:spLocks noGrp="1"/>
          </p:cNvSpPr>
          <p:nvPr>
            <p:ph type="title"/>
          </p:nvPr>
        </p:nvSpPr>
        <p:spPr>
          <a:xfrm>
            <a:off x="609600" y="9"/>
            <a:ext cx="10972800" cy="1527175"/>
          </a:xfrm>
        </p:spPr>
        <p:txBody>
          <a:bodyPr/>
          <a:lstStyle/>
          <a:p>
            <a:r>
              <a:rPr lang="tr-TR" b="1" dirty="0">
                <a:ea typeface="MS PGothic" charset="0"/>
              </a:rPr>
              <a:t>Kim Reklam Yapar?</a:t>
            </a:r>
          </a:p>
        </p:txBody>
      </p:sp>
      <p:sp>
        <p:nvSpPr>
          <p:cNvPr id="27651" name="Content Placeholder 2"/>
          <p:cNvSpPr>
            <a:spLocks noGrp="1"/>
          </p:cNvSpPr>
          <p:nvPr>
            <p:ph idx="1"/>
          </p:nvPr>
        </p:nvSpPr>
        <p:spPr>
          <a:xfrm>
            <a:off x="609600" y="1712913"/>
            <a:ext cx="10972800" cy="4895850"/>
          </a:xfrm>
        </p:spPr>
        <p:txBody>
          <a:bodyPr/>
          <a:lstStyle/>
          <a:p>
            <a:pPr eaLnBrk="1" hangingPunct="1"/>
            <a:r>
              <a:rPr lang="tr-TR" sz="2800" dirty="0">
                <a:ea typeface="MS PGothic" charset="0"/>
              </a:rPr>
              <a:t>Tam rekabetçi piyasa</a:t>
            </a:r>
          </a:p>
          <a:p>
            <a:pPr lvl="1" eaLnBrk="1" hangingPunct="1"/>
            <a:r>
              <a:rPr lang="tr-TR" sz="2400" dirty="0">
                <a:ea typeface="MS PGothic" charset="0"/>
              </a:rPr>
              <a:t>Benzer ürünler, reklamın tekil bir firmaya yardımcı olmayacağı anlamına gelir</a:t>
            </a:r>
            <a:r>
              <a:rPr lang="tr-TR" altLang="ja-JP" sz="2400" dirty="0">
                <a:ea typeface="MS PGothic" charset="0"/>
              </a:rPr>
              <a:t>.</a:t>
            </a:r>
          </a:p>
          <a:p>
            <a:pPr lvl="1" eaLnBrk="1" hangingPunct="1"/>
            <a:r>
              <a:rPr lang="tr-TR" altLang="ja-JP" sz="2400" dirty="0">
                <a:solidFill>
                  <a:srgbClr val="FF0000"/>
                </a:solidFill>
                <a:ea typeface="MS PGothic" charset="0"/>
              </a:rPr>
              <a:t>Tam rekabetçi piyasada reklam daha az etkilidir.</a:t>
            </a:r>
          </a:p>
          <a:p>
            <a:pPr lvl="1" eaLnBrk="1" hangingPunct="1"/>
            <a:r>
              <a:rPr lang="tr-TR" sz="2400" dirty="0">
                <a:ea typeface="MS PGothic" charset="0"/>
              </a:rPr>
              <a:t>Reklam veren tekil firma maliyet açısından dezavantajlı olacaktır.</a:t>
            </a:r>
          </a:p>
          <a:p>
            <a:pPr lvl="1" eaLnBrk="1" hangingPunct="1"/>
            <a:r>
              <a:rPr lang="tr-TR" sz="2400" dirty="0">
                <a:ea typeface="MS PGothic" charset="0"/>
              </a:rPr>
              <a:t>Fakat, piyasa reklamdan yine de faydalanabilir.</a:t>
            </a:r>
          </a:p>
          <a:p>
            <a:pPr eaLnBrk="1" hangingPunct="1"/>
            <a:r>
              <a:rPr lang="tr-TR" sz="2800" dirty="0">
                <a:ea typeface="MS PGothic" charset="0"/>
              </a:rPr>
              <a:t>Örnekler:</a:t>
            </a:r>
          </a:p>
          <a:p>
            <a:pPr lvl="1" eaLnBrk="1" hangingPunct="1"/>
            <a:r>
              <a:rPr lang="tr-TR" sz="2400" dirty="0">
                <a:ea typeface="MS PGothic" charset="0"/>
              </a:rPr>
              <a:t>Et</a:t>
            </a:r>
          </a:p>
          <a:p>
            <a:pPr lvl="1" eaLnBrk="1" hangingPunct="1"/>
            <a:r>
              <a:rPr lang="tr-TR" sz="2400" dirty="0">
                <a:ea typeface="MS PGothic" charset="0"/>
              </a:rPr>
              <a:t>Sür</a:t>
            </a:r>
          </a:p>
          <a:p>
            <a:pPr lvl="1" eaLnBrk="1" hangingPunct="1"/>
            <a:r>
              <a:rPr lang="tr-TR" sz="2400" dirty="0">
                <a:ea typeface="MS PGothic" charset="0"/>
              </a:rPr>
              <a:t>Portakal Suyu</a:t>
            </a:r>
          </a:p>
        </p:txBody>
      </p:sp>
      <p:pic>
        <p:nvPicPr>
          <p:cNvPr id="29700" name="Picture 6" descr="I:\DirkTextbookN\Jpegs(All)\VOLUME_1_MICRO_Class-test\10_PRINECO_CH05.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0868" y="4284672"/>
            <a:ext cx="2252133" cy="22955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9701" name="Picture 6" descr="G:\DirkTextbookN\Jpegs(All)\JpegsBatch3LateJuly\BX1R35.jpg"/>
          <p:cNvPicPr>
            <a:picLocks noChangeAspect="1" noChangeArrowheads="1"/>
          </p:cNvPicPr>
          <p:nvPr/>
        </p:nvPicPr>
        <p:blipFill>
          <a:blip r:embed="rId4">
            <a:extLst>
              <a:ext uri="{28A0092B-C50C-407E-A947-70E740481C1C}">
                <a14:useLocalDpi xmlns:a14="http://schemas.microsoft.com/office/drawing/2010/main" val="0"/>
              </a:ext>
            </a:extLst>
          </a:blip>
          <a:srcRect l="22282" t="5824" r="22583" b="5632"/>
          <a:stretch>
            <a:fillRect/>
          </a:stretch>
        </p:blipFill>
        <p:spPr bwMode="auto">
          <a:xfrm>
            <a:off x="8062385" y="4291022"/>
            <a:ext cx="1253067" cy="2212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68538946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27651">
                                            <p:txEl>
                                              <p:pRg st="1" end="1"/>
                                            </p:txEl>
                                          </p:spTgt>
                                        </p:tgtEl>
                                        <p:attrNameLst>
                                          <p:attrName>style.visibility</p:attrName>
                                        </p:attrNameLst>
                                      </p:cBhvr>
                                      <p:to>
                                        <p:strVal val="visible"/>
                                      </p:to>
                                    </p:set>
                                    <p:animEffect transition="in" filter="checkerboard(across)">
                                      <p:cBhvr>
                                        <p:cTn id="7" dur="500"/>
                                        <p:tgtEl>
                                          <p:spTgt spid="27651">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27651">
                                            <p:txEl>
                                              <p:pRg st="2" end="2"/>
                                            </p:txEl>
                                          </p:spTgt>
                                        </p:tgtEl>
                                        <p:attrNameLst>
                                          <p:attrName>style.visibility</p:attrName>
                                        </p:attrNameLst>
                                      </p:cBhvr>
                                      <p:to>
                                        <p:strVal val="visible"/>
                                      </p:to>
                                    </p:set>
                                    <p:animEffect transition="in" filter="checkerboard(across)">
                                      <p:cBhvr>
                                        <p:cTn id="12" dur="500"/>
                                        <p:tgtEl>
                                          <p:spTgt spid="27651">
                                            <p:txEl>
                                              <p:pRg st="2" end="2"/>
                                            </p:txEl>
                                          </p:spTgt>
                                        </p:tgtEl>
                                      </p:cBhvr>
                                    </p:animEffect>
                                  </p:childTnLst>
                                </p:cTn>
                              </p:par>
                              <p:par>
                                <p:cTn id="13" presetID="5" presetClass="entr" presetSubtype="10" fill="hold" nodeType="withEffect">
                                  <p:stCondLst>
                                    <p:cond delay="0"/>
                                  </p:stCondLst>
                                  <p:childTnLst>
                                    <p:set>
                                      <p:cBhvr>
                                        <p:cTn id="14" dur="1" fill="hold">
                                          <p:stCondLst>
                                            <p:cond delay="0"/>
                                          </p:stCondLst>
                                        </p:cTn>
                                        <p:tgtEl>
                                          <p:spTgt spid="27651">
                                            <p:txEl>
                                              <p:pRg st="3" end="3"/>
                                            </p:txEl>
                                          </p:spTgt>
                                        </p:tgtEl>
                                        <p:attrNameLst>
                                          <p:attrName>style.visibility</p:attrName>
                                        </p:attrNameLst>
                                      </p:cBhvr>
                                      <p:to>
                                        <p:strVal val="visible"/>
                                      </p:to>
                                    </p:set>
                                    <p:animEffect transition="in" filter="checkerboard(across)">
                                      <p:cBhvr>
                                        <p:cTn id="15" dur="500"/>
                                        <p:tgtEl>
                                          <p:spTgt spid="27651">
                                            <p:txEl>
                                              <p:pRg st="3" end="3"/>
                                            </p:txEl>
                                          </p:spTgt>
                                        </p:tgtEl>
                                      </p:cBhvr>
                                    </p:animEffect>
                                  </p:childTnLst>
                                </p:cTn>
                              </p:par>
                              <p:par>
                                <p:cTn id="16" presetID="5" presetClass="entr" presetSubtype="10" fill="hold" nodeType="withEffect">
                                  <p:stCondLst>
                                    <p:cond delay="0"/>
                                  </p:stCondLst>
                                  <p:childTnLst>
                                    <p:set>
                                      <p:cBhvr>
                                        <p:cTn id="17" dur="1" fill="hold">
                                          <p:stCondLst>
                                            <p:cond delay="0"/>
                                          </p:stCondLst>
                                        </p:cTn>
                                        <p:tgtEl>
                                          <p:spTgt spid="27651">
                                            <p:txEl>
                                              <p:pRg st="4" end="4"/>
                                            </p:txEl>
                                          </p:spTgt>
                                        </p:tgtEl>
                                        <p:attrNameLst>
                                          <p:attrName>style.visibility</p:attrName>
                                        </p:attrNameLst>
                                      </p:cBhvr>
                                      <p:to>
                                        <p:strVal val="visible"/>
                                      </p:to>
                                    </p:set>
                                    <p:animEffect transition="in" filter="checkerboard(across)">
                                      <p:cBhvr>
                                        <p:cTn id="18" dur="500"/>
                                        <p:tgtEl>
                                          <p:spTgt spid="27651">
                                            <p:txEl>
                                              <p:pRg st="4" end="4"/>
                                            </p:txEl>
                                          </p:spTgt>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5" presetClass="entr" presetSubtype="10" fill="hold" nodeType="clickEffect">
                                  <p:stCondLst>
                                    <p:cond delay="0"/>
                                  </p:stCondLst>
                                  <p:childTnLst>
                                    <p:set>
                                      <p:cBhvr>
                                        <p:cTn id="22" dur="1" fill="hold">
                                          <p:stCondLst>
                                            <p:cond delay="0"/>
                                          </p:stCondLst>
                                        </p:cTn>
                                        <p:tgtEl>
                                          <p:spTgt spid="27651">
                                            <p:txEl>
                                              <p:pRg st="6" end="6"/>
                                            </p:txEl>
                                          </p:spTgt>
                                        </p:tgtEl>
                                        <p:attrNameLst>
                                          <p:attrName>style.visibility</p:attrName>
                                        </p:attrNameLst>
                                      </p:cBhvr>
                                      <p:to>
                                        <p:strVal val="visible"/>
                                      </p:to>
                                    </p:set>
                                    <p:animEffect transition="in" filter="checkerboard(across)">
                                      <p:cBhvr>
                                        <p:cTn id="23" dur="500"/>
                                        <p:tgtEl>
                                          <p:spTgt spid="27651">
                                            <p:txEl>
                                              <p:pRg st="6" end="6"/>
                                            </p:txEl>
                                          </p:spTgt>
                                        </p:tgtEl>
                                      </p:cBhvr>
                                    </p:animEffect>
                                  </p:childTnLst>
                                </p:cTn>
                              </p:par>
                              <p:par>
                                <p:cTn id="24" presetID="5" presetClass="entr" presetSubtype="10" fill="hold" nodeType="withEffect">
                                  <p:stCondLst>
                                    <p:cond delay="0"/>
                                  </p:stCondLst>
                                  <p:childTnLst>
                                    <p:set>
                                      <p:cBhvr>
                                        <p:cTn id="25" dur="1" fill="hold">
                                          <p:stCondLst>
                                            <p:cond delay="0"/>
                                          </p:stCondLst>
                                        </p:cTn>
                                        <p:tgtEl>
                                          <p:spTgt spid="27651">
                                            <p:txEl>
                                              <p:pRg st="7" end="7"/>
                                            </p:txEl>
                                          </p:spTgt>
                                        </p:tgtEl>
                                        <p:attrNameLst>
                                          <p:attrName>style.visibility</p:attrName>
                                        </p:attrNameLst>
                                      </p:cBhvr>
                                      <p:to>
                                        <p:strVal val="visible"/>
                                      </p:to>
                                    </p:set>
                                    <p:animEffect transition="in" filter="checkerboard(across)">
                                      <p:cBhvr>
                                        <p:cTn id="26" dur="500"/>
                                        <p:tgtEl>
                                          <p:spTgt spid="27651">
                                            <p:txEl>
                                              <p:pRg st="7" end="7"/>
                                            </p:txEl>
                                          </p:spTgt>
                                        </p:tgtEl>
                                      </p:cBhvr>
                                    </p:animEffect>
                                  </p:childTnLst>
                                </p:cTn>
                              </p:par>
                              <p:par>
                                <p:cTn id="27" presetID="5" presetClass="entr" presetSubtype="10" fill="hold" nodeType="withEffect">
                                  <p:stCondLst>
                                    <p:cond delay="0"/>
                                  </p:stCondLst>
                                  <p:childTnLst>
                                    <p:set>
                                      <p:cBhvr>
                                        <p:cTn id="28" dur="1" fill="hold">
                                          <p:stCondLst>
                                            <p:cond delay="0"/>
                                          </p:stCondLst>
                                        </p:cTn>
                                        <p:tgtEl>
                                          <p:spTgt spid="27651">
                                            <p:txEl>
                                              <p:pRg st="8" end="8"/>
                                            </p:txEl>
                                          </p:spTgt>
                                        </p:tgtEl>
                                        <p:attrNameLst>
                                          <p:attrName>style.visibility</p:attrName>
                                        </p:attrNameLst>
                                      </p:cBhvr>
                                      <p:to>
                                        <p:strVal val="visible"/>
                                      </p:to>
                                    </p:set>
                                    <p:animEffect transition="in" filter="checkerboard(across)">
                                      <p:cBhvr>
                                        <p:cTn id="29" dur="500"/>
                                        <p:tgtEl>
                                          <p:spTgt spid="27651">
                                            <p:txEl>
                                              <p:pRg st="8" end="8"/>
                                            </p:txEl>
                                          </p:spTgt>
                                        </p:tgtEl>
                                      </p:cBhvr>
                                    </p:animEffect>
                                  </p:childTnLst>
                                </p:cTn>
                              </p:par>
                              <p:par>
                                <p:cTn id="30" presetID="16" presetClass="entr" presetSubtype="21" fill="hold" nodeType="withEffect">
                                  <p:stCondLst>
                                    <p:cond delay="0"/>
                                  </p:stCondLst>
                                  <p:childTnLst>
                                    <p:set>
                                      <p:cBhvr>
                                        <p:cTn id="31" dur="1" fill="hold">
                                          <p:stCondLst>
                                            <p:cond delay="0"/>
                                          </p:stCondLst>
                                        </p:cTn>
                                        <p:tgtEl>
                                          <p:spTgt spid="29700"/>
                                        </p:tgtEl>
                                        <p:attrNameLst>
                                          <p:attrName>style.visibility</p:attrName>
                                        </p:attrNameLst>
                                      </p:cBhvr>
                                      <p:to>
                                        <p:strVal val="visible"/>
                                      </p:to>
                                    </p:set>
                                    <p:animEffect transition="in" filter="barn(inVertical)">
                                      <p:cBhvr>
                                        <p:cTn id="32" dur="500"/>
                                        <p:tgtEl>
                                          <p:spTgt spid="29700"/>
                                        </p:tgtEl>
                                      </p:cBhvr>
                                    </p:animEffect>
                                  </p:childTnLst>
                                </p:cTn>
                              </p:par>
                              <p:par>
                                <p:cTn id="33" presetID="16" presetClass="entr" presetSubtype="21" fill="hold" nodeType="withEffect">
                                  <p:stCondLst>
                                    <p:cond delay="0"/>
                                  </p:stCondLst>
                                  <p:childTnLst>
                                    <p:set>
                                      <p:cBhvr>
                                        <p:cTn id="34" dur="1" fill="hold">
                                          <p:stCondLst>
                                            <p:cond delay="0"/>
                                          </p:stCondLst>
                                        </p:cTn>
                                        <p:tgtEl>
                                          <p:spTgt spid="29701"/>
                                        </p:tgtEl>
                                        <p:attrNameLst>
                                          <p:attrName>style.visibility</p:attrName>
                                        </p:attrNameLst>
                                      </p:cBhvr>
                                      <p:to>
                                        <p:strVal val="visible"/>
                                      </p:to>
                                    </p:set>
                                    <p:animEffect transition="in" filter="barn(inVertical)">
                                      <p:cBhvr>
                                        <p:cTn id="35" dur="500"/>
                                        <p:tgtEl>
                                          <p:spTgt spid="297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Title 1"/>
          <p:cNvSpPr>
            <a:spLocks noGrp="1"/>
          </p:cNvSpPr>
          <p:nvPr>
            <p:ph type="title"/>
          </p:nvPr>
        </p:nvSpPr>
        <p:spPr>
          <a:xfrm>
            <a:off x="609600" y="9"/>
            <a:ext cx="10972800" cy="1527175"/>
          </a:xfrm>
        </p:spPr>
        <p:txBody>
          <a:bodyPr/>
          <a:lstStyle/>
          <a:p>
            <a:r>
              <a:rPr lang="tr-TR" b="1" dirty="0">
                <a:ea typeface="MS PGothic" charset="0"/>
              </a:rPr>
              <a:t>Kim Reklam Yapar?</a:t>
            </a:r>
          </a:p>
        </p:txBody>
      </p:sp>
      <p:sp>
        <p:nvSpPr>
          <p:cNvPr id="28675" name="Content Placeholder 2"/>
          <p:cNvSpPr>
            <a:spLocks noGrp="1"/>
          </p:cNvSpPr>
          <p:nvPr>
            <p:ph idx="1"/>
          </p:nvPr>
        </p:nvSpPr>
        <p:spPr>
          <a:xfrm>
            <a:off x="609600" y="1712913"/>
            <a:ext cx="10972800" cy="4895850"/>
          </a:xfrm>
        </p:spPr>
        <p:txBody>
          <a:bodyPr/>
          <a:lstStyle/>
          <a:p>
            <a:pPr eaLnBrk="1" hangingPunct="1"/>
            <a:r>
              <a:rPr lang="tr-TR" sz="2800" dirty="0">
                <a:ea typeface="MS PGothic" charset="0"/>
              </a:rPr>
              <a:t>Tekelci rekabet piyasası</a:t>
            </a:r>
          </a:p>
          <a:p>
            <a:pPr lvl="1" eaLnBrk="1" hangingPunct="1"/>
            <a:r>
              <a:rPr lang="tr-TR" sz="2400" dirty="0">
                <a:ea typeface="MS PGothic" charset="0"/>
              </a:rPr>
              <a:t>Reklam farklılaştırılmış ürünlere sahip tekil firmalar tarafından yaygın olarak kullanılır çünkü faydalıdır.</a:t>
            </a:r>
          </a:p>
          <a:p>
            <a:pPr lvl="1" eaLnBrk="1" hangingPunct="1"/>
            <a:r>
              <a:rPr lang="tr-TR" sz="2400" dirty="0">
                <a:ea typeface="MS PGothic" charset="0"/>
              </a:rPr>
              <a:t>Reklam, tekil bir firmanın ürünlerine olan talebi arttırır.</a:t>
            </a:r>
            <a:endParaRPr lang="tr-TR" altLang="ja-JP" sz="2400" dirty="0">
              <a:ea typeface="MS PGothic" charset="0"/>
            </a:endParaRPr>
          </a:p>
          <a:p>
            <a:pPr eaLnBrk="1" hangingPunct="1"/>
            <a:r>
              <a:rPr lang="tr-TR" sz="2800" dirty="0">
                <a:ea typeface="MS PGothic" charset="0"/>
              </a:rPr>
              <a:t>Örnekler:</a:t>
            </a:r>
          </a:p>
          <a:p>
            <a:pPr lvl="1" eaLnBrk="1" hangingPunct="1"/>
            <a:r>
              <a:rPr lang="tr-TR" sz="2400" dirty="0" err="1">
                <a:ea typeface="MS PGothic" charset="0"/>
              </a:rPr>
              <a:t>Fast-food</a:t>
            </a:r>
            <a:r>
              <a:rPr lang="tr-TR" sz="2400" dirty="0">
                <a:ea typeface="MS PGothic" charset="0"/>
              </a:rPr>
              <a:t> restoranları</a:t>
            </a:r>
          </a:p>
          <a:p>
            <a:pPr lvl="1" eaLnBrk="1" hangingPunct="1"/>
            <a:r>
              <a:rPr lang="tr-TR" sz="2400" dirty="0">
                <a:ea typeface="MS PGothic" charset="0"/>
              </a:rPr>
              <a:t>Giyim mağazaları</a:t>
            </a:r>
          </a:p>
        </p:txBody>
      </p:sp>
      <p:pic>
        <p:nvPicPr>
          <p:cNvPr id="59395" name="Picture 6" descr="I:\DirkTextbookN\Jpegs(All)\VOLUME_1_MICRO_Class-test\013_PRINECO_CH1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06584" y="3675063"/>
            <a:ext cx="2937933" cy="3060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3466068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28675">
                                            <p:txEl>
                                              <p:pRg st="1" end="1"/>
                                            </p:txEl>
                                          </p:spTgt>
                                        </p:tgtEl>
                                        <p:attrNameLst>
                                          <p:attrName>style.visibility</p:attrName>
                                        </p:attrNameLst>
                                      </p:cBhvr>
                                      <p:to>
                                        <p:strVal val="visible"/>
                                      </p:to>
                                    </p:set>
                                    <p:animEffect transition="in" filter="checkerboard(across)">
                                      <p:cBhvr>
                                        <p:cTn id="7" dur="500"/>
                                        <p:tgtEl>
                                          <p:spTgt spid="28675">
                                            <p:txEl>
                                              <p:pRg st="1" end="1"/>
                                            </p:txEl>
                                          </p:spTgt>
                                        </p:tgtEl>
                                      </p:cBhvr>
                                    </p:animEffect>
                                  </p:childTnLst>
                                </p:cTn>
                              </p:par>
                              <p:par>
                                <p:cTn id="8" presetID="5" presetClass="entr" presetSubtype="10" fill="hold" nodeType="withEffect">
                                  <p:stCondLst>
                                    <p:cond delay="0"/>
                                  </p:stCondLst>
                                  <p:childTnLst>
                                    <p:set>
                                      <p:cBhvr>
                                        <p:cTn id="9" dur="1" fill="hold">
                                          <p:stCondLst>
                                            <p:cond delay="0"/>
                                          </p:stCondLst>
                                        </p:cTn>
                                        <p:tgtEl>
                                          <p:spTgt spid="28675">
                                            <p:txEl>
                                              <p:pRg st="2" end="2"/>
                                            </p:txEl>
                                          </p:spTgt>
                                        </p:tgtEl>
                                        <p:attrNameLst>
                                          <p:attrName>style.visibility</p:attrName>
                                        </p:attrNameLst>
                                      </p:cBhvr>
                                      <p:to>
                                        <p:strVal val="visible"/>
                                      </p:to>
                                    </p:set>
                                    <p:animEffect transition="in" filter="checkerboard(across)">
                                      <p:cBhvr>
                                        <p:cTn id="10" dur="500"/>
                                        <p:tgtEl>
                                          <p:spTgt spid="28675">
                                            <p:txEl>
                                              <p:pRg st="2" end="2"/>
                                            </p:txEl>
                                          </p:spTgt>
                                        </p:tgtEl>
                                      </p:cBhvr>
                                    </p:animEffect>
                                  </p:childTnLst>
                                </p:cTn>
                              </p:par>
                              <p:par>
                                <p:cTn id="11" presetID="5" presetClass="entr" presetSubtype="10" fill="hold" nodeType="withEffect">
                                  <p:stCondLst>
                                    <p:cond delay="0"/>
                                  </p:stCondLst>
                                  <p:childTnLst>
                                    <p:set>
                                      <p:cBhvr>
                                        <p:cTn id="12" dur="1" fill="hold">
                                          <p:stCondLst>
                                            <p:cond delay="0"/>
                                          </p:stCondLst>
                                        </p:cTn>
                                        <p:tgtEl>
                                          <p:spTgt spid="28675">
                                            <p:txEl>
                                              <p:pRg st="4" end="4"/>
                                            </p:txEl>
                                          </p:spTgt>
                                        </p:tgtEl>
                                        <p:attrNameLst>
                                          <p:attrName>style.visibility</p:attrName>
                                        </p:attrNameLst>
                                      </p:cBhvr>
                                      <p:to>
                                        <p:strVal val="visible"/>
                                      </p:to>
                                    </p:set>
                                    <p:animEffect transition="in" filter="checkerboard(across)">
                                      <p:cBhvr>
                                        <p:cTn id="13" dur="500"/>
                                        <p:tgtEl>
                                          <p:spTgt spid="28675">
                                            <p:txEl>
                                              <p:pRg st="4" end="4"/>
                                            </p:txEl>
                                          </p:spTgt>
                                        </p:tgtEl>
                                      </p:cBhvr>
                                    </p:animEffect>
                                  </p:childTnLst>
                                </p:cTn>
                              </p:par>
                              <p:par>
                                <p:cTn id="14" presetID="5" presetClass="entr" presetSubtype="10" fill="hold" nodeType="withEffect">
                                  <p:stCondLst>
                                    <p:cond delay="0"/>
                                  </p:stCondLst>
                                  <p:childTnLst>
                                    <p:set>
                                      <p:cBhvr>
                                        <p:cTn id="15" dur="1" fill="hold">
                                          <p:stCondLst>
                                            <p:cond delay="0"/>
                                          </p:stCondLst>
                                        </p:cTn>
                                        <p:tgtEl>
                                          <p:spTgt spid="28675">
                                            <p:txEl>
                                              <p:pRg st="5" end="5"/>
                                            </p:txEl>
                                          </p:spTgt>
                                        </p:tgtEl>
                                        <p:attrNameLst>
                                          <p:attrName>style.visibility</p:attrName>
                                        </p:attrNameLst>
                                      </p:cBhvr>
                                      <p:to>
                                        <p:strVal val="visible"/>
                                      </p:to>
                                    </p:set>
                                    <p:animEffect transition="in" filter="checkerboard(across)">
                                      <p:cBhvr>
                                        <p:cTn id="16" dur="500"/>
                                        <p:tgtEl>
                                          <p:spTgt spid="2867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Title 1"/>
          <p:cNvSpPr>
            <a:spLocks noGrp="1"/>
          </p:cNvSpPr>
          <p:nvPr>
            <p:ph type="title"/>
          </p:nvPr>
        </p:nvSpPr>
        <p:spPr>
          <a:xfrm>
            <a:off x="609600" y="59"/>
            <a:ext cx="10972800" cy="1527175"/>
          </a:xfrm>
        </p:spPr>
        <p:txBody>
          <a:bodyPr/>
          <a:lstStyle/>
          <a:p>
            <a:r>
              <a:rPr lang="tr-TR" b="1" dirty="0">
                <a:ea typeface="MS PGothic" charset="0"/>
              </a:rPr>
              <a:t>Daha Önce</a:t>
            </a:r>
          </a:p>
        </p:txBody>
      </p:sp>
      <p:sp>
        <p:nvSpPr>
          <p:cNvPr id="10242" name="Content Placeholder 2"/>
          <p:cNvSpPr>
            <a:spLocks noGrp="1"/>
          </p:cNvSpPr>
          <p:nvPr>
            <p:ph idx="1"/>
          </p:nvPr>
        </p:nvSpPr>
        <p:spPr>
          <a:xfrm>
            <a:off x="609600" y="1712913"/>
            <a:ext cx="10972800" cy="4895850"/>
          </a:xfrm>
        </p:spPr>
        <p:txBody>
          <a:bodyPr/>
          <a:lstStyle/>
          <a:p>
            <a:pPr eaLnBrk="1" hangingPunct="1"/>
            <a:r>
              <a:rPr lang="tr-TR" sz="3200" dirty="0">
                <a:ea typeface="MS PGothic" charset="0"/>
              </a:rPr>
              <a:t>Fiyat Ayrımcılığı (Product </a:t>
            </a:r>
            <a:r>
              <a:rPr lang="tr-TR" sz="3200" dirty="0" err="1">
                <a:ea typeface="MS PGothic" charset="0"/>
              </a:rPr>
              <a:t>Differentiation</a:t>
            </a:r>
            <a:r>
              <a:rPr lang="tr-TR" sz="3200" dirty="0">
                <a:ea typeface="MS PGothic" charset="0"/>
              </a:rPr>
              <a:t>)</a:t>
            </a:r>
          </a:p>
          <a:p>
            <a:pPr lvl="1" eaLnBrk="1" hangingPunct="1"/>
            <a:r>
              <a:rPr lang="tr-TR" sz="2800" dirty="0">
                <a:ea typeface="MS PGothic" charset="0"/>
              </a:rPr>
              <a:t>Firma aynı ürünü farklı fiyatlarda satarsa gerçekleşir.</a:t>
            </a:r>
          </a:p>
          <a:p>
            <a:pPr lvl="1" eaLnBrk="1" hangingPunct="1"/>
            <a:r>
              <a:rPr lang="tr-TR" sz="2800" dirty="0">
                <a:ea typeface="MS PGothic" charset="0"/>
              </a:rPr>
              <a:t>Firmanın karlılığını arttırır.</a:t>
            </a:r>
          </a:p>
          <a:p>
            <a:pPr lvl="1" eaLnBrk="1" hangingPunct="1"/>
            <a:r>
              <a:rPr lang="tr-TR" sz="2800" dirty="0">
                <a:ea typeface="MS PGothic" charset="0"/>
              </a:rPr>
              <a:t>Ekonomik etkinliği arttırabilir.</a:t>
            </a:r>
          </a:p>
          <a:p>
            <a:r>
              <a:rPr lang="tr-TR" sz="3200" dirty="0">
                <a:ea typeface="MS PGothic" charset="0"/>
              </a:rPr>
              <a:t>Fiyat ayrımcılığının genel kuralı</a:t>
            </a:r>
          </a:p>
          <a:p>
            <a:pPr lvl="1"/>
            <a:r>
              <a:rPr lang="tr-TR" sz="2800" dirty="0">
                <a:ea typeface="MS PGothic" charset="0"/>
              </a:rPr>
              <a:t>Göreceli olarak daha inelastik tüketici grubuna daha yüksek fiyat</a:t>
            </a:r>
          </a:p>
          <a:p>
            <a:pPr lvl="1"/>
            <a:r>
              <a:rPr lang="tr-TR" sz="2800" dirty="0">
                <a:ea typeface="MS PGothic" charset="0"/>
              </a:rPr>
              <a:t>Göreceli olarak daha elastik tüketici grubuna daha düşük fiyat</a:t>
            </a:r>
          </a:p>
        </p:txBody>
      </p:sp>
    </p:spTree>
    <p:extLst>
      <p:ext uri="{BB962C8B-B14F-4D97-AF65-F5344CB8AC3E}">
        <p14:creationId xmlns:p14="http://schemas.microsoft.com/office/powerpoint/2010/main" val="14238968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Title 1"/>
          <p:cNvSpPr>
            <a:spLocks noGrp="1"/>
          </p:cNvSpPr>
          <p:nvPr>
            <p:ph type="title"/>
          </p:nvPr>
        </p:nvSpPr>
        <p:spPr>
          <a:xfrm>
            <a:off x="609600" y="9"/>
            <a:ext cx="10972800" cy="1527175"/>
          </a:xfrm>
        </p:spPr>
        <p:txBody>
          <a:bodyPr/>
          <a:lstStyle/>
          <a:p>
            <a:r>
              <a:rPr lang="tr-TR" b="1" dirty="0">
                <a:ea typeface="MS PGothic" charset="0"/>
              </a:rPr>
              <a:t>Kim Reklam Yapar?</a:t>
            </a:r>
          </a:p>
        </p:txBody>
      </p:sp>
      <p:sp>
        <p:nvSpPr>
          <p:cNvPr id="29699" name="Content Placeholder 2"/>
          <p:cNvSpPr>
            <a:spLocks noGrp="1"/>
          </p:cNvSpPr>
          <p:nvPr>
            <p:ph idx="1"/>
          </p:nvPr>
        </p:nvSpPr>
        <p:spPr>
          <a:xfrm>
            <a:off x="609600" y="1649413"/>
            <a:ext cx="6858000" cy="4895850"/>
          </a:xfrm>
        </p:spPr>
        <p:txBody>
          <a:bodyPr/>
          <a:lstStyle/>
          <a:p>
            <a:pPr eaLnBrk="1" hangingPunct="1"/>
            <a:r>
              <a:rPr lang="tr-TR" sz="2800" dirty="0">
                <a:ea typeface="MS PGothic" charset="0"/>
              </a:rPr>
              <a:t>Tekel</a:t>
            </a:r>
          </a:p>
          <a:p>
            <a:pPr lvl="1" eaLnBrk="1" hangingPunct="1"/>
            <a:r>
              <a:rPr lang="tr-TR" sz="2400" dirty="0">
                <a:ea typeface="MS PGothic" charset="0"/>
              </a:rPr>
              <a:t>Ürünün yakın ikamesi olmadığı ve tüketicinin seçimi sınırlı olduğu için reklam vermek çok da gerekli değildir.</a:t>
            </a:r>
          </a:p>
          <a:p>
            <a:pPr lvl="1" eaLnBrk="1" hangingPunct="1"/>
            <a:r>
              <a:rPr lang="tr-TR" sz="2400" dirty="0">
                <a:ea typeface="MS PGothic" charset="0"/>
              </a:rPr>
              <a:t>Yalnızca tüketiciyi ürün hakkında bilgilendirmek ve talebi canlandırmak için reklam verebilir.</a:t>
            </a:r>
          </a:p>
          <a:p>
            <a:pPr eaLnBrk="1" hangingPunct="1"/>
            <a:r>
              <a:rPr lang="tr-TR" sz="2800" dirty="0">
                <a:ea typeface="MS PGothic" charset="0"/>
              </a:rPr>
              <a:t>Örnek:</a:t>
            </a:r>
          </a:p>
          <a:p>
            <a:pPr lvl="1" eaLnBrk="1" hangingPunct="1"/>
            <a:r>
              <a:rPr lang="tr-TR" sz="2400" dirty="0">
                <a:ea typeface="MS PGothic" charset="0"/>
              </a:rPr>
              <a:t>De </a:t>
            </a:r>
            <a:r>
              <a:rPr lang="tr-TR" sz="2400" dirty="0" err="1">
                <a:ea typeface="MS PGothic" charset="0"/>
              </a:rPr>
              <a:t>Beers</a:t>
            </a:r>
            <a:r>
              <a:rPr lang="tr-TR" sz="2400" dirty="0">
                <a:ea typeface="MS PGothic" charset="0"/>
              </a:rPr>
              <a:t> (elmas tekeli)</a:t>
            </a:r>
          </a:p>
        </p:txBody>
      </p:sp>
      <p:pic>
        <p:nvPicPr>
          <p:cNvPr id="31748" name="Picture 5" descr="G:\DirkTextbookN\Jpegs(All)\JpegsBatch3LateJuly\BT5NGT.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28984" y="1828803"/>
            <a:ext cx="4358216" cy="4625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3920859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29699">
                                            <p:txEl>
                                              <p:pRg st="1" end="1"/>
                                            </p:txEl>
                                          </p:spTgt>
                                        </p:tgtEl>
                                        <p:attrNameLst>
                                          <p:attrName>style.visibility</p:attrName>
                                        </p:attrNameLst>
                                      </p:cBhvr>
                                      <p:to>
                                        <p:strVal val="visible"/>
                                      </p:to>
                                    </p:set>
                                    <p:animEffect transition="in" filter="checkerboard(across)">
                                      <p:cBhvr>
                                        <p:cTn id="7" dur="500"/>
                                        <p:tgtEl>
                                          <p:spTgt spid="29699">
                                            <p:txEl>
                                              <p:pRg st="1" end="1"/>
                                            </p:txEl>
                                          </p:spTgt>
                                        </p:tgtEl>
                                      </p:cBhvr>
                                    </p:animEffect>
                                  </p:childTnLst>
                                </p:cTn>
                              </p:par>
                              <p:par>
                                <p:cTn id="8" presetID="5" presetClass="entr" presetSubtype="10" fill="hold" nodeType="withEffect">
                                  <p:stCondLst>
                                    <p:cond delay="0"/>
                                  </p:stCondLst>
                                  <p:childTnLst>
                                    <p:set>
                                      <p:cBhvr>
                                        <p:cTn id="9" dur="1" fill="hold">
                                          <p:stCondLst>
                                            <p:cond delay="0"/>
                                          </p:stCondLst>
                                        </p:cTn>
                                        <p:tgtEl>
                                          <p:spTgt spid="29699">
                                            <p:txEl>
                                              <p:pRg st="2" end="2"/>
                                            </p:txEl>
                                          </p:spTgt>
                                        </p:tgtEl>
                                        <p:attrNameLst>
                                          <p:attrName>style.visibility</p:attrName>
                                        </p:attrNameLst>
                                      </p:cBhvr>
                                      <p:to>
                                        <p:strVal val="visible"/>
                                      </p:to>
                                    </p:set>
                                    <p:animEffect transition="in" filter="checkerboard(across)">
                                      <p:cBhvr>
                                        <p:cTn id="10" dur="500"/>
                                        <p:tgtEl>
                                          <p:spTgt spid="29699">
                                            <p:txEl>
                                              <p:pRg st="2" end="2"/>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5" presetClass="entr" presetSubtype="10" fill="hold" nodeType="clickEffect">
                                  <p:stCondLst>
                                    <p:cond delay="0"/>
                                  </p:stCondLst>
                                  <p:childTnLst>
                                    <p:set>
                                      <p:cBhvr>
                                        <p:cTn id="14" dur="1" fill="hold">
                                          <p:stCondLst>
                                            <p:cond delay="0"/>
                                          </p:stCondLst>
                                        </p:cTn>
                                        <p:tgtEl>
                                          <p:spTgt spid="29699">
                                            <p:txEl>
                                              <p:pRg st="4" end="4"/>
                                            </p:txEl>
                                          </p:spTgt>
                                        </p:tgtEl>
                                        <p:attrNameLst>
                                          <p:attrName>style.visibility</p:attrName>
                                        </p:attrNameLst>
                                      </p:cBhvr>
                                      <p:to>
                                        <p:strVal val="visible"/>
                                      </p:to>
                                    </p:set>
                                    <p:animEffect transition="in" filter="checkerboard(across)">
                                      <p:cBhvr>
                                        <p:cTn id="15" dur="500"/>
                                        <p:tgtEl>
                                          <p:spTgt spid="29699">
                                            <p:txEl>
                                              <p:pRg st="4" end="4"/>
                                            </p:txEl>
                                          </p:spTgt>
                                        </p:tgtEl>
                                      </p:cBhvr>
                                    </p:animEffect>
                                  </p:childTnLst>
                                </p:cTn>
                              </p:par>
                              <p:par>
                                <p:cTn id="16" presetID="16" presetClass="entr" presetSubtype="21" fill="hold" nodeType="withEffect">
                                  <p:stCondLst>
                                    <p:cond delay="0"/>
                                  </p:stCondLst>
                                  <p:childTnLst>
                                    <p:set>
                                      <p:cBhvr>
                                        <p:cTn id="17" dur="1" fill="hold">
                                          <p:stCondLst>
                                            <p:cond delay="0"/>
                                          </p:stCondLst>
                                        </p:cTn>
                                        <p:tgtEl>
                                          <p:spTgt spid="31748"/>
                                        </p:tgtEl>
                                        <p:attrNameLst>
                                          <p:attrName>style.visibility</p:attrName>
                                        </p:attrNameLst>
                                      </p:cBhvr>
                                      <p:to>
                                        <p:strVal val="visible"/>
                                      </p:to>
                                    </p:set>
                                    <p:animEffect transition="in" filter="barn(inVertical)">
                                      <p:cBhvr>
                                        <p:cTn id="18" dur="500"/>
                                        <p:tgtEl>
                                          <p:spTgt spid="317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Title 1"/>
          <p:cNvSpPr>
            <a:spLocks noGrp="1"/>
          </p:cNvSpPr>
          <p:nvPr>
            <p:ph type="title"/>
          </p:nvPr>
        </p:nvSpPr>
        <p:spPr>
          <a:xfrm>
            <a:off x="609600" y="9"/>
            <a:ext cx="10972800" cy="1527175"/>
          </a:xfrm>
        </p:spPr>
        <p:txBody>
          <a:bodyPr/>
          <a:lstStyle/>
          <a:p>
            <a:r>
              <a:rPr lang="tr-TR" b="1" dirty="0">
                <a:ea typeface="MS PGothic" charset="0"/>
              </a:rPr>
              <a:t>Reklamın Negatif Etkileri</a:t>
            </a:r>
          </a:p>
        </p:txBody>
      </p:sp>
      <p:sp>
        <p:nvSpPr>
          <p:cNvPr id="30723" name="Content Placeholder 2"/>
          <p:cNvSpPr>
            <a:spLocks noGrp="1"/>
          </p:cNvSpPr>
          <p:nvPr>
            <p:ph idx="1"/>
          </p:nvPr>
        </p:nvSpPr>
        <p:spPr>
          <a:xfrm>
            <a:off x="609600" y="1712913"/>
            <a:ext cx="10972800" cy="4895850"/>
          </a:xfrm>
        </p:spPr>
        <p:txBody>
          <a:bodyPr/>
          <a:lstStyle/>
          <a:p>
            <a:pPr eaLnBrk="1" hangingPunct="1"/>
            <a:r>
              <a:rPr lang="tr-TR" sz="3200" dirty="0">
                <a:ea typeface="MS PGothic" charset="0"/>
              </a:rPr>
              <a:t>Reklam vermek maliyeti arttırır</a:t>
            </a:r>
          </a:p>
          <a:p>
            <a:pPr lvl="1" eaLnBrk="1" hangingPunct="1"/>
            <a:r>
              <a:rPr lang="tr-TR" sz="2800" dirty="0">
                <a:ea typeface="MS PGothic" charset="0"/>
              </a:rPr>
              <a:t>Bir firma reklam verir, diğerleri onu takip eder.</a:t>
            </a:r>
          </a:p>
          <a:p>
            <a:pPr lvl="2" eaLnBrk="1" hangingPunct="1"/>
            <a:r>
              <a:rPr lang="tr-TR" dirty="0">
                <a:latin typeface="Cambria" panose="02040503050406030204" pitchFamily="18" charset="0"/>
                <a:cs typeface="Helvetica Neue" charset="0"/>
              </a:rPr>
              <a:t>Tüm firmalar reklam verdiğinde, talebi artıran etkiler birbirini iptal edebilir.</a:t>
            </a:r>
          </a:p>
          <a:p>
            <a:pPr lvl="2" eaLnBrk="1" hangingPunct="1"/>
            <a:r>
              <a:rPr lang="tr-TR" dirty="0">
                <a:latin typeface="Cambria" panose="02040503050406030204" pitchFamily="18" charset="0"/>
                <a:cs typeface="Helvetica Neue" charset="0"/>
              </a:rPr>
              <a:t>Genel talep değişikliği yok, ancak daha yüksek maliyetler var.</a:t>
            </a:r>
          </a:p>
          <a:p>
            <a:pPr lvl="2" eaLnBrk="1" hangingPunct="1"/>
            <a:r>
              <a:rPr lang="tr-TR" dirty="0">
                <a:latin typeface="Cambria" panose="02040503050406030204" pitchFamily="18" charset="0"/>
                <a:cs typeface="Helvetica Neue" charset="0"/>
              </a:rPr>
              <a:t>Tüketiciler için fiyat da yükselir.</a:t>
            </a:r>
          </a:p>
          <a:p>
            <a:pPr lvl="2" eaLnBrk="1" hangingPunct="1"/>
            <a:r>
              <a:rPr lang="tr-TR" dirty="0">
                <a:latin typeface="Cambria" panose="02040503050406030204" pitchFamily="18" charset="0"/>
                <a:cs typeface="Helvetica Neue" charset="0"/>
              </a:rPr>
              <a:t>İş Çalma Dışsallığı (Business </a:t>
            </a:r>
            <a:r>
              <a:rPr lang="tr-TR" dirty="0" err="1">
                <a:latin typeface="Cambria" panose="02040503050406030204" pitchFamily="18" charset="0"/>
                <a:cs typeface="Helvetica Neue" charset="0"/>
              </a:rPr>
              <a:t>Stealing</a:t>
            </a:r>
            <a:r>
              <a:rPr lang="tr-TR" dirty="0">
                <a:latin typeface="Cambria" panose="02040503050406030204" pitchFamily="18" charset="0"/>
                <a:cs typeface="Helvetica Neue" charset="0"/>
              </a:rPr>
              <a:t> </a:t>
            </a:r>
            <a:r>
              <a:rPr lang="tr-TR" dirty="0" err="1">
                <a:latin typeface="Cambria" panose="02040503050406030204" pitchFamily="18" charset="0"/>
                <a:cs typeface="Helvetica Neue" charset="0"/>
              </a:rPr>
              <a:t>Externality</a:t>
            </a:r>
            <a:r>
              <a:rPr lang="tr-TR" dirty="0">
                <a:latin typeface="Cambria" panose="02040503050406030204" pitchFamily="18" charset="0"/>
                <a:cs typeface="Helvetica Neue" charset="0"/>
              </a:rPr>
              <a:t>): Hiçbir bağımsız firma kolayca pazar payı kazanamaz, ancak müşteri tabanını korumak için reklam vermeye mecbur hisseder.</a:t>
            </a:r>
          </a:p>
          <a:p>
            <a:pPr lvl="1" eaLnBrk="1" hangingPunct="1"/>
            <a:r>
              <a:rPr lang="tr-TR" sz="2800" dirty="0">
                <a:ea typeface="MS PGothic" charset="0"/>
              </a:rPr>
              <a:t>İlham veren marka sadakati (</a:t>
            </a:r>
            <a:r>
              <a:rPr lang="tr-TR" sz="2800" dirty="0" err="1">
                <a:ea typeface="MS PGothic" charset="0"/>
              </a:rPr>
              <a:t>inspiring</a:t>
            </a:r>
            <a:r>
              <a:rPr lang="tr-TR" sz="2800" dirty="0">
                <a:ea typeface="MS PGothic" charset="0"/>
              </a:rPr>
              <a:t> </a:t>
            </a:r>
            <a:r>
              <a:rPr lang="tr-TR" sz="2800" dirty="0" err="1">
                <a:ea typeface="MS PGothic" charset="0"/>
              </a:rPr>
              <a:t>brand</a:t>
            </a:r>
            <a:r>
              <a:rPr lang="tr-TR" sz="2800" dirty="0">
                <a:ea typeface="MS PGothic" charset="0"/>
              </a:rPr>
              <a:t> </a:t>
            </a:r>
            <a:r>
              <a:rPr lang="tr-TR" sz="2800" dirty="0" err="1">
                <a:ea typeface="MS PGothic" charset="0"/>
              </a:rPr>
              <a:t>loyalty</a:t>
            </a:r>
            <a:r>
              <a:rPr lang="tr-TR" sz="2800" dirty="0">
                <a:ea typeface="MS PGothic" charset="0"/>
              </a:rPr>
              <a:t>)</a:t>
            </a:r>
          </a:p>
          <a:p>
            <a:pPr lvl="2" eaLnBrk="1" hangingPunct="1"/>
            <a:r>
              <a:rPr lang="tr-TR" dirty="0">
                <a:latin typeface="Cambria" panose="02040503050406030204" pitchFamily="18" charset="0"/>
                <a:cs typeface="Helvetica Neue" charset="0"/>
              </a:rPr>
              <a:t>Daha inelastik talep yaratır, bu da fiyatları yükseltir.</a:t>
            </a:r>
          </a:p>
          <a:p>
            <a:pPr eaLnBrk="1" hangingPunct="1"/>
            <a:endParaRPr lang="tr-TR" sz="3200" dirty="0">
              <a:ea typeface="MS PGothic" charset="0"/>
            </a:endParaRPr>
          </a:p>
          <a:p>
            <a:pPr eaLnBrk="1" hangingPunct="1"/>
            <a:endParaRPr lang="tr-TR" sz="2800" dirty="0">
              <a:ea typeface="MS PGothic" charset="0"/>
            </a:endParaRPr>
          </a:p>
        </p:txBody>
      </p:sp>
    </p:spTree>
    <p:extLst>
      <p:ext uri="{BB962C8B-B14F-4D97-AF65-F5344CB8AC3E}">
        <p14:creationId xmlns:p14="http://schemas.microsoft.com/office/powerpoint/2010/main" val="32097583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30723">
                                            <p:txEl>
                                              <p:pRg st="1" end="1"/>
                                            </p:txEl>
                                          </p:spTgt>
                                        </p:tgtEl>
                                        <p:attrNameLst>
                                          <p:attrName>style.visibility</p:attrName>
                                        </p:attrNameLst>
                                      </p:cBhvr>
                                      <p:to>
                                        <p:strVal val="visible"/>
                                      </p:to>
                                    </p:set>
                                    <p:animEffect transition="in" filter="checkerboard(across)">
                                      <p:cBhvr>
                                        <p:cTn id="7" dur="500"/>
                                        <p:tgtEl>
                                          <p:spTgt spid="30723">
                                            <p:txEl>
                                              <p:pRg st="1" end="1"/>
                                            </p:txEl>
                                          </p:spTgt>
                                        </p:tgtEl>
                                      </p:cBhvr>
                                    </p:animEffect>
                                  </p:childTnLst>
                                </p:cTn>
                              </p:par>
                              <p:par>
                                <p:cTn id="8" presetID="5" presetClass="entr" presetSubtype="10" fill="hold" nodeType="withEffect">
                                  <p:stCondLst>
                                    <p:cond delay="0"/>
                                  </p:stCondLst>
                                  <p:childTnLst>
                                    <p:set>
                                      <p:cBhvr>
                                        <p:cTn id="9" dur="1" fill="hold">
                                          <p:stCondLst>
                                            <p:cond delay="0"/>
                                          </p:stCondLst>
                                        </p:cTn>
                                        <p:tgtEl>
                                          <p:spTgt spid="30723">
                                            <p:txEl>
                                              <p:pRg st="6" end="6"/>
                                            </p:txEl>
                                          </p:spTgt>
                                        </p:tgtEl>
                                        <p:attrNameLst>
                                          <p:attrName>style.visibility</p:attrName>
                                        </p:attrNameLst>
                                      </p:cBhvr>
                                      <p:to>
                                        <p:strVal val="visible"/>
                                      </p:to>
                                    </p:set>
                                    <p:animEffect transition="in" filter="checkerboard(across)">
                                      <p:cBhvr>
                                        <p:cTn id="10" dur="500"/>
                                        <p:tgtEl>
                                          <p:spTgt spid="30723">
                                            <p:txEl>
                                              <p:pRg st="6" end="6"/>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5" presetClass="entr" presetSubtype="10" fill="hold" nodeType="clickEffect">
                                  <p:stCondLst>
                                    <p:cond delay="0"/>
                                  </p:stCondLst>
                                  <p:childTnLst>
                                    <p:set>
                                      <p:cBhvr>
                                        <p:cTn id="14" dur="1" fill="hold">
                                          <p:stCondLst>
                                            <p:cond delay="0"/>
                                          </p:stCondLst>
                                        </p:cTn>
                                        <p:tgtEl>
                                          <p:spTgt spid="30723">
                                            <p:txEl>
                                              <p:pRg st="2" end="2"/>
                                            </p:txEl>
                                          </p:spTgt>
                                        </p:tgtEl>
                                        <p:attrNameLst>
                                          <p:attrName>style.visibility</p:attrName>
                                        </p:attrNameLst>
                                      </p:cBhvr>
                                      <p:to>
                                        <p:strVal val="visible"/>
                                      </p:to>
                                    </p:set>
                                    <p:animEffect transition="in" filter="checkerboard(across)">
                                      <p:cBhvr>
                                        <p:cTn id="15" dur="500"/>
                                        <p:tgtEl>
                                          <p:spTgt spid="3072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5" presetClass="entr" presetSubtype="10" fill="hold" nodeType="clickEffect">
                                  <p:stCondLst>
                                    <p:cond delay="0"/>
                                  </p:stCondLst>
                                  <p:childTnLst>
                                    <p:set>
                                      <p:cBhvr>
                                        <p:cTn id="19" dur="1" fill="hold">
                                          <p:stCondLst>
                                            <p:cond delay="0"/>
                                          </p:stCondLst>
                                        </p:cTn>
                                        <p:tgtEl>
                                          <p:spTgt spid="30723">
                                            <p:txEl>
                                              <p:pRg st="3" end="3"/>
                                            </p:txEl>
                                          </p:spTgt>
                                        </p:tgtEl>
                                        <p:attrNameLst>
                                          <p:attrName>style.visibility</p:attrName>
                                        </p:attrNameLst>
                                      </p:cBhvr>
                                      <p:to>
                                        <p:strVal val="visible"/>
                                      </p:to>
                                    </p:set>
                                    <p:animEffect transition="in" filter="checkerboard(across)">
                                      <p:cBhvr>
                                        <p:cTn id="20" dur="500"/>
                                        <p:tgtEl>
                                          <p:spTgt spid="3072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5" presetClass="entr" presetSubtype="10" fill="hold" nodeType="clickEffect">
                                  <p:stCondLst>
                                    <p:cond delay="0"/>
                                  </p:stCondLst>
                                  <p:childTnLst>
                                    <p:set>
                                      <p:cBhvr>
                                        <p:cTn id="24" dur="1" fill="hold">
                                          <p:stCondLst>
                                            <p:cond delay="0"/>
                                          </p:stCondLst>
                                        </p:cTn>
                                        <p:tgtEl>
                                          <p:spTgt spid="30723">
                                            <p:txEl>
                                              <p:pRg st="4" end="4"/>
                                            </p:txEl>
                                          </p:spTgt>
                                        </p:tgtEl>
                                        <p:attrNameLst>
                                          <p:attrName>style.visibility</p:attrName>
                                        </p:attrNameLst>
                                      </p:cBhvr>
                                      <p:to>
                                        <p:strVal val="visible"/>
                                      </p:to>
                                    </p:set>
                                    <p:animEffect transition="in" filter="checkerboard(across)">
                                      <p:cBhvr>
                                        <p:cTn id="25" dur="500"/>
                                        <p:tgtEl>
                                          <p:spTgt spid="30723">
                                            <p:txEl>
                                              <p:pRg st="4" end="4"/>
                                            </p:txEl>
                                          </p:spTgt>
                                        </p:tgtEl>
                                      </p:cBhvr>
                                    </p:animEffect>
                                  </p:childTnLst>
                                </p:cTn>
                              </p:par>
                              <p:par>
                                <p:cTn id="26" presetID="5" presetClass="entr" presetSubtype="10" fill="hold" nodeType="withEffect">
                                  <p:stCondLst>
                                    <p:cond delay="0"/>
                                  </p:stCondLst>
                                  <p:childTnLst>
                                    <p:set>
                                      <p:cBhvr>
                                        <p:cTn id="27" dur="1" fill="hold">
                                          <p:stCondLst>
                                            <p:cond delay="0"/>
                                          </p:stCondLst>
                                        </p:cTn>
                                        <p:tgtEl>
                                          <p:spTgt spid="30723">
                                            <p:txEl>
                                              <p:pRg st="5" end="5"/>
                                            </p:txEl>
                                          </p:spTgt>
                                        </p:tgtEl>
                                        <p:attrNameLst>
                                          <p:attrName>style.visibility</p:attrName>
                                        </p:attrNameLst>
                                      </p:cBhvr>
                                      <p:to>
                                        <p:strVal val="visible"/>
                                      </p:to>
                                    </p:set>
                                    <p:animEffect transition="in" filter="checkerboard(across)">
                                      <p:cBhvr>
                                        <p:cTn id="28" dur="500"/>
                                        <p:tgtEl>
                                          <p:spTgt spid="30723">
                                            <p:txEl>
                                              <p:pRg st="5" end="5"/>
                                            </p:txEl>
                                          </p:spTgt>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5" presetClass="entr" presetSubtype="10" fill="hold" nodeType="clickEffect">
                                  <p:stCondLst>
                                    <p:cond delay="0"/>
                                  </p:stCondLst>
                                  <p:childTnLst>
                                    <p:set>
                                      <p:cBhvr>
                                        <p:cTn id="32" dur="1" fill="hold">
                                          <p:stCondLst>
                                            <p:cond delay="0"/>
                                          </p:stCondLst>
                                        </p:cTn>
                                        <p:tgtEl>
                                          <p:spTgt spid="30723">
                                            <p:txEl>
                                              <p:pRg st="7" end="7"/>
                                            </p:txEl>
                                          </p:spTgt>
                                        </p:tgtEl>
                                        <p:attrNameLst>
                                          <p:attrName>style.visibility</p:attrName>
                                        </p:attrNameLst>
                                      </p:cBhvr>
                                      <p:to>
                                        <p:strVal val="visible"/>
                                      </p:to>
                                    </p:set>
                                    <p:animEffect transition="in" filter="checkerboard(across)">
                                      <p:cBhvr>
                                        <p:cTn id="33" dur="500"/>
                                        <p:tgtEl>
                                          <p:spTgt spid="3072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537" name="Picture 7" descr="axes.eps"/>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331384" y="1652588"/>
            <a:ext cx="9262533" cy="47863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 name="Picture 8" descr="lratcafter.eps"/>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232151" y="1166822"/>
            <a:ext cx="7558616" cy="3482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 name="Picture 9" descr="lratcbefore.eps"/>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145367" y="1974850"/>
            <a:ext cx="7821084" cy="284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 name="Picture 4" descr="1.eps"/>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422400" y="3373438"/>
            <a:ext cx="2321984" cy="30654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 name="Picture 5" descr="2.eps"/>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1513419" y="3562350"/>
            <a:ext cx="3380316" cy="290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 name="Picture 6" descr="3.eps"/>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1399120" y="2359025"/>
            <a:ext cx="2175933" cy="1168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5543" name="Title 10"/>
          <p:cNvSpPr>
            <a:spLocks noGrp="1"/>
          </p:cNvSpPr>
          <p:nvPr>
            <p:ph type="title"/>
          </p:nvPr>
        </p:nvSpPr>
        <p:spPr>
          <a:xfrm>
            <a:off x="586317" y="-203200"/>
            <a:ext cx="10972800" cy="1143000"/>
          </a:xfrm>
        </p:spPr>
        <p:txBody>
          <a:bodyPr/>
          <a:lstStyle/>
          <a:p>
            <a:pPr algn="ctr" eaLnBrk="1" hangingPunct="1"/>
            <a:r>
              <a:rPr lang="tr-TR" b="1" dirty="0">
                <a:ea typeface="MS PGothic" charset="0"/>
                <a:cs typeface="Arial" charset="0"/>
              </a:rPr>
              <a:t>Reklamın Maliyetleri Arttırması</a:t>
            </a:r>
            <a:endParaRPr lang="tr-TR" b="1" dirty="0">
              <a:ea typeface="MS PGothic" charset="0"/>
              <a:cs typeface="MS PGothic" charset="0"/>
            </a:endParaRPr>
          </a:p>
        </p:txBody>
      </p:sp>
      <p:sp>
        <p:nvSpPr>
          <p:cNvPr id="11" name="Rectangle 10">
            <a:extLst>
              <a:ext uri="{FF2B5EF4-FFF2-40B4-BE49-F238E27FC236}">
                <a16:creationId xmlns:a16="http://schemas.microsoft.com/office/drawing/2014/main" id="{267F06DC-F27F-804E-ABFF-0CBF47FE8AF7}"/>
              </a:ext>
            </a:extLst>
          </p:cNvPr>
          <p:cNvSpPr/>
          <p:nvPr/>
        </p:nvSpPr>
        <p:spPr>
          <a:xfrm>
            <a:off x="9051641" y="2010475"/>
            <a:ext cx="1973995" cy="244296"/>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algn="ctr"/>
            <a:r>
              <a:rPr lang="en-US" sz="1600" dirty="0" err="1">
                <a:effectLst/>
                <a:latin typeface="Cambria" panose="02040503050406030204" pitchFamily="18" charset="0"/>
                <a:ea typeface="MS Mincho" panose="02020609040205080304" pitchFamily="49" charset="-128"/>
                <a:cs typeface="Times New Roman" panose="02020603050405020304" pitchFamily="18" charset="0"/>
              </a:rPr>
              <a:t>Reklamdan</a:t>
            </a:r>
            <a:r>
              <a:rPr lang="en-US" sz="1600" dirty="0">
                <a:effectLst/>
                <a:latin typeface="Cambria" panose="02040503050406030204" pitchFamily="18" charset="0"/>
                <a:ea typeface="MS Mincho" panose="02020609040205080304" pitchFamily="49" charset="-128"/>
                <a:cs typeface="Times New Roman" panose="02020603050405020304" pitchFamily="18" charset="0"/>
              </a:rPr>
              <a:t> </a:t>
            </a:r>
            <a:r>
              <a:rPr lang="en-US" sz="1600" dirty="0" err="1">
                <a:effectLst/>
                <a:latin typeface="Cambria" panose="02040503050406030204" pitchFamily="18" charset="0"/>
                <a:ea typeface="MS Mincho" panose="02020609040205080304" pitchFamily="49" charset="-128"/>
                <a:cs typeface="Times New Roman" panose="02020603050405020304" pitchFamily="18" charset="0"/>
              </a:rPr>
              <a:t>Önce</a:t>
            </a:r>
            <a:endParaRPr lang="en-US" sz="1600" dirty="0">
              <a:effectLst/>
              <a:latin typeface="Cambria" panose="02040503050406030204" pitchFamily="18" charset="0"/>
              <a:ea typeface="MS Mincho" panose="02020609040205080304" pitchFamily="49" charset="-128"/>
              <a:cs typeface="Times New Roman" panose="02020603050405020304" pitchFamily="18" charset="0"/>
            </a:endParaRPr>
          </a:p>
        </p:txBody>
      </p:sp>
      <p:sp>
        <p:nvSpPr>
          <p:cNvPr id="12" name="Rectangle 11">
            <a:extLst>
              <a:ext uri="{FF2B5EF4-FFF2-40B4-BE49-F238E27FC236}">
                <a16:creationId xmlns:a16="http://schemas.microsoft.com/office/drawing/2014/main" id="{9BA5D4CC-E01D-2140-9111-C945DDCBEDE2}"/>
              </a:ext>
            </a:extLst>
          </p:cNvPr>
          <p:cNvSpPr/>
          <p:nvPr/>
        </p:nvSpPr>
        <p:spPr>
          <a:xfrm>
            <a:off x="9118745" y="1213029"/>
            <a:ext cx="1794541" cy="244296"/>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algn="ctr"/>
            <a:r>
              <a:rPr lang="en-US" sz="1600" dirty="0" err="1">
                <a:effectLst/>
                <a:latin typeface="Cambria" panose="02040503050406030204" pitchFamily="18" charset="0"/>
                <a:ea typeface="MS Mincho" panose="02020609040205080304" pitchFamily="49" charset="-128"/>
                <a:cs typeface="Times New Roman" panose="02020603050405020304" pitchFamily="18" charset="0"/>
              </a:rPr>
              <a:t>ReklamdanSonra</a:t>
            </a:r>
            <a:endParaRPr lang="en-US" sz="1600" dirty="0">
              <a:effectLst/>
              <a:latin typeface="Cambria" panose="02040503050406030204" pitchFamily="18" charset="0"/>
              <a:ea typeface="MS Mincho" panose="02020609040205080304" pitchFamily="49" charset="-128"/>
              <a:cs typeface="Times New Roman" panose="02020603050405020304" pitchFamily="18" charset="0"/>
            </a:endParaRPr>
          </a:p>
        </p:txBody>
      </p:sp>
      <p:sp>
        <p:nvSpPr>
          <p:cNvPr id="13" name="Rectangle 12">
            <a:extLst>
              <a:ext uri="{FF2B5EF4-FFF2-40B4-BE49-F238E27FC236}">
                <a16:creationId xmlns:a16="http://schemas.microsoft.com/office/drawing/2014/main" id="{9C6090E6-FC98-8741-9FF2-0EDE4D639D23}"/>
              </a:ext>
            </a:extLst>
          </p:cNvPr>
          <p:cNvSpPr/>
          <p:nvPr/>
        </p:nvSpPr>
        <p:spPr>
          <a:xfrm>
            <a:off x="1181349" y="1673802"/>
            <a:ext cx="972415" cy="327824"/>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algn="ctr"/>
            <a:r>
              <a:rPr lang="en-US" sz="2000" b="1" dirty="0" err="1">
                <a:effectLst/>
                <a:latin typeface="Cambria" panose="02040503050406030204" pitchFamily="18" charset="0"/>
                <a:ea typeface="MS Mincho" panose="02020609040205080304" pitchFamily="49" charset="-128"/>
                <a:cs typeface="Times New Roman" panose="02020603050405020304" pitchFamily="18" charset="0"/>
              </a:rPr>
              <a:t>Maliyet</a:t>
            </a:r>
            <a:endParaRPr lang="en-US" sz="2000" b="1" dirty="0">
              <a:effectLst/>
              <a:latin typeface="Cambria" panose="02040503050406030204" pitchFamily="18" charset="0"/>
              <a:ea typeface="MS Mincho" panose="02020609040205080304" pitchFamily="49" charset="-128"/>
              <a:cs typeface="Times New Roman" panose="02020603050405020304" pitchFamily="18" charset="0"/>
            </a:endParaRPr>
          </a:p>
        </p:txBody>
      </p:sp>
    </p:spTree>
    <p:extLst>
      <p:ext uri="{BB962C8B-B14F-4D97-AF65-F5344CB8AC3E}">
        <p14:creationId xmlns:p14="http://schemas.microsoft.com/office/powerpoint/2010/main" val="65483446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1000"/>
                                        <p:tgtEl>
                                          <p:spTgt spid="1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4"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down)">
                                      <p:cBhvr>
                                        <p:cTn id="12" dur="1000"/>
                                        <p:tgtEl>
                                          <p:spTgt spid="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left)">
                                      <p:cBhvr>
                                        <p:cTn id="17" dur="1000"/>
                                        <p:tgtEl>
                                          <p:spTgt spid="9"/>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4"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wipe(down)">
                                      <p:cBhvr>
                                        <p:cTn id="22" dur="1000"/>
                                        <p:tgtEl>
                                          <p:spTgt spid="6"/>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ipe(left)">
                                      <p:cBhvr>
                                        <p:cTn id="27"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Title 1"/>
          <p:cNvSpPr>
            <a:spLocks noGrp="1"/>
          </p:cNvSpPr>
          <p:nvPr>
            <p:ph type="title"/>
          </p:nvPr>
        </p:nvSpPr>
        <p:spPr>
          <a:xfrm>
            <a:off x="1981201" y="1"/>
            <a:ext cx="8570913" cy="1527175"/>
          </a:xfrm>
        </p:spPr>
        <p:txBody>
          <a:bodyPr/>
          <a:lstStyle/>
          <a:p>
            <a:pPr algn="l"/>
            <a:r>
              <a:rPr lang="tr-TR" b="1" dirty="0"/>
              <a:t>Ekonomi: </a:t>
            </a:r>
            <a:r>
              <a:rPr lang="tr-TR" b="1" i="1" dirty="0"/>
              <a:t>Mad Men</a:t>
            </a:r>
            <a:endParaRPr lang="tr-TR" b="1" dirty="0"/>
          </a:p>
        </p:txBody>
      </p:sp>
      <p:sp>
        <p:nvSpPr>
          <p:cNvPr id="96258" name="Content Placeholder 2"/>
          <p:cNvSpPr>
            <a:spLocks noGrp="1"/>
          </p:cNvSpPr>
          <p:nvPr>
            <p:ph idx="1"/>
          </p:nvPr>
        </p:nvSpPr>
        <p:spPr>
          <a:xfrm>
            <a:off x="1981199" y="1712914"/>
            <a:ext cx="9230751" cy="2422988"/>
          </a:xfrm>
        </p:spPr>
        <p:txBody>
          <a:bodyPr/>
          <a:lstStyle/>
          <a:p>
            <a:r>
              <a:rPr lang="tr-TR" dirty="0"/>
              <a:t>"Mad Men"</a:t>
            </a:r>
          </a:p>
          <a:p>
            <a:pPr lvl="1"/>
            <a:r>
              <a:rPr lang="tr-TR" dirty="0"/>
              <a:t>“</a:t>
            </a:r>
            <a:r>
              <a:rPr lang="tr-TR" dirty="0" err="1"/>
              <a:t>Smoke</a:t>
            </a:r>
            <a:r>
              <a:rPr lang="tr-TR" dirty="0"/>
              <a:t> </a:t>
            </a:r>
            <a:r>
              <a:rPr lang="tr-TR" dirty="0" err="1"/>
              <a:t>Gets</a:t>
            </a:r>
            <a:r>
              <a:rPr lang="tr-TR" dirty="0"/>
              <a:t> in </a:t>
            </a:r>
            <a:r>
              <a:rPr lang="tr-TR" dirty="0" err="1"/>
              <a:t>Your</a:t>
            </a:r>
            <a:r>
              <a:rPr lang="tr-TR" dirty="0"/>
              <a:t> </a:t>
            </a:r>
            <a:r>
              <a:rPr lang="tr-TR" dirty="0" err="1"/>
              <a:t>Eyes</a:t>
            </a:r>
            <a:r>
              <a:rPr lang="tr-TR" dirty="0"/>
              <a:t>”</a:t>
            </a:r>
          </a:p>
          <a:p>
            <a:pPr lvl="1"/>
            <a:r>
              <a:rPr lang="tr-TR" dirty="0"/>
              <a:t>“</a:t>
            </a:r>
            <a:r>
              <a:rPr lang="tr-TR" dirty="0" err="1"/>
              <a:t>Everybody</a:t>
            </a:r>
            <a:r>
              <a:rPr lang="tr-TR" dirty="0"/>
              <a:t> </a:t>
            </a:r>
            <a:r>
              <a:rPr lang="tr-TR" dirty="0" err="1"/>
              <a:t>else’s</a:t>
            </a:r>
            <a:r>
              <a:rPr lang="tr-TR" dirty="0"/>
              <a:t> </a:t>
            </a:r>
            <a:r>
              <a:rPr lang="tr-TR" dirty="0" err="1"/>
              <a:t>tobacco</a:t>
            </a:r>
            <a:r>
              <a:rPr lang="tr-TR" dirty="0"/>
              <a:t> is </a:t>
            </a:r>
            <a:r>
              <a:rPr lang="tr-TR" dirty="0" err="1"/>
              <a:t>poisonous</a:t>
            </a:r>
            <a:r>
              <a:rPr lang="tr-TR" dirty="0"/>
              <a:t>. </a:t>
            </a:r>
            <a:r>
              <a:rPr lang="tr-TR" dirty="0" err="1"/>
              <a:t>Lucky</a:t>
            </a:r>
            <a:r>
              <a:rPr lang="tr-TR" dirty="0"/>
              <a:t> </a:t>
            </a:r>
            <a:r>
              <a:rPr lang="tr-TR" dirty="0" err="1"/>
              <a:t>Strike’s</a:t>
            </a:r>
            <a:r>
              <a:rPr lang="tr-TR" dirty="0"/>
              <a:t> is </a:t>
            </a:r>
            <a:r>
              <a:rPr lang="tr-TR" dirty="0" err="1"/>
              <a:t>toasted</a:t>
            </a:r>
            <a:r>
              <a:rPr lang="tr-TR" dirty="0"/>
              <a:t>.”</a:t>
            </a:r>
          </a:p>
        </p:txBody>
      </p:sp>
      <p:pic>
        <p:nvPicPr>
          <p:cNvPr id="96259" name="Picture 4" descr="An icon indicating a video is present.">
            <a:hlinkClick r:id="rId3"/>
          </p:cNvPr>
          <p:cNvPicPr>
            <a:picLocks noChangeAspect="1"/>
          </p:cNvPicPr>
          <p:nvPr/>
        </p:nvPicPr>
        <p:blipFill>
          <a:blip r:embed="rId4"/>
          <a:srcRect l="20306" t="18303" r="22078" b="25455"/>
          <a:stretch>
            <a:fillRect/>
          </a:stretch>
        </p:blipFill>
        <p:spPr bwMode="auto">
          <a:xfrm>
            <a:off x="5321300" y="4755296"/>
            <a:ext cx="1549400" cy="1473200"/>
          </a:xfrm>
          <a:prstGeom prst="rect">
            <a:avLst/>
          </a:prstGeom>
          <a:noFill/>
          <a:ln w="9525">
            <a:noFill/>
            <a:miter lim="800000"/>
            <a:headEnd/>
            <a:tailEnd/>
          </a:ln>
        </p:spPr>
      </p:pic>
    </p:spTree>
    <p:extLst>
      <p:ext uri="{BB962C8B-B14F-4D97-AF65-F5344CB8AC3E}">
        <p14:creationId xmlns:p14="http://schemas.microsoft.com/office/powerpoint/2010/main" val="49612696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Title 1"/>
          <p:cNvSpPr>
            <a:spLocks noGrp="1"/>
          </p:cNvSpPr>
          <p:nvPr>
            <p:ph type="title"/>
          </p:nvPr>
        </p:nvSpPr>
        <p:spPr>
          <a:xfrm>
            <a:off x="203201" y="47531"/>
            <a:ext cx="10972800" cy="1527175"/>
          </a:xfrm>
        </p:spPr>
        <p:txBody>
          <a:bodyPr/>
          <a:lstStyle/>
          <a:p>
            <a:r>
              <a:rPr lang="tr-TR" b="1" dirty="0">
                <a:ea typeface="MS PGothic" charset="0"/>
              </a:rPr>
              <a:t>Reklamın Negatif Etkileri</a:t>
            </a:r>
          </a:p>
        </p:txBody>
      </p:sp>
      <p:sp>
        <p:nvSpPr>
          <p:cNvPr id="31747" name="Content Placeholder 2"/>
          <p:cNvSpPr>
            <a:spLocks noGrp="1"/>
          </p:cNvSpPr>
          <p:nvPr>
            <p:ph idx="1"/>
          </p:nvPr>
        </p:nvSpPr>
        <p:spPr>
          <a:xfrm>
            <a:off x="203201" y="1712913"/>
            <a:ext cx="8856393" cy="4895850"/>
          </a:xfrm>
        </p:spPr>
        <p:txBody>
          <a:bodyPr/>
          <a:lstStyle/>
          <a:p>
            <a:pPr eaLnBrk="1" hangingPunct="1"/>
            <a:r>
              <a:rPr lang="tr-TR" sz="2400" dirty="0">
                <a:ea typeface="MS PGothic" charset="0"/>
              </a:rPr>
              <a:t>Birçok reklam bilgilendirici olmaktan çok ikna edicidir</a:t>
            </a:r>
          </a:p>
          <a:p>
            <a:pPr lvl="1" eaLnBrk="1" hangingPunct="1"/>
            <a:r>
              <a:rPr lang="tr-TR" sz="2000" dirty="0">
                <a:ea typeface="MS PGothic" charset="0"/>
              </a:rPr>
              <a:t>Çizgiyi aşıp faydalı olmaktan ziyade </a:t>
            </a:r>
            <a:r>
              <a:rPr lang="tr-TR" sz="2000" dirty="0" err="1">
                <a:ea typeface="MS PGothic" charset="0"/>
              </a:rPr>
              <a:t>manipülatif</a:t>
            </a:r>
            <a:r>
              <a:rPr lang="tr-TR" sz="2000" dirty="0">
                <a:ea typeface="MS PGothic" charset="0"/>
              </a:rPr>
              <a:t> olabilirler.</a:t>
            </a:r>
          </a:p>
          <a:p>
            <a:pPr lvl="1" eaLnBrk="1" hangingPunct="1"/>
            <a:r>
              <a:rPr lang="tr-TR" sz="2000" dirty="0">
                <a:ea typeface="MS PGothic" charset="0"/>
              </a:rPr>
              <a:t>Bir ürün hakkında yalan söylemeye teşvik eder</a:t>
            </a:r>
          </a:p>
          <a:p>
            <a:pPr eaLnBrk="1" hangingPunct="1"/>
            <a:r>
              <a:rPr lang="tr-TR" sz="2400" dirty="0">
                <a:ea typeface="MS PGothic" charset="0"/>
              </a:rPr>
              <a:t>Reklam </a:t>
            </a:r>
            <a:r>
              <a:rPr lang="tr-TR" sz="2400" dirty="0" err="1">
                <a:ea typeface="MS PGothic" charset="0"/>
              </a:rPr>
              <a:t>regülsyonları</a:t>
            </a:r>
            <a:endParaRPr lang="tr-TR" sz="2400" dirty="0">
              <a:ea typeface="MS PGothic" charset="0"/>
            </a:endParaRPr>
          </a:p>
          <a:p>
            <a:pPr lvl="1" eaLnBrk="1" hangingPunct="1"/>
            <a:r>
              <a:rPr lang="tr-TR" sz="2000" dirty="0">
                <a:ea typeface="MS PGothic" charset="0"/>
              </a:rPr>
              <a:t>FTC (Federal </a:t>
            </a:r>
            <a:r>
              <a:rPr lang="tr-TR" sz="2000" dirty="0" err="1">
                <a:ea typeface="MS PGothic" charset="0"/>
              </a:rPr>
              <a:t>Trade</a:t>
            </a:r>
            <a:r>
              <a:rPr lang="tr-TR" sz="2000" dirty="0">
                <a:ea typeface="MS PGothic" charset="0"/>
              </a:rPr>
              <a:t> </a:t>
            </a:r>
            <a:r>
              <a:rPr lang="tr-TR" sz="2000" dirty="0" err="1">
                <a:ea typeface="MS PGothic" charset="0"/>
              </a:rPr>
              <a:t>Commission</a:t>
            </a:r>
            <a:r>
              <a:rPr lang="tr-TR" sz="2000" dirty="0">
                <a:ea typeface="MS PGothic" charset="0"/>
              </a:rPr>
              <a:t>) reklamı </a:t>
            </a:r>
            <a:r>
              <a:rPr lang="tr-TR" sz="2000" dirty="0" err="1">
                <a:ea typeface="MS PGothic" charset="0"/>
              </a:rPr>
              <a:t>regüle</a:t>
            </a:r>
            <a:r>
              <a:rPr lang="tr-TR" sz="2000" dirty="0">
                <a:ea typeface="MS PGothic" charset="0"/>
              </a:rPr>
              <a:t> eden kurumdur.</a:t>
            </a:r>
          </a:p>
          <a:p>
            <a:pPr lvl="1" eaLnBrk="1" hangingPunct="1"/>
            <a:r>
              <a:rPr lang="tr-TR" sz="2000" dirty="0">
                <a:ea typeface="MS PGothic" charset="0"/>
              </a:rPr>
              <a:t>Hedef: reklamcılıkta doğruluk yasalarını uygulamak</a:t>
            </a:r>
          </a:p>
          <a:p>
            <a:pPr lvl="1" eaLnBrk="1" hangingPunct="1"/>
            <a:r>
              <a:rPr lang="tr-TR" sz="2000" dirty="0">
                <a:ea typeface="MS PGothic" charset="0"/>
              </a:rPr>
              <a:t>Yiyecek, ilaç, besin takviyeleri, alkol ve tütüne özel ilgi gösterilmesi</a:t>
            </a:r>
          </a:p>
          <a:p>
            <a:pPr lvl="1" eaLnBrk="1" hangingPunct="1"/>
            <a:r>
              <a:rPr lang="tr-TR" sz="2000" dirty="0">
                <a:ea typeface="MS PGothic" charset="0"/>
              </a:rPr>
              <a:t>İnternet, asılsız iddiaları artırdı.</a:t>
            </a:r>
          </a:p>
        </p:txBody>
      </p:sp>
      <p:pic>
        <p:nvPicPr>
          <p:cNvPr id="34820" name="Picture 5" descr="I:\DirkTextbookN\Jpegs(All)\VOLUME_1_MICRO_Class-test\12_PRINECO_CH1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65482" y="4446071"/>
            <a:ext cx="4423317" cy="230157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42194966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31747">
                                            <p:txEl>
                                              <p:pRg st="1" end="1"/>
                                            </p:txEl>
                                          </p:spTgt>
                                        </p:tgtEl>
                                        <p:attrNameLst>
                                          <p:attrName>style.visibility</p:attrName>
                                        </p:attrNameLst>
                                      </p:cBhvr>
                                      <p:to>
                                        <p:strVal val="visible"/>
                                      </p:to>
                                    </p:set>
                                    <p:animEffect transition="in" filter="checkerboard(across)">
                                      <p:cBhvr>
                                        <p:cTn id="7" dur="500"/>
                                        <p:tgtEl>
                                          <p:spTgt spid="31747">
                                            <p:txEl>
                                              <p:pRg st="1" end="1"/>
                                            </p:txEl>
                                          </p:spTgt>
                                        </p:tgtEl>
                                      </p:cBhvr>
                                    </p:animEffect>
                                  </p:childTnLst>
                                </p:cTn>
                              </p:par>
                              <p:par>
                                <p:cTn id="8" presetID="5" presetClass="entr" presetSubtype="10" fill="hold" nodeType="withEffect">
                                  <p:stCondLst>
                                    <p:cond delay="0"/>
                                  </p:stCondLst>
                                  <p:childTnLst>
                                    <p:set>
                                      <p:cBhvr>
                                        <p:cTn id="9" dur="1" fill="hold">
                                          <p:stCondLst>
                                            <p:cond delay="0"/>
                                          </p:stCondLst>
                                        </p:cTn>
                                        <p:tgtEl>
                                          <p:spTgt spid="31747">
                                            <p:txEl>
                                              <p:pRg st="2" end="2"/>
                                            </p:txEl>
                                          </p:spTgt>
                                        </p:tgtEl>
                                        <p:attrNameLst>
                                          <p:attrName>style.visibility</p:attrName>
                                        </p:attrNameLst>
                                      </p:cBhvr>
                                      <p:to>
                                        <p:strVal val="visible"/>
                                      </p:to>
                                    </p:set>
                                    <p:animEffect transition="in" filter="checkerboard(across)">
                                      <p:cBhvr>
                                        <p:cTn id="10" dur="500"/>
                                        <p:tgtEl>
                                          <p:spTgt spid="31747">
                                            <p:txEl>
                                              <p:pRg st="2" end="2"/>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5" presetClass="entr" presetSubtype="10" fill="hold" nodeType="clickEffect">
                                  <p:stCondLst>
                                    <p:cond delay="0"/>
                                  </p:stCondLst>
                                  <p:childTnLst>
                                    <p:set>
                                      <p:cBhvr>
                                        <p:cTn id="14" dur="1" fill="hold">
                                          <p:stCondLst>
                                            <p:cond delay="0"/>
                                          </p:stCondLst>
                                        </p:cTn>
                                        <p:tgtEl>
                                          <p:spTgt spid="31747">
                                            <p:txEl>
                                              <p:pRg st="4" end="4"/>
                                            </p:txEl>
                                          </p:spTgt>
                                        </p:tgtEl>
                                        <p:attrNameLst>
                                          <p:attrName>style.visibility</p:attrName>
                                        </p:attrNameLst>
                                      </p:cBhvr>
                                      <p:to>
                                        <p:strVal val="visible"/>
                                      </p:to>
                                    </p:set>
                                    <p:animEffect transition="in" filter="checkerboard(across)">
                                      <p:cBhvr>
                                        <p:cTn id="15" dur="500"/>
                                        <p:tgtEl>
                                          <p:spTgt spid="31747">
                                            <p:txEl>
                                              <p:pRg st="4" end="4"/>
                                            </p:txEl>
                                          </p:spTgt>
                                        </p:tgtEl>
                                      </p:cBhvr>
                                    </p:animEffect>
                                  </p:childTnLst>
                                </p:cTn>
                              </p:par>
                              <p:par>
                                <p:cTn id="16" presetID="5" presetClass="entr" presetSubtype="10" fill="hold" nodeType="withEffect">
                                  <p:stCondLst>
                                    <p:cond delay="0"/>
                                  </p:stCondLst>
                                  <p:childTnLst>
                                    <p:set>
                                      <p:cBhvr>
                                        <p:cTn id="17" dur="1" fill="hold">
                                          <p:stCondLst>
                                            <p:cond delay="0"/>
                                          </p:stCondLst>
                                        </p:cTn>
                                        <p:tgtEl>
                                          <p:spTgt spid="31747">
                                            <p:txEl>
                                              <p:pRg st="5" end="5"/>
                                            </p:txEl>
                                          </p:spTgt>
                                        </p:tgtEl>
                                        <p:attrNameLst>
                                          <p:attrName>style.visibility</p:attrName>
                                        </p:attrNameLst>
                                      </p:cBhvr>
                                      <p:to>
                                        <p:strVal val="visible"/>
                                      </p:to>
                                    </p:set>
                                    <p:animEffect transition="in" filter="checkerboard(across)">
                                      <p:cBhvr>
                                        <p:cTn id="18" dur="500"/>
                                        <p:tgtEl>
                                          <p:spTgt spid="31747">
                                            <p:txEl>
                                              <p:pRg st="5" end="5"/>
                                            </p:txEl>
                                          </p:spTgt>
                                        </p:tgtEl>
                                      </p:cBhvr>
                                    </p:animEffect>
                                  </p:childTnLst>
                                </p:cTn>
                              </p:par>
                              <p:par>
                                <p:cTn id="19" presetID="5" presetClass="entr" presetSubtype="10" fill="hold" nodeType="withEffect">
                                  <p:stCondLst>
                                    <p:cond delay="0"/>
                                  </p:stCondLst>
                                  <p:childTnLst>
                                    <p:set>
                                      <p:cBhvr>
                                        <p:cTn id="20" dur="1" fill="hold">
                                          <p:stCondLst>
                                            <p:cond delay="0"/>
                                          </p:stCondLst>
                                        </p:cTn>
                                        <p:tgtEl>
                                          <p:spTgt spid="31747">
                                            <p:txEl>
                                              <p:pRg st="6" end="6"/>
                                            </p:txEl>
                                          </p:spTgt>
                                        </p:tgtEl>
                                        <p:attrNameLst>
                                          <p:attrName>style.visibility</p:attrName>
                                        </p:attrNameLst>
                                      </p:cBhvr>
                                      <p:to>
                                        <p:strVal val="visible"/>
                                      </p:to>
                                    </p:set>
                                    <p:animEffect transition="in" filter="checkerboard(across)">
                                      <p:cBhvr>
                                        <p:cTn id="21" dur="500"/>
                                        <p:tgtEl>
                                          <p:spTgt spid="31747">
                                            <p:txEl>
                                              <p:pRg st="6" end="6"/>
                                            </p:txEl>
                                          </p:spTgt>
                                        </p:tgtEl>
                                      </p:cBhvr>
                                    </p:animEffect>
                                  </p:childTnLst>
                                </p:cTn>
                              </p:par>
                              <p:par>
                                <p:cTn id="22" presetID="5" presetClass="entr" presetSubtype="10" fill="hold" nodeType="withEffect">
                                  <p:stCondLst>
                                    <p:cond delay="0"/>
                                  </p:stCondLst>
                                  <p:childTnLst>
                                    <p:set>
                                      <p:cBhvr>
                                        <p:cTn id="23" dur="1" fill="hold">
                                          <p:stCondLst>
                                            <p:cond delay="0"/>
                                          </p:stCondLst>
                                        </p:cTn>
                                        <p:tgtEl>
                                          <p:spTgt spid="31747">
                                            <p:txEl>
                                              <p:pRg st="7" end="7"/>
                                            </p:txEl>
                                          </p:spTgt>
                                        </p:tgtEl>
                                        <p:attrNameLst>
                                          <p:attrName>style.visibility</p:attrName>
                                        </p:attrNameLst>
                                      </p:cBhvr>
                                      <p:to>
                                        <p:strVal val="visible"/>
                                      </p:to>
                                    </p:set>
                                    <p:animEffect transition="in" filter="checkerboard(across)">
                                      <p:cBhvr>
                                        <p:cTn id="24" dur="500"/>
                                        <p:tgtEl>
                                          <p:spTgt spid="31747">
                                            <p:txEl>
                                              <p:pRg st="7" end="7"/>
                                            </p:txEl>
                                          </p:spTgt>
                                        </p:tgtEl>
                                      </p:cBhvr>
                                    </p:animEffect>
                                  </p:childTnLst>
                                </p:cTn>
                              </p:par>
                              <p:par>
                                <p:cTn id="25" presetID="16" presetClass="entr" presetSubtype="21" fill="hold" nodeType="withEffect">
                                  <p:stCondLst>
                                    <p:cond delay="0"/>
                                  </p:stCondLst>
                                  <p:childTnLst>
                                    <p:set>
                                      <p:cBhvr>
                                        <p:cTn id="26" dur="1" fill="hold">
                                          <p:stCondLst>
                                            <p:cond delay="0"/>
                                          </p:stCondLst>
                                        </p:cTn>
                                        <p:tgtEl>
                                          <p:spTgt spid="34820"/>
                                        </p:tgtEl>
                                        <p:attrNameLst>
                                          <p:attrName>style.visibility</p:attrName>
                                        </p:attrNameLst>
                                      </p:cBhvr>
                                      <p:to>
                                        <p:strVal val="visible"/>
                                      </p:to>
                                    </p:set>
                                    <p:animEffect transition="in" filter="barn(inVertical)">
                                      <p:cBhvr>
                                        <p:cTn id="27" dur="500"/>
                                        <p:tgtEl>
                                          <p:spTgt spid="348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Title 1"/>
          <p:cNvSpPr>
            <a:spLocks noGrp="1"/>
          </p:cNvSpPr>
          <p:nvPr>
            <p:ph type="title"/>
          </p:nvPr>
        </p:nvSpPr>
        <p:spPr>
          <a:xfrm>
            <a:off x="609600" y="9"/>
            <a:ext cx="10972800" cy="1527175"/>
          </a:xfrm>
        </p:spPr>
        <p:txBody>
          <a:bodyPr/>
          <a:lstStyle/>
          <a:p>
            <a:r>
              <a:rPr lang="tr-TR" b="1" dirty="0">
                <a:ea typeface="MS PGothic" charset="0"/>
              </a:rPr>
              <a:t>Sonuç</a:t>
            </a:r>
          </a:p>
        </p:txBody>
      </p:sp>
      <p:sp>
        <p:nvSpPr>
          <p:cNvPr id="69634" name="Content Placeholder 2"/>
          <p:cNvSpPr>
            <a:spLocks noGrp="1"/>
          </p:cNvSpPr>
          <p:nvPr>
            <p:ph idx="1"/>
          </p:nvPr>
        </p:nvSpPr>
        <p:spPr>
          <a:xfrm>
            <a:off x="609599" y="1712913"/>
            <a:ext cx="11467605" cy="4895850"/>
          </a:xfrm>
        </p:spPr>
        <p:txBody>
          <a:bodyPr/>
          <a:lstStyle/>
          <a:p>
            <a:pPr eaLnBrk="1" hangingPunct="1"/>
            <a:r>
              <a:rPr lang="tr-TR" sz="3200" dirty="0">
                <a:ea typeface="MS PGothic" charset="0"/>
              </a:rPr>
              <a:t>Tekelci rekabet piyasası</a:t>
            </a:r>
          </a:p>
          <a:p>
            <a:pPr lvl="1" eaLnBrk="1" hangingPunct="1"/>
            <a:r>
              <a:rPr lang="tr-TR" sz="2800" dirty="0">
                <a:ea typeface="MS PGothic" charset="0"/>
              </a:rPr>
              <a:t>Pek çok rakip firma farklılaştırılmış ürünler ürettiğinde mevcuttur. </a:t>
            </a:r>
          </a:p>
          <a:p>
            <a:pPr lvl="1" eaLnBrk="1" hangingPunct="1"/>
            <a:r>
              <a:rPr lang="tr-TR" sz="2800" dirty="0">
                <a:ea typeface="MS PGothic" charset="0"/>
              </a:rPr>
              <a:t>Hem tam rekabetçi piyasa hem de tekel piyasası özelliklerine sahiptir.</a:t>
            </a:r>
          </a:p>
          <a:p>
            <a:pPr lvl="1" eaLnBrk="1" hangingPunct="1"/>
            <a:r>
              <a:rPr lang="tr-TR" sz="2800" dirty="0">
                <a:ea typeface="MS PGothic" charset="0"/>
              </a:rPr>
              <a:t>Fiyatlar, çıktı seviyesi ve etkinlik açısından incelendiğinde tam rekabetçi piyasaya tekel piyasasından daha yakındır.</a:t>
            </a:r>
          </a:p>
          <a:p>
            <a:pPr lvl="1" eaLnBrk="1" hangingPunct="1"/>
            <a:r>
              <a:rPr lang="tr-TR" sz="2800" dirty="0">
                <a:ea typeface="MS PGothic" charset="0"/>
              </a:rPr>
              <a:t>Diğer piyasa türlerine göre daha yaygındır.</a:t>
            </a:r>
          </a:p>
        </p:txBody>
      </p:sp>
    </p:spTree>
    <p:extLst>
      <p:ext uri="{BB962C8B-B14F-4D97-AF65-F5344CB8AC3E}">
        <p14:creationId xmlns:p14="http://schemas.microsoft.com/office/powerpoint/2010/main" val="16645132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Title 1"/>
          <p:cNvSpPr>
            <a:spLocks noGrp="1"/>
          </p:cNvSpPr>
          <p:nvPr>
            <p:ph type="title"/>
          </p:nvPr>
        </p:nvSpPr>
        <p:spPr>
          <a:xfrm>
            <a:off x="609600" y="9"/>
            <a:ext cx="10972800" cy="1527175"/>
          </a:xfrm>
        </p:spPr>
        <p:txBody>
          <a:bodyPr/>
          <a:lstStyle/>
          <a:p>
            <a:r>
              <a:rPr lang="tr-TR" b="1" dirty="0">
                <a:ea typeface="MS PGothic" charset="0"/>
              </a:rPr>
              <a:t>Özet</a:t>
            </a:r>
          </a:p>
        </p:txBody>
      </p:sp>
      <p:sp>
        <p:nvSpPr>
          <p:cNvPr id="71682" name="Content Placeholder 2"/>
          <p:cNvSpPr>
            <a:spLocks noGrp="1"/>
          </p:cNvSpPr>
          <p:nvPr>
            <p:ph idx="1"/>
          </p:nvPr>
        </p:nvSpPr>
        <p:spPr>
          <a:xfrm>
            <a:off x="609600" y="1712913"/>
            <a:ext cx="10972800" cy="4895850"/>
          </a:xfrm>
        </p:spPr>
        <p:txBody>
          <a:bodyPr/>
          <a:lstStyle/>
          <a:p>
            <a:r>
              <a:rPr lang="tr-TR" sz="3200" dirty="0">
                <a:ea typeface="MS PGothic" charset="0"/>
              </a:rPr>
              <a:t>Tekelci rekabet, serbest giriş ve farklılaştırılmış ürünler satan birçok firma ile karakterize edilen bir pazardır.</a:t>
            </a:r>
          </a:p>
          <a:p>
            <a:r>
              <a:rPr lang="tr-TR" sz="3200" dirty="0">
                <a:ea typeface="MS PGothic" charset="0"/>
              </a:rPr>
              <a:t>Ürünlerin farklılaşması üç şekilde gerçekleşir:</a:t>
            </a:r>
          </a:p>
          <a:p>
            <a:pPr lvl="1"/>
            <a:r>
              <a:rPr lang="tr-TR" sz="2800" dirty="0">
                <a:ea typeface="MS PGothic" charset="0"/>
              </a:rPr>
              <a:t>Stil ya da tip</a:t>
            </a:r>
          </a:p>
          <a:p>
            <a:pPr lvl="1"/>
            <a:r>
              <a:rPr lang="tr-TR" sz="2800" dirty="0" err="1">
                <a:ea typeface="MS PGothic" charset="0"/>
              </a:rPr>
              <a:t>Lokasyon</a:t>
            </a:r>
            <a:endParaRPr lang="tr-TR" sz="2800" dirty="0">
              <a:ea typeface="MS PGothic" charset="0"/>
            </a:endParaRPr>
          </a:p>
          <a:p>
            <a:pPr lvl="1"/>
            <a:r>
              <a:rPr lang="tr-TR" sz="2800" dirty="0">
                <a:ea typeface="MS PGothic" charset="0"/>
              </a:rPr>
              <a:t>Kalite</a:t>
            </a:r>
          </a:p>
        </p:txBody>
      </p:sp>
    </p:spTree>
    <p:extLst>
      <p:ext uri="{BB962C8B-B14F-4D97-AF65-F5344CB8AC3E}">
        <p14:creationId xmlns:p14="http://schemas.microsoft.com/office/powerpoint/2010/main" val="130367132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Title 1"/>
          <p:cNvSpPr>
            <a:spLocks noGrp="1"/>
          </p:cNvSpPr>
          <p:nvPr>
            <p:ph type="title"/>
          </p:nvPr>
        </p:nvSpPr>
        <p:spPr>
          <a:xfrm>
            <a:off x="609600" y="9"/>
            <a:ext cx="10972800" cy="1527175"/>
          </a:xfrm>
        </p:spPr>
        <p:txBody>
          <a:bodyPr/>
          <a:lstStyle/>
          <a:p>
            <a:r>
              <a:rPr lang="tr-TR" b="1" dirty="0">
                <a:ea typeface="MS PGothic" charset="0"/>
              </a:rPr>
              <a:t>Özet</a:t>
            </a:r>
          </a:p>
        </p:txBody>
      </p:sp>
      <p:sp>
        <p:nvSpPr>
          <p:cNvPr id="73730" name="Content Placeholder 2"/>
          <p:cNvSpPr>
            <a:spLocks noGrp="1"/>
          </p:cNvSpPr>
          <p:nvPr>
            <p:ph idx="1"/>
          </p:nvPr>
        </p:nvSpPr>
        <p:spPr>
          <a:xfrm>
            <a:off x="609600" y="1712913"/>
            <a:ext cx="10972800" cy="4895850"/>
          </a:xfrm>
        </p:spPr>
        <p:txBody>
          <a:bodyPr/>
          <a:lstStyle/>
          <a:p>
            <a:r>
              <a:rPr lang="tr-TR" sz="3200" dirty="0">
                <a:ea typeface="MS PGothic" charset="0"/>
              </a:rPr>
              <a:t>Tekelci firmalar gibi tekelci rekabet firmalar da aşağı-doğru eğimli talep eğrilerine sahip fiyat yapıcılardır (</a:t>
            </a:r>
            <a:r>
              <a:rPr lang="tr-TR" sz="3200" dirty="0" err="1">
                <a:ea typeface="MS PGothic" charset="0"/>
              </a:rPr>
              <a:t>price</a:t>
            </a:r>
            <a:r>
              <a:rPr lang="tr-TR" sz="3200" dirty="0">
                <a:ea typeface="MS PGothic" charset="0"/>
              </a:rPr>
              <a:t> </a:t>
            </a:r>
            <a:r>
              <a:rPr lang="tr-TR" sz="3200" dirty="0" err="1">
                <a:ea typeface="MS PGothic" charset="0"/>
              </a:rPr>
              <a:t>maker</a:t>
            </a:r>
            <a:r>
              <a:rPr lang="tr-TR" sz="3200" dirty="0">
                <a:ea typeface="MS PGothic" charset="0"/>
              </a:rPr>
              <a:t>).</a:t>
            </a:r>
          </a:p>
          <a:p>
            <a:pPr lvl="1"/>
            <a:r>
              <a:rPr lang="tr-TR" sz="2800" dirty="0">
                <a:ea typeface="MS PGothic" charset="0"/>
              </a:rPr>
              <a:t>Talep eğrisi aşağı-doğru eğimli olduğu zaman, firma fiyatı marjinal maliyetin üzerine çıkarabilir.</a:t>
            </a:r>
          </a:p>
          <a:p>
            <a:pPr lvl="1"/>
            <a:r>
              <a:rPr lang="tr-TR" sz="2800" dirty="0">
                <a:ea typeface="MS PGothic" charset="0"/>
              </a:rPr>
              <a:t>Bu, fazla kapasiteye ve etkinsiz bir çıktı seviyesine yol açar.</a:t>
            </a:r>
          </a:p>
          <a:p>
            <a:r>
              <a:rPr lang="tr-TR" sz="3200" dirty="0">
                <a:ea typeface="MS PGothic" charset="0"/>
              </a:rPr>
              <a:t>Tekelci rekabet büyük ölçüde faydalıdır.</a:t>
            </a:r>
          </a:p>
        </p:txBody>
      </p:sp>
    </p:spTree>
    <p:extLst>
      <p:ext uri="{BB962C8B-B14F-4D97-AF65-F5344CB8AC3E}">
        <p14:creationId xmlns:p14="http://schemas.microsoft.com/office/powerpoint/2010/main" val="329963239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Title 1"/>
          <p:cNvSpPr>
            <a:spLocks noGrp="1"/>
          </p:cNvSpPr>
          <p:nvPr>
            <p:ph type="title"/>
          </p:nvPr>
        </p:nvSpPr>
        <p:spPr>
          <a:xfrm>
            <a:off x="609600" y="9"/>
            <a:ext cx="10972800" cy="1527175"/>
          </a:xfrm>
        </p:spPr>
        <p:txBody>
          <a:bodyPr/>
          <a:lstStyle/>
          <a:p>
            <a:r>
              <a:rPr lang="tr-TR" b="1" dirty="0">
                <a:ea typeface="MS PGothic" charset="0"/>
              </a:rPr>
              <a:t>Özet</a:t>
            </a:r>
          </a:p>
        </p:txBody>
      </p:sp>
      <p:sp>
        <p:nvSpPr>
          <p:cNvPr id="75778" name="Content Placeholder 2"/>
          <p:cNvSpPr>
            <a:spLocks noGrp="1"/>
          </p:cNvSpPr>
          <p:nvPr>
            <p:ph idx="1"/>
          </p:nvPr>
        </p:nvSpPr>
        <p:spPr>
          <a:xfrm>
            <a:off x="609600" y="1712913"/>
            <a:ext cx="10972800" cy="4895850"/>
          </a:xfrm>
        </p:spPr>
        <p:txBody>
          <a:bodyPr/>
          <a:lstStyle/>
          <a:p>
            <a:r>
              <a:rPr lang="tr-TR" sz="3200" dirty="0">
                <a:ea typeface="MS PGothic" charset="0"/>
              </a:rPr>
              <a:t>Uzun-dönemde, serbest giriş ve çıkış, tekelci rekabet firmalarının pozitif ekonomik karlar elde etmelerine izin vermez.</a:t>
            </a:r>
          </a:p>
          <a:p>
            <a:r>
              <a:rPr lang="tr-TR" sz="3200" dirty="0">
                <a:ea typeface="MS PGothic" charset="0"/>
              </a:rPr>
              <a:t>Reklamın yararlı işlevleri vardır:</a:t>
            </a:r>
          </a:p>
          <a:p>
            <a:pPr lvl="1"/>
            <a:r>
              <a:rPr lang="tr-TR" sz="2800" dirty="0">
                <a:ea typeface="MS PGothic" charset="0"/>
              </a:rPr>
              <a:t>Bilgi, </a:t>
            </a:r>
            <a:r>
              <a:rPr lang="tr-TR" sz="2800" dirty="0" err="1">
                <a:ea typeface="MS PGothic" charset="0"/>
              </a:rPr>
              <a:t>lokasyon</a:t>
            </a:r>
            <a:r>
              <a:rPr lang="tr-TR" sz="2800" dirty="0">
                <a:ea typeface="MS PGothic" charset="0"/>
              </a:rPr>
              <a:t>, yeni ürünler, kalite farklılıkları</a:t>
            </a:r>
          </a:p>
          <a:p>
            <a:r>
              <a:rPr lang="tr-TR" sz="3200" dirty="0">
                <a:ea typeface="MS PGothic" charset="0"/>
              </a:rPr>
              <a:t>Buna rağmen, reklam ayrıca maliyetleri de arttırır.</a:t>
            </a:r>
          </a:p>
          <a:p>
            <a:r>
              <a:rPr lang="tr-TR" sz="3200" dirty="0">
                <a:ea typeface="MS PGothic" charset="0"/>
              </a:rPr>
              <a:t>Reklam yanıltıcı olabilir.</a:t>
            </a:r>
            <a:endParaRPr lang="tr-TR" sz="2800" dirty="0">
              <a:ea typeface="MS PGothic" charset="0"/>
            </a:endParaRPr>
          </a:p>
        </p:txBody>
      </p:sp>
    </p:spTree>
    <p:extLst>
      <p:ext uri="{BB962C8B-B14F-4D97-AF65-F5344CB8AC3E}">
        <p14:creationId xmlns:p14="http://schemas.microsoft.com/office/powerpoint/2010/main" val="86066043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Title 1"/>
          <p:cNvSpPr>
            <a:spLocks noGrp="1"/>
          </p:cNvSpPr>
          <p:nvPr>
            <p:ph type="title" idx="4294967295"/>
          </p:nvPr>
        </p:nvSpPr>
        <p:spPr>
          <a:xfrm>
            <a:off x="364067" y="0"/>
            <a:ext cx="10972800" cy="1527175"/>
          </a:xfrm>
        </p:spPr>
        <p:txBody>
          <a:bodyPr/>
          <a:lstStyle/>
          <a:p>
            <a:pPr algn="l" eaLnBrk="1" hangingPunct="1"/>
            <a:r>
              <a:rPr lang="tr-TR" b="1" dirty="0">
                <a:ea typeface="MS PGothic" charset="0"/>
              </a:rPr>
              <a:t>Örnek Sorular</a:t>
            </a:r>
          </a:p>
        </p:txBody>
      </p:sp>
      <p:sp>
        <p:nvSpPr>
          <p:cNvPr id="53251" name="Content Placeholder 2"/>
          <p:cNvSpPr>
            <a:spLocks noGrp="1"/>
          </p:cNvSpPr>
          <p:nvPr>
            <p:ph idx="4294967295"/>
          </p:nvPr>
        </p:nvSpPr>
        <p:spPr>
          <a:xfrm>
            <a:off x="364067" y="1712913"/>
            <a:ext cx="11595100" cy="4895850"/>
          </a:xfrm>
        </p:spPr>
        <p:txBody>
          <a:bodyPr/>
          <a:lstStyle/>
          <a:p>
            <a:pPr marL="0" indent="0" eaLnBrk="1" hangingPunct="1">
              <a:buFont typeface="Arial" charset="0"/>
              <a:buNone/>
            </a:pPr>
            <a:r>
              <a:rPr lang="tr-TR" dirty="0" err="1">
                <a:ea typeface="MS PGothic" charset="0"/>
              </a:rPr>
              <a:t>Which</a:t>
            </a:r>
            <a:r>
              <a:rPr lang="tr-TR" dirty="0">
                <a:ea typeface="MS PGothic" charset="0"/>
              </a:rPr>
              <a:t> of </a:t>
            </a:r>
            <a:r>
              <a:rPr lang="tr-TR" dirty="0" err="1">
                <a:ea typeface="MS PGothic" charset="0"/>
              </a:rPr>
              <a:t>the</a:t>
            </a:r>
            <a:r>
              <a:rPr lang="tr-TR" dirty="0">
                <a:ea typeface="MS PGothic" charset="0"/>
              </a:rPr>
              <a:t> </a:t>
            </a:r>
            <a:r>
              <a:rPr lang="tr-TR" dirty="0" err="1">
                <a:ea typeface="MS PGothic" charset="0"/>
              </a:rPr>
              <a:t>following</a:t>
            </a:r>
            <a:r>
              <a:rPr lang="tr-TR" dirty="0">
                <a:ea typeface="MS PGothic" charset="0"/>
              </a:rPr>
              <a:t> </a:t>
            </a:r>
            <a:r>
              <a:rPr lang="tr-TR" dirty="0" err="1">
                <a:ea typeface="MS PGothic" charset="0"/>
              </a:rPr>
              <a:t>industries</a:t>
            </a:r>
            <a:r>
              <a:rPr lang="tr-TR" dirty="0">
                <a:ea typeface="MS PGothic" charset="0"/>
              </a:rPr>
              <a:t> </a:t>
            </a:r>
            <a:r>
              <a:rPr lang="tr-TR" dirty="0" err="1">
                <a:ea typeface="MS PGothic" charset="0"/>
              </a:rPr>
              <a:t>fits</a:t>
            </a:r>
            <a:r>
              <a:rPr lang="tr-TR" dirty="0">
                <a:ea typeface="MS PGothic" charset="0"/>
              </a:rPr>
              <a:t> </a:t>
            </a:r>
            <a:r>
              <a:rPr lang="tr-TR" dirty="0" err="1">
                <a:ea typeface="MS PGothic" charset="0"/>
              </a:rPr>
              <a:t>most</a:t>
            </a:r>
            <a:r>
              <a:rPr lang="tr-TR" dirty="0">
                <a:ea typeface="MS PGothic" charset="0"/>
              </a:rPr>
              <a:t> </a:t>
            </a:r>
            <a:r>
              <a:rPr lang="tr-TR" dirty="0" err="1">
                <a:ea typeface="MS PGothic" charset="0"/>
              </a:rPr>
              <a:t>closely</a:t>
            </a:r>
            <a:r>
              <a:rPr lang="tr-TR" dirty="0">
                <a:ea typeface="MS PGothic" charset="0"/>
              </a:rPr>
              <a:t> </a:t>
            </a:r>
            <a:r>
              <a:rPr lang="tr-TR" dirty="0" err="1">
                <a:ea typeface="MS PGothic" charset="0"/>
              </a:rPr>
              <a:t>with</a:t>
            </a:r>
            <a:r>
              <a:rPr lang="tr-TR" dirty="0">
                <a:ea typeface="MS PGothic" charset="0"/>
              </a:rPr>
              <a:t> </a:t>
            </a:r>
            <a:r>
              <a:rPr lang="tr-TR" dirty="0" err="1">
                <a:ea typeface="MS PGothic" charset="0"/>
              </a:rPr>
              <a:t>the</a:t>
            </a:r>
            <a:r>
              <a:rPr lang="tr-TR" dirty="0">
                <a:ea typeface="MS PGothic" charset="0"/>
              </a:rPr>
              <a:t> model of </a:t>
            </a:r>
            <a:r>
              <a:rPr lang="tr-TR" dirty="0" err="1">
                <a:ea typeface="MS PGothic" charset="0"/>
              </a:rPr>
              <a:t>monopolistic</a:t>
            </a:r>
            <a:r>
              <a:rPr lang="tr-TR" dirty="0">
                <a:ea typeface="MS PGothic" charset="0"/>
              </a:rPr>
              <a:t> </a:t>
            </a:r>
            <a:r>
              <a:rPr lang="tr-TR" dirty="0" err="1">
                <a:ea typeface="MS PGothic" charset="0"/>
              </a:rPr>
              <a:t>competition</a:t>
            </a:r>
            <a:r>
              <a:rPr lang="tr-TR" dirty="0">
                <a:ea typeface="MS PGothic" charset="0"/>
              </a:rPr>
              <a:t>?</a:t>
            </a:r>
          </a:p>
          <a:p>
            <a:pPr marL="971550" lvl="1" indent="-514350" eaLnBrk="1" hangingPunct="1">
              <a:buFont typeface="Calibri" charset="0"/>
              <a:buAutoNum type="alphaUcPeriod"/>
            </a:pPr>
            <a:r>
              <a:rPr lang="tr-TR" dirty="0" err="1">
                <a:ea typeface="MS PGothic" charset="0"/>
              </a:rPr>
              <a:t>Automobile</a:t>
            </a:r>
            <a:r>
              <a:rPr lang="tr-TR" dirty="0">
                <a:ea typeface="MS PGothic" charset="0"/>
              </a:rPr>
              <a:t> </a:t>
            </a:r>
            <a:r>
              <a:rPr lang="tr-TR" dirty="0" err="1">
                <a:ea typeface="MS PGothic" charset="0"/>
              </a:rPr>
              <a:t>production</a:t>
            </a:r>
            <a:endParaRPr lang="tr-TR" dirty="0">
              <a:ea typeface="MS PGothic" charset="0"/>
            </a:endParaRPr>
          </a:p>
          <a:p>
            <a:pPr marL="971550" lvl="1" indent="-514350" eaLnBrk="1" hangingPunct="1">
              <a:buFont typeface="Calibri" charset="0"/>
              <a:buAutoNum type="alphaUcPeriod"/>
            </a:pPr>
            <a:r>
              <a:rPr lang="tr-TR" dirty="0" err="1">
                <a:ea typeface="MS PGothic" charset="0"/>
              </a:rPr>
              <a:t>Farming</a:t>
            </a:r>
            <a:endParaRPr lang="tr-TR" dirty="0">
              <a:ea typeface="MS PGothic" charset="0"/>
            </a:endParaRPr>
          </a:p>
          <a:p>
            <a:pPr marL="971550" lvl="1" indent="-514350" eaLnBrk="1" hangingPunct="1">
              <a:buFont typeface="Calibri" charset="0"/>
              <a:buAutoNum type="alphaUcPeriod"/>
            </a:pPr>
            <a:r>
              <a:rPr lang="tr-TR" dirty="0" err="1">
                <a:ea typeface="MS PGothic" charset="0"/>
              </a:rPr>
              <a:t>Diamond</a:t>
            </a:r>
            <a:r>
              <a:rPr lang="tr-TR" dirty="0">
                <a:ea typeface="MS PGothic" charset="0"/>
              </a:rPr>
              <a:t> </a:t>
            </a:r>
            <a:r>
              <a:rPr lang="tr-TR" dirty="0" err="1">
                <a:ea typeface="MS PGothic" charset="0"/>
              </a:rPr>
              <a:t>mining</a:t>
            </a:r>
            <a:endParaRPr lang="tr-TR" dirty="0">
              <a:ea typeface="MS PGothic" charset="0"/>
            </a:endParaRPr>
          </a:p>
          <a:p>
            <a:pPr marL="971550" lvl="1" indent="-514350" eaLnBrk="1" hangingPunct="1">
              <a:buFont typeface="Calibri" charset="0"/>
              <a:buAutoNum type="alphaUcPeriod"/>
            </a:pPr>
            <a:r>
              <a:rPr lang="tr-TR" dirty="0" err="1">
                <a:ea typeface="MS PGothic" charset="0"/>
              </a:rPr>
              <a:t>Fast-food</a:t>
            </a:r>
            <a:r>
              <a:rPr lang="tr-TR" dirty="0">
                <a:ea typeface="MS PGothic" charset="0"/>
              </a:rPr>
              <a:t> </a:t>
            </a:r>
            <a:r>
              <a:rPr lang="tr-TR" dirty="0" err="1">
                <a:ea typeface="MS PGothic" charset="0"/>
              </a:rPr>
              <a:t>restaurants</a:t>
            </a:r>
            <a:endParaRPr lang="tr-TR" dirty="0">
              <a:ea typeface="MS PGothic" charset="0"/>
            </a:endParaRPr>
          </a:p>
        </p:txBody>
      </p:sp>
    </p:spTree>
    <p:extLst>
      <p:ext uri="{BB962C8B-B14F-4D97-AF65-F5344CB8AC3E}">
        <p14:creationId xmlns:p14="http://schemas.microsoft.com/office/powerpoint/2010/main" val="349229234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mph" presetSubtype="1" nodeType="clickEffect">
                                  <p:stCondLst>
                                    <p:cond delay="0"/>
                                  </p:stCondLst>
                                  <p:childTnLst>
                                    <p:set>
                                      <p:cBhvr override="childStyle">
                                        <p:cTn id="6" dur="indefinite"/>
                                        <p:tgtEl>
                                          <p:spTgt spid="53251">
                                            <p:txEl>
                                              <p:pRg st="4" end="4"/>
                                            </p:txEl>
                                          </p:spTgt>
                                        </p:tgtEl>
                                        <p:attrNameLst>
                                          <p:attrName>style.fontStyle</p:attrName>
                                        </p:attrNameLst>
                                      </p:cBhvr>
                                      <p:to>
                                        <p:strVal val="normal"/>
                                      </p:to>
                                    </p:set>
                                    <p:set>
                                      <p:cBhvr override="childStyle">
                                        <p:cTn id="7" dur="indefinite"/>
                                        <p:tgtEl>
                                          <p:spTgt spid="53251">
                                            <p:txEl>
                                              <p:pRg st="4" end="4"/>
                                            </p:txEl>
                                          </p:spTgt>
                                        </p:tgtEl>
                                        <p:attrNameLst>
                                          <p:attrName>style.fontWeight</p:attrName>
                                        </p:attrNameLst>
                                      </p:cBhvr>
                                      <p:to>
                                        <p:strVal val="bold"/>
                                      </p:to>
                                    </p:set>
                                    <p:set>
                                      <p:cBhvr override="childStyle">
                                        <p:cTn id="8" dur="indefinite"/>
                                        <p:tgtEl>
                                          <p:spTgt spid="53251">
                                            <p:txEl>
                                              <p:pRg st="4" end="4"/>
                                            </p:txEl>
                                          </p:spTgt>
                                        </p:tgtEl>
                                        <p:attrNameLst>
                                          <p:attrName>style.textDecorationUnderline</p:attrName>
                                        </p:attrNameLst>
                                      </p:cBhvr>
                                      <p:to>
                                        <p:strVal val="false"/>
                                      </p:to>
                                    </p:set>
                                  </p:childTnLst>
                                </p:cTn>
                              </p:par>
                              <p:par>
                                <p:cTn id="9" presetID="3" presetClass="emph" presetSubtype="2" fill="hold" nodeType="withEffect">
                                  <p:stCondLst>
                                    <p:cond delay="0"/>
                                  </p:stCondLst>
                                  <p:childTnLst>
                                    <p:animClr clrSpc="rgb" dir="cw">
                                      <p:cBhvr override="childStyle">
                                        <p:cTn id="10" dur="500" fill="hold"/>
                                        <p:tgtEl>
                                          <p:spTgt spid="53251">
                                            <p:txEl>
                                              <p:pRg st="4" end="4"/>
                                            </p:txEl>
                                          </p:spTgt>
                                        </p:tgtEl>
                                        <p:attrNameLst>
                                          <p:attrName>style.color</p:attrName>
                                        </p:attrNameLst>
                                      </p:cBhvr>
                                      <p:to>
                                        <a:srgbClr val="66990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Title 1"/>
          <p:cNvSpPr>
            <a:spLocks noGrp="1"/>
          </p:cNvSpPr>
          <p:nvPr>
            <p:ph type="title"/>
          </p:nvPr>
        </p:nvSpPr>
        <p:spPr>
          <a:xfrm>
            <a:off x="609600" y="59"/>
            <a:ext cx="10972800" cy="1527175"/>
          </a:xfrm>
        </p:spPr>
        <p:txBody>
          <a:bodyPr/>
          <a:lstStyle/>
          <a:p>
            <a:r>
              <a:rPr lang="tr-TR" b="1" dirty="0">
                <a:ea typeface="MS PGothic" charset="0"/>
              </a:rPr>
              <a:t>Önemli Sorular</a:t>
            </a:r>
          </a:p>
        </p:txBody>
      </p:sp>
      <p:sp>
        <p:nvSpPr>
          <p:cNvPr id="7171" name="Content Placeholder 2"/>
          <p:cNvSpPr>
            <a:spLocks noGrp="1"/>
          </p:cNvSpPr>
          <p:nvPr>
            <p:ph idx="1"/>
          </p:nvPr>
        </p:nvSpPr>
        <p:spPr>
          <a:xfrm>
            <a:off x="609600" y="1712913"/>
            <a:ext cx="10972800" cy="4895850"/>
          </a:xfrm>
        </p:spPr>
        <p:txBody>
          <a:bodyPr/>
          <a:lstStyle/>
          <a:p>
            <a:pPr marL="514350" indent="-514350">
              <a:buFont typeface="Calibri" charset="0"/>
              <a:buAutoNum type="arabicPeriod"/>
            </a:pPr>
            <a:r>
              <a:rPr lang="tr-TR" sz="3200" dirty="0">
                <a:ea typeface="MS PGothic" charset="0"/>
              </a:rPr>
              <a:t>Tekelci rekabet piyasası nedir?</a:t>
            </a:r>
          </a:p>
          <a:p>
            <a:pPr marL="514350" indent="-514350">
              <a:buFont typeface="Calibri" charset="0"/>
              <a:buAutoNum type="arabicPeriod"/>
            </a:pPr>
            <a:r>
              <a:rPr lang="tr-TR" sz="3200" dirty="0">
                <a:ea typeface="MS PGothic" charset="0"/>
              </a:rPr>
              <a:t>Tekelci rekabet piyasa, rekabetçi piyasa ve tekel piyasası arasındaki fark nedir?</a:t>
            </a:r>
          </a:p>
          <a:p>
            <a:pPr marL="514350" indent="-514350">
              <a:buFont typeface="Calibri" charset="0"/>
              <a:buAutoNum type="arabicPeriod"/>
            </a:pPr>
            <a:r>
              <a:rPr lang="tr-TR" sz="3200" dirty="0">
                <a:ea typeface="MS PGothic" charset="0"/>
              </a:rPr>
              <a:t>Tekelci rekabet piyasasında reklam neden çok önemli ve yaygındır?</a:t>
            </a:r>
          </a:p>
        </p:txBody>
      </p:sp>
    </p:spTree>
    <p:extLst>
      <p:ext uri="{BB962C8B-B14F-4D97-AF65-F5344CB8AC3E}">
        <p14:creationId xmlns:p14="http://schemas.microsoft.com/office/powerpoint/2010/main" val="97324903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7171">
                                            <p:txEl>
                                              <p:pRg st="0" end="0"/>
                                            </p:txEl>
                                          </p:spTgt>
                                        </p:tgtEl>
                                        <p:attrNameLst>
                                          <p:attrName>style.visibility</p:attrName>
                                        </p:attrNameLst>
                                      </p:cBhvr>
                                      <p:to>
                                        <p:strVal val="visible"/>
                                      </p:to>
                                    </p:set>
                                    <p:animEffect transition="in" filter="checkerboard(across)">
                                      <p:cBhvr>
                                        <p:cTn id="7" dur="500"/>
                                        <p:tgtEl>
                                          <p:spTgt spid="717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10" fill="hold" nodeType="clickEffect">
                                  <p:stCondLst>
                                    <p:cond delay="0"/>
                                  </p:stCondLst>
                                  <p:childTnLst>
                                    <p:set>
                                      <p:cBhvr>
                                        <p:cTn id="11" dur="1" fill="hold">
                                          <p:stCondLst>
                                            <p:cond delay="0"/>
                                          </p:stCondLst>
                                        </p:cTn>
                                        <p:tgtEl>
                                          <p:spTgt spid="7171">
                                            <p:txEl>
                                              <p:pRg st="1" end="1"/>
                                            </p:txEl>
                                          </p:spTgt>
                                        </p:tgtEl>
                                        <p:attrNameLst>
                                          <p:attrName>style.visibility</p:attrName>
                                        </p:attrNameLst>
                                      </p:cBhvr>
                                      <p:to>
                                        <p:strVal val="visible"/>
                                      </p:to>
                                    </p:set>
                                    <p:animEffect transition="in" filter="checkerboard(across)">
                                      <p:cBhvr>
                                        <p:cTn id="12" dur="500"/>
                                        <p:tgtEl>
                                          <p:spTgt spid="7171">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5" presetClass="entr" presetSubtype="10" fill="hold" nodeType="clickEffect">
                                  <p:stCondLst>
                                    <p:cond delay="0"/>
                                  </p:stCondLst>
                                  <p:childTnLst>
                                    <p:set>
                                      <p:cBhvr>
                                        <p:cTn id="16" dur="1" fill="hold">
                                          <p:stCondLst>
                                            <p:cond delay="0"/>
                                          </p:stCondLst>
                                        </p:cTn>
                                        <p:tgtEl>
                                          <p:spTgt spid="7171">
                                            <p:txEl>
                                              <p:pRg st="2" end="2"/>
                                            </p:txEl>
                                          </p:spTgt>
                                        </p:tgtEl>
                                        <p:attrNameLst>
                                          <p:attrName>style.visibility</p:attrName>
                                        </p:attrNameLst>
                                      </p:cBhvr>
                                      <p:to>
                                        <p:strVal val="visible"/>
                                      </p:to>
                                    </p:set>
                                    <p:animEffect transition="in" filter="checkerboard(across)">
                                      <p:cBhvr>
                                        <p:cTn id="17" dur="500"/>
                                        <p:tgtEl>
                                          <p:spTgt spid="717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Title 1"/>
          <p:cNvSpPr>
            <a:spLocks noGrp="1"/>
          </p:cNvSpPr>
          <p:nvPr>
            <p:ph type="title" idx="4294967295"/>
          </p:nvPr>
        </p:nvSpPr>
        <p:spPr>
          <a:xfrm>
            <a:off x="364067" y="13447"/>
            <a:ext cx="10972800" cy="1527175"/>
          </a:xfrm>
        </p:spPr>
        <p:txBody>
          <a:bodyPr/>
          <a:lstStyle/>
          <a:p>
            <a:pPr algn="l" eaLnBrk="1" hangingPunct="1"/>
            <a:r>
              <a:rPr lang="tr-TR" b="1" dirty="0">
                <a:ea typeface="MS PGothic" charset="0"/>
              </a:rPr>
              <a:t>Örnek Sorular</a:t>
            </a:r>
          </a:p>
        </p:txBody>
      </p:sp>
      <p:sp>
        <p:nvSpPr>
          <p:cNvPr id="53251" name="Content Placeholder 2"/>
          <p:cNvSpPr>
            <a:spLocks noGrp="1"/>
          </p:cNvSpPr>
          <p:nvPr>
            <p:ph idx="4294967295"/>
          </p:nvPr>
        </p:nvSpPr>
        <p:spPr>
          <a:xfrm>
            <a:off x="364067" y="1712913"/>
            <a:ext cx="11595100" cy="4895850"/>
          </a:xfrm>
        </p:spPr>
        <p:txBody>
          <a:bodyPr/>
          <a:lstStyle/>
          <a:p>
            <a:pPr marL="0" indent="0" eaLnBrk="1" hangingPunct="1">
              <a:buNone/>
            </a:pPr>
            <a:r>
              <a:rPr lang="tr-TR" altLang="en-US" dirty="0" err="1"/>
              <a:t>Which</a:t>
            </a:r>
            <a:r>
              <a:rPr lang="tr-TR" altLang="en-US" dirty="0"/>
              <a:t> of </a:t>
            </a:r>
            <a:r>
              <a:rPr lang="tr-TR" altLang="en-US" dirty="0" err="1"/>
              <a:t>the</a:t>
            </a:r>
            <a:r>
              <a:rPr lang="tr-TR" altLang="en-US" dirty="0"/>
              <a:t> </a:t>
            </a:r>
            <a:r>
              <a:rPr lang="tr-TR" altLang="en-US" dirty="0" err="1"/>
              <a:t>following</a:t>
            </a:r>
            <a:r>
              <a:rPr lang="tr-TR" altLang="en-US" dirty="0"/>
              <a:t> is a </a:t>
            </a:r>
            <a:r>
              <a:rPr lang="tr-TR" altLang="en-US" dirty="0" err="1"/>
              <a:t>monopolistic</a:t>
            </a:r>
            <a:r>
              <a:rPr lang="tr-TR" altLang="en-US" dirty="0"/>
              <a:t> </a:t>
            </a:r>
            <a:r>
              <a:rPr lang="tr-TR" altLang="en-US" dirty="0" err="1"/>
              <a:t>competitor</a:t>
            </a:r>
            <a:r>
              <a:rPr lang="tr-TR" altLang="en-US" dirty="0"/>
              <a:t>?</a:t>
            </a:r>
            <a:endParaRPr lang="tr-TR" dirty="0">
              <a:ea typeface="MS PGothic" charset="0"/>
            </a:endParaRPr>
          </a:p>
          <a:p>
            <a:pPr marL="971550" lvl="1" indent="-514350" eaLnBrk="1" hangingPunct="1">
              <a:buFont typeface="Calibri" charset="0"/>
              <a:buAutoNum type="alphaUcPeriod"/>
            </a:pPr>
            <a:r>
              <a:rPr lang="tr-TR" altLang="en-US" dirty="0"/>
              <a:t>a </a:t>
            </a:r>
            <a:r>
              <a:rPr lang="tr-TR" altLang="en-US" dirty="0" err="1"/>
              <a:t>local</a:t>
            </a:r>
            <a:r>
              <a:rPr lang="tr-TR" altLang="en-US" dirty="0"/>
              <a:t> </a:t>
            </a:r>
            <a:r>
              <a:rPr lang="tr-TR" altLang="en-US" dirty="0" err="1"/>
              <a:t>farm</a:t>
            </a:r>
            <a:r>
              <a:rPr lang="tr-TR" altLang="en-US" dirty="0"/>
              <a:t> </a:t>
            </a:r>
            <a:r>
              <a:rPr lang="tr-TR" altLang="en-US" dirty="0" err="1"/>
              <a:t>that</a:t>
            </a:r>
            <a:r>
              <a:rPr lang="tr-TR" altLang="en-US" dirty="0"/>
              <a:t> </a:t>
            </a:r>
            <a:r>
              <a:rPr lang="tr-TR" altLang="en-US" dirty="0" err="1"/>
              <a:t>grows</a:t>
            </a:r>
            <a:r>
              <a:rPr lang="tr-TR" altLang="en-US" dirty="0"/>
              <a:t> </a:t>
            </a:r>
            <a:r>
              <a:rPr lang="tr-TR" altLang="en-US" dirty="0" err="1"/>
              <a:t>Granny</a:t>
            </a:r>
            <a:r>
              <a:rPr lang="tr-TR" altLang="en-US" dirty="0"/>
              <a:t> Smith </a:t>
            </a:r>
            <a:r>
              <a:rPr lang="tr-TR" altLang="en-US" dirty="0" err="1"/>
              <a:t>apples</a:t>
            </a:r>
            <a:endParaRPr lang="tr-TR" dirty="0">
              <a:ea typeface="MS PGothic" charset="0"/>
            </a:endParaRPr>
          </a:p>
          <a:p>
            <a:pPr marL="971550" lvl="1" indent="-514350" eaLnBrk="1" hangingPunct="1">
              <a:buFont typeface="Calibri" charset="0"/>
              <a:buAutoNum type="alphaUcPeriod"/>
            </a:pPr>
            <a:r>
              <a:rPr lang="tr-TR" altLang="en-US" dirty="0"/>
              <a:t>a </a:t>
            </a:r>
            <a:r>
              <a:rPr lang="tr-TR" altLang="en-US" dirty="0" err="1"/>
              <a:t>big</a:t>
            </a:r>
            <a:r>
              <a:rPr lang="tr-TR" altLang="en-US" dirty="0"/>
              <a:t> </a:t>
            </a:r>
            <a:r>
              <a:rPr lang="tr-TR" altLang="en-US" dirty="0" err="1"/>
              <a:t>and</a:t>
            </a:r>
            <a:r>
              <a:rPr lang="tr-TR" altLang="en-US" dirty="0"/>
              <a:t> </a:t>
            </a:r>
            <a:r>
              <a:rPr lang="tr-TR" altLang="en-US" dirty="0" err="1"/>
              <a:t>tall</a:t>
            </a:r>
            <a:r>
              <a:rPr lang="tr-TR" altLang="en-US" dirty="0"/>
              <a:t> </a:t>
            </a:r>
            <a:r>
              <a:rPr lang="tr-TR" altLang="en-US" dirty="0" err="1"/>
              <a:t>clothing</a:t>
            </a:r>
            <a:r>
              <a:rPr lang="tr-TR" altLang="en-US" dirty="0"/>
              <a:t> </a:t>
            </a:r>
            <a:r>
              <a:rPr lang="tr-TR" altLang="en-US" dirty="0" err="1"/>
              <a:t>store</a:t>
            </a:r>
            <a:endParaRPr lang="tr-TR" dirty="0">
              <a:ea typeface="MS PGothic" charset="0"/>
            </a:endParaRPr>
          </a:p>
          <a:p>
            <a:pPr marL="971550" lvl="1" indent="-514350" eaLnBrk="1" hangingPunct="1">
              <a:buFont typeface="Calibri" charset="0"/>
              <a:buAutoNum type="alphaUcPeriod"/>
            </a:pPr>
            <a:r>
              <a:rPr lang="tr-TR" altLang="en-US" dirty="0" err="1"/>
              <a:t>your</a:t>
            </a:r>
            <a:r>
              <a:rPr lang="tr-TR" altLang="en-US" dirty="0"/>
              <a:t> </a:t>
            </a:r>
            <a:r>
              <a:rPr lang="tr-TR" altLang="en-US" dirty="0" err="1"/>
              <a:t>local</a:t>
            </a:r>
            <a:r>
              <a:rPr lang="tr-TR" altLang="en-US" dirty="0"/>
              <a:t> </a:t>
            </a:r>
            <a:r>
              <a:rPr lang="tr-TR" altLang="en-US" dirty="0" err="1"/>
              <a:t>electric</a:t>
            </a:r>
            <a:r>
              <a:rPr lang="tr-TR" altLang="en-US" dirty="0"/>
              <a:t> </a:t>
            </a:r>
            <a:r>
              <a:rPr lang="tr-TR" altLang="en-US" dirty="0" err="1"/>
              <a:t>company</a:t>
            </a:r>
            <a:endParaRPr lang="tr-TR" dirty="0">
              <a:ea typeface="MS PGothic" charset="0"/>
            </a:endParaRPr>
          </a:p>
          <a:p>
            <a:pPr marL="971550" lvl="1" indent="-514350" eaLnBrk="1" hangingPunct="1">
              <a:buFont typeface="Calibri" charset="0"/>
              <a:buAutoNum type="alphaUcPeriod"/>
            </a:pPr>
            <a:r>
              <a:rPr lang="tr-TR" altLang="en-US" dirty="0"/>
              <a:t>General </a:t>
            </a:r>
            <a:r>
              <a:rPr lang="tr-TR" altLang="en-US" dirty="0" err="1"/>
              <a:t>Motors</a:t>
            </a:r>
            <a:endParaRPr lang="tr-TR" dirty="0">
              <a:ea typeface="MS PGothic" charset="0"/>
            </a:endParaRPr>
          </a:p>
        </p:txBody>
      </p:sp>
    </p:spTree>
    <p:extLst>
      <p:ext uri="{BB962C8B-B14F-4D97-AF65-F5344CB8AC3E}">
        <p14:creationId xmlns:p14="http://schemas.microsoft.com/office/powerpoint/2010/main" val="400769283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mph" presetSubtype="1" nodeType="clickEffect">
                                  <p:stCondLst>
                                    <p:cond delay="0"/>
                                  </p:stCondLst>
                                  <p:childTnLst>
                                    <p:set>
                                      <p:cBhvr override="childStyle">
                                        <p:cTn id="6" dur="indefinite"/>
                                        <p:tgtEl>
                                          <p:spTgt spid="53251">
                                            <p:txEl>
                                              <p:pRg st="2" end="2"/>
                                            </p:txEl>
                                          </p:spTgt>
                                        </p:tgtEl>
                                        <p:attrNameLst>
                                          <p:attrName>style.fontStyle</p:attrName>
                                        </p:attrNameLst>
                                      </p:cBhvr>
                                      <p:to>
                                        <p:strVal val="normal"/>
                                      </p:to>
                                    </p:set>
                                    <p:set>
                                      <p:cBhvr override="childStyle">
                                        <p:cTn id="7" dur="indefinite"/>
                                        <p:tgtEl>
                                          <p:spTgt spid="53251">
                                            <p:txEl>
                                              <p:pRg st="2" end="2"/>
                                            </p:txEl>
                                          </p:spTgt>
                                        </p:tgtEl>
                                        <p:attrNameLst>
                                          <p:attrName>style.fontWeight</p:attrName>
                                        </p:attrNameLst>
                                      </p:cBhvr>
                                      <p:to>
                                        <p:strVal val="bold"/>
                                      </p:to>
                                    </p:set>
                                    <p:set>
                                      <p:cBhvr override="childStyle">
                                        <p:cTn id="8" dur="indefinite"/>
                                        <p:tgtEl>
                                          <p:spTgt spid="53251">
                                            <p:txEl>
                                              <p:pRg st="2" end="2"/>
                                            </p:txEl>
                                          </p:spTgt>
                                        </p:tgtEl>
                                        <p:attrNameLst>
                                          <p:attrName>style.textDecorationUnderline</p:attrName>
                                        </p:attrNameLst>
                                      </p:cBhvr>
                                      <p:to>
                                        <p:strVal val="false"/>
                                      </p:to>
                                    </p:set>
                                  </p:childTnLst>
                                </p:cTn>
                              </p:par>
                              <p:par>
                                <p:cTn id="9" presetID="3" presetClass="emph" presetSubtype="2" fill="hold" nodeType="withEffect">
                                  <p:stCondLst>
                                    <p:cond delay="0"/>
                                  </p:stCondLst>
                                  <p:childTnLst>
                                    <p:animClr clrSpc="rgb" dir="cw">
                                      <p:cBhvr override="childStyle">
                                        <p:cTn id="10" dur="500" fill="hold"/>
                                        <p:tgtEl>
                                          <p:spTgt spid="53251">
                                            <p:txEl>
                                              <p:pRg st="2" end="2"/>
                                            </p:txEl>
                                          </p:spTgt>
                                        </p:tgtEl>
                                        <p:attrNameLst>
                                          <p:attrName>style.color</p:attrName>
                                        </p:attrNameLst>
                                      </p:cBhvr>
                                      <p:to>
                                        <a:srgbClr val="66990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Title 1"/>
          <p:cNvSpPr>
            <a:spLocks noGrp="1"/>
          </p:cNvSpPr>
          <p:nvPr>
            <p:ph type="title" idx="4294967295"/>
          </p:nvPr>
        </p:nvSpPr>
        <p:spPr>
          <a:xfrm>
            <a:off x="364067" y="13447"/>
            <a:ext cx="10972800" cy="1527175"/>
          </a:xfrm>
        </p:spPr>
        <p:txBody>
          <a:bodyPr/>
          <a:lstStyle/>
          <a:p>
            <a:pPr algn="l" eaLnBrk="1" hangingPunct="1"/>
            <a:r>
              <a:rPr lang="tr-TR" b="1" dirty="0">
                <a:ea typeface="MS PGothic" charset="0"/>
              </a:rPr>
              <a:t>Örnek Sorular</a:t>
            </a:r>
          </a:p>
        </p:txBody>
      </p:sp>
      <p:sp>
        <p:nvSpPr>
          <p:cNvPr id="53251" name="Content Placeholder 2"/>
          <p:cNvSpPr>
            <a:spLocks noGrp="1"/>
          </p:cNvSpPr>
          <p:nvPr>
            <p:ph idx="4294967295"/>
          </p:nvPr>
        </p:nvSpPr>
        <p:spPr>
          <a:xfrm>
            <a:off x="364067" y="1712913"/>
            <a:ext cx="11595100" cy="4895850"/>
          </a:xfrm>
        </p:spPr>
        <p:txBody>
          <a:bodyPr/>
          <a:lstStyle/>
          <a:p>
            <a:pPr marL="0" indent="0" eaLnBrk="1" hangingPunct="1">
              <a:buFont typeface="Arial" charset="0"/>
              <a:buNone/>
            </a:pPr>
            <a:r>
              <a:rPr lang="tr-TR" dirty="0" err="1">
                <a:ea typeface="MS PGothic" charset="0"/>
              </a:rPr>
              <a:t>Which</a:t>
            </a:r>
            <a:r>
              <a:rPr lang="tr-TR" dirty="0">
                <a:ea typeface="MS PGothic" charset="0"/>
              </a:rPr>
              <a:t> of </a:t>
            </a:r>
            <a:r>
              <a:rPr lang="tr-TR" dirty="0" err="1">
                <a:ea typeface="MS PGothic" charset="0"/>
              </a:rPr>
              <a:t>the</a:t>
            </a:r>
            <a:r>
              <a:rPr lang="tr-TR" dirty="0">
                <a:ea typeface="MS PGothic" charset="0"/>
              </a:rPr>
              <a:t> </a:t>
            </a:r>
            <a:r>
              <a:rPr lang="tr-TR" dirty="0" err="1">
                <a:ea typeface="MS PGothic" charset="0"/>
              </a:rPr>
              <a:t>following</a:t>
            </a:r>
            <a:r>
              <a:rPr lang="tr-TR" dirty="0">
                <a:ea typeface="MS PGothic" charset="0"/>
              </a:rPr>
              <a:t> is </a:t>
            </a:r>
            <a:r>
              <a:rPr lang="tr-TR" dirty="0" err="1">
                <a:ea typeface="MS PGothic" charset="0"/>
              </a:rPr>
              <a:t>true</a:t>
            </a:r>
            <a:r>
              <a:rPr lang="tr-TR" dirty="0">
                <a:ea typeface="MS PGothic" charset="0"/>
              </a:rPr>
              <a:t> </a:t>
            </a:r>
            <a:r>
              <a:rPr lang="tr-TR" dirty="0" err="1">
                <a:ea typeface="MS PGothic" charset="0"/>
              </a:rPr>
              <a:t>about</a:t>
            </a:r>
            <a:r>
              <a:rPr lang="tr-TR" dirty="0">
                <a:ea typeface="MS PGothic" charset="0"/>
              </a:rPr>
              <a:t> </a:t>
            </a:r>
            <a:r>
              <a:rPr lang="tr-TR" dirty="0" err="1">
                <a:ea typeface="MS PGothic" charset="0"/>
              </a:rPr>
              <a:t>monopolistic</a:t>
            </a:r>
            <a:r>
              <a:rPr lang="tr-TR" dirty="0">
                <a:ea typeface="MS PGothic" charset="0"/>
              </a:rPr>
              <a:t> </a:t>
            </a:r>
            <a:r>
              <a:rPr lang="tr-TR" dirty="0" err="1">
                <a:ea typeface="MS PGothic" charset="0"/>
              </a:rPr>
              <a:t>competition</a:t>
            </a:r>
            <a:r>
              <a:rPr lang="tr-TR" dirty="0">
                <a:ea typeface="MS PGothic" charset="0"/>
              </a:rPr>
              <a:t>?</a:t>
            </a:r>
          </a:p>
          <a:p>
            <a:pPr marL="971550" lvl="1" indent="-514350" eaLnBrk="1" hangingPunct="1">
              <a:buFont typeface="Calibri" charset="0"/>
              <a:buAutoNum type="alphaUcPeriod"/>
            </a:pPr>
            <a:r>
              <a:rPr lang="tr-TR" dirty="0" err="1">
                <a:ea typeface="MS PGothic" charset="0"/>
              </a:rPr>
              <a:t>It</a:t>
            </a:r>
            <a:r>
              <a:rPr lang="tr-TR" dirty="0">
                <a:ea typeface="MS PGothic" charset="0"/>
              </a:rPr>
              <a:t> </a:t>
            </a:r>
            <a:r>
              <a:rPr lang="tr-TR" dirty="0" err="1">
                <a:ea typeface="MS PGothic" charset="0"/>
              </a:rPr>
              <a:t>results</a:t>
            </a:r>
            <a:r>
              <a:rPr lang="tr-TR" dirty="0">
                <a:ea typeface="MS PGothic" charset="0"/>
              </a:rPr>
              <a:t> in </a:t>
            </a:r>
            <a:r>
              <a:rPr lang="tr-TR" dirty="0" err="1">
                <a:ea typeface="MS PGothic" charset="0"/>
              </a:rPr>
              <a:t>higher</a:t>
            </a:r>
            <a:r>
              <a:rPr lang="tr-TR" dirty="0">
                <a:ea typeface="MS PGothic" charset="0"/>
              </a:rPr>
              <a:t> </a:t>
            </a:r>
            <a:r>
              <a:rPr lang="tr-TR" dirty="0" err="1">
                <a:ea typeface="MS PGothic" charset="0"/>
              </a:rPr>
              <a:t>prices</a:t>
            </a:r>
            <a:r>
              <a:rPr lang="tr-TR" dirty="0">
                <a:ea typeface="MS PGothic" charset="0"/>
              </a:rPr>
              <a:t> </a:t>
            </a:r>
            <a:r>
              <a:rPr lang="tr-TR" dirty="0" err="1">
                <a:ea typeface="MS PGothic" charset="0"/>
              </a:rPr>
              <a:t>than</a:t>
            </a:r>
            <a:r>
              <a:rPr lang="tr-TR" dirty="0">
                <a:ea typeface="MS PGothic" charset="0"/>
              </a:rPr>
              <a:t> </a:t>
            </a:r>
            <a:r>
              <a:rPr lang="tr-TR" dirty="0" err="1">
                <a:ea typeface="MS PGothic" charset="0"/>
              </a:rPr>
              <a:t>monopoly</a:t>
            </a:r>
            <a:r>
              <a:rPr lang="tr-TR" dirty="0">
                <a:ea typeface="MS PGothic" charset="0"/>
              </a:rPr>
              <a:t>.</a:t>
            </a:r>
          </a:p>
          <a:p>
            <a:pPr marL="971550" lvl="1" indent="-514350" eaLnBrk="1" hangingPunct="1">
              <a:buFont typeface="Calibri" charset="0"/>
              <a:buAutoNum type="alphaUcPeriod"/>
            </a:pPr>
            <a:r>
              <a:rPr lang="tr-TR" dirty="0" err="1">
                <a:ea typeface="MS PGothic" charset="0"/>
              </a:rPr>
              <a:t>It</a:t>
            </a:r>
            <a:r>
              <a:rPr lang="tr-TR" dirty="0">
                <a:ea typeface="MS PGothic" charset="0"/>
              </a:rPr>
              <a:t> </a:t>
            </a:r>
            <a:r>
              <a:rPr lang="tr-TR" dirty="0" err="1">
                <a:ea typeface="MS PGothic" charset="0"/>
              </a:rPr>
              <a:t>results</a:t>
            </a:r>
            <a:r>
              <a:rPr lang="tr-TR" dirty="0">
                <a:ea typeface="MS PGothic" charset="0"/>
              </a:rPr>
              <a:t> in </a:t>
            </a:r>
            <a:r>
              <a:rPr lang="tr-TR" dirty="0" err="1">
                <a:ea typeface="MS PGothic" charset="0"/>
              </a:rPr>
              <a:t>higher</a:t>
            </a:r>
            <a:r>
              <a:rPr lang="tr-TR" dirty="0">
                <a:ea typeface="MS PGothic" charset="0"/>
              </a:rPr>
              <a:t> </a:t>
            </a:r>
            <a:r>
              <a:rPr lang="tr-TR" dirty="0" err="1">
                <a:ea typeface="MS PGothic" charset="0"/>
              </a:rPr>
              <a:t>prices</a:t>
            </a:r>
            <a:r>
              <a:rPr lang="tr-TR" dirty="0">
                <a:ea typeface="MS PGothic" charset="0"/>
              </a:rPr>
              <a:t> </a:t>
            </a:r>
            <a:r>
              <a:rPr lang="tr-TR" dirty="0" err="1">
                <a:ea typeface="MS PGothic" charset="0"/>
              </a:rPr>
              <a:t>than</a:t>
            </a:r>
            <a:r>
              <a:rPr lang="tr-TR" dirty="0">
                <a:ea typeface="MS PGothic" charset="0"/>
              </a:rPr>
              <a:t> </a:t>
            </a:r>
            <a:r>
              <a:rPr lang="tr-TR" dirty="0" err="1">
                <a:ea typeface="MS PGothic" charset="0"/>
              </a:rPr>
              <a:t>perfect</a:t>
            </a:r>
            <a:r>
              <a:rPr lang="tr-TR" dirty="0">
                <a:ea typeface="MS PGothic" charset="0"/>
              </a:rPr>
              <a:t> </a:t>
            </a:r>
            <a:r>
              <a:rPr lang="tr-TR" dirty="0" err="1">
                <a:ea typeface="MS PGothic" charset="0"/>
              </a:rPr>
              <a:t>competition</a:t>
            </a:r>
            <a:r>
              <a:rPr lang="tr-TR" dirty="0">
                <a:ea typeface="MS PGothic" charset="0"/>
              </a:rPr>
              <a:t>.</a:t>
            </a:r>
          </a:p>
          <a:p>
            <a:pPr marL="971550" lvl="1" indent="-514350" eaLnBrk="1" hangingPunct="1">
              <a:buFont typeface="Calibri" charset="0"/>
              <a:buAutoNum type="alphaUcPeriod"/>
            </a:pPr>
            <a:r>
              <a:rPr lang="tr-TR" dirty="0" err="1">
                <a:ea typeface="MS PGothic" charset="0"/>
              </a:rPr>
              <a:t>It</a:t>
            </a:r>
            <a:r>
              <a:rPr lang="tr-TR" dirty="0">
                <a:ea typeface="MS PGothic" charset="0"/>
              </a:rPr>
              <a:t> </a:t>
            </a:r>
            <a:r>
              <a:rPr lang="tr-TR" dirty="0" err="1">
                <a:ea typeface="MS PGothic" charset="0"/>
              </a:rPr>
              <a:t>results</a:t>
            </a:r>
            <a:r>
              <a:rPr lang="tr-TR" dirty="0">
                <a:ea typeface="MS PGothic" charset="0"/>
              </a:rPr>
              <a:t> in </a:t>
            </a:r>
            <a:r>
              <a:rPr lang="tr-TR" dirty="0" err="1">
                <a:ea typeface="MS PGothic" charset="0"/>
              </a:rPr>
              <a:t>lower</a:t>
            </a:r>
            <a:r>
              <a:rPr lang="tr-TR" dirty="0">
                <a:ea typeface="MS PGothic" charset="0"/>
              </a:rPr>
              <a:t> </a:t>
            </a:r>
            <a:r>
              <a:rPr lang="tr-TR" dirty="0" err="1">
                <a:ea typeface="MS PGothic" charset="0"/>
              </a:rPr>
              <a:t>quantity</a:t>
            </a:r>
            <a:r>
              <a:rPr lang="tr-TR" dirty="0">
                <a:ea typeface="MS PGothic" charset="0"/>
              </a:rPr>
              <a:t> </a:t>
            </a:r>
            <a:r>
              <a:rPr lang="tr-TR" dirty="0" err="1">
                <a:ea typeface="MS PGothic" charset="0"/>
              </a:rPr>
              <a:t>than</a:t>
            </a:r>
            <a:r>
              <a:rPr lang="tr-TR" dirty="0">
                <a:ea typeface="MS PGothic" charset="0"/>
              </a:rPr>
              <a:t> </a:t>
            </a:r>
            <a:r>
              <a:rPr lang="tr-TR" dirty="0" err="1">
                <a:ea typeface="MS PGothic" charset="0"/>
              </a:rPr>
              <a:t>monopoly</a:t>
            </a:r>
            <a:r>
              <a:rPr lang="tr-TR" dirty="0">
                <a:ea typeface="MS PGothic" charset="0"/>
              </a:rPr>
              <a:t>.</a:t>
            </a:r>
          </a:p>
          <a:p>
            <a:pPr marL="971550" lvl="1" indent="-514350" eaLnBrk="1" hangingPunct="1">
              <a:buFont typeface="Calibri" charset="0"/>
              <a:buAutoNum type="alphaUcPeriod"/>
            </a:pPr>
            <a:r>
              <a:rPr lang="tr-TR" dirty="0" err="1">
                <a:ea typeface="MS PGothic" charset="0"/>
              </a:rPr>
              <a:t>It</a:t>
            </a:r>
            <a:r>
              <a:rPr lang="tr-TR" dirty="0">
                <a:ea typeface="MS PGothic" charset="0"/>
              </a:rPr>
              <a:t> is </a:t>
            </a:r>
            <a:r>
              <a:rPr lang="tr-TR" dirty="0" err="1">
                <a:ea typeface="MS PGothic" charset="0"/>
              </a:rPr>
              <a:t>economically</a:t>
            </a:r>
            <a:r>
              <a:rPr lang="tr-TR" dirty="0">
                <a:ea typeface="MS PGothic" charset="0"/>
              </a:rPr>
              <a:t> </a:t>
            </a:r>
            <a:r>
              <a:rPr lang="tr-TR" dirty="0" err="1">
                <a:ea typeface="MS PGothic" charset="0"/>
              </a:rPr>
              <a:t>more</a:t>
            </a:r>
            <a:r>
              <a:rPr lang="tr-TR" dirty="0">
                <a:ea typeface="MS PGothic" charset="0"/>
              </a:rPr>
              <a:t> </a:t>
            </a:r>
            <a:r>
              <a:rPr lang="tr-TR" dirty="0" err="1">
                <a:ea typeface="MS PGothic" charset="0"/>
              </a:rPr>
              <a:t>efficient</a:t>
            </a:r>
            <a:r>
              <a:rPr lang="tr-TR" dirty="0">
                <a:ea typeface="MS PGothic" charset="0"/>
              </a:rPr>
              <a:t> </a:t>
            </a:r>
            <a:r>
              <a:rPr lang="tr-TR" dirty="0" err="1">
                <a:ea typeface="MS PGothic" charset="0"/>
              </a:rPr>
              <a:t>than</a:t>
            </a:r>
            <a:r>
              <a:rPr lang="tr-TR" dirty="0">
                <a:ea typeface="MS PGothic" charset="0"/>
              </a:rPr>
              <a:t> </a:t>
            </a:r>
            <a:r>
              <a:rPr lang="tr-TR" dirty="0" err="1">
                <a:ea typeface="MS PGothic" charset="0"/>
              </a:rPr>
              <a:t>perfect</a:t>
            </a:r>
            <a:r>
              <a:rPr lang="tr-TR" dirty="0">
                <a:ea typeface="MS PGothic" charset="0"/>
              </a:rPr>
              <a:t> </a:t>
            </a:r>
            <a:r>
              <a:rPr lang="tr-TR" dirty="0" err="1">
                <a:ea typeface="MS PGothic" charset="0"/>
              </a:rPr>
              <a:t>competition</a:t>
            </a:r>
            <a:r>
              <a:rPr lang="tr-TR" dirty="0">
                <a:ea typeface="MS PGothic" charset="0"/>
              </a:rPr>
              <a:t>.</a:t>
            </a:r>
          </a:p>
        </p:txBody>
      </p:sp>
    </p:spTree>
    <p:extLst>
      <p:ext uri="{BB962C8B-B14F-4D97-AF65-F5344CB8AC3E}">
        <p14:creationId xmlns:p14="http://schemas.microsoft.com/office/powerpoint/2010/main" val="391311447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mph" presetSubtype="1" nodeType="clickEffect">
                                  <p:stCondLst>
                                    <p:cond delay="0"/>
                                  </p:stCondLst>
                                  <p:childTnLst>
                                    <p:set>
                                      <p:cBhvr override="childStyle">
                                        <p:cTn id="6" dur="indefinite"/>
                                        <p:tgtEl>
                                          <p:spTgt spid="53251">
                                            <p:txEl>
                                              <p:pRg st="2" end="2"/>
                                            </p:txEl>
                                          </p:spTgt>
                                        </p:tgtEl>
                                        <p:attrNameLst>
                                          <p:attrName>style.fontStyle</p:attrName>
                                        </p:attrNameLst>
                                      </p:cBhvr>
                                      <p:to>
                                        <p:strVal val="normal"/>
                                      </p:to>
                                    </p:set>
                                    <p:set>
                                      <p:cBhvr override="childStyle">
                                        <p:cTn id="7" dur="indefinite"/>
                                        <p:tgtEl>
                                          <p:spTgt spid="53251">
                                            <p:txEl>
                                              <p:pRg st="2" end="2"/>
                                            </p:txEl>
                                          </p:spTgt>
                                        </p:tgtEl>
                                        <p:attrNameLst>
                                          <p:attrName>style.fontWeight</p:attrName>
                                        </p:attrNameLst>
                                      </p:cBhvr>
                                      <p:to>
                                        <p:strVal val="bold"/>
                                      </p:to>
                                    </p:set>
                                    <p:set>
                                      <p:cBhvr override="childStyle">
                                        <p:cTn id="8" dur="indefinite"/>
                                        <p:tgtEl>
                                          <p:spTgt spid="53251">
                                            <p:txEl>
                                              <p:pRg st="2" end="2"/>
                                            </p:txEl>
                                          </p:spTgt>
                                        </p:tgtEl>
                                        <p:attrNameLst>
                                          <p:attrName>style.textDecorationUnderline</p:attrName>
                                        </p:attrNameLst>
                                      </p:cBhvr>
                                      <p:to>
                                        <p:strVal val="false"/>
                                      </p:to>
                                    </p:set>
                                  </p:childTnLst>
                                </p:cTn>
                              </p:par>
                              <p:par>
                                <p:cTn id="9" presetID="3" presetClass="emph" presetSubtype="2" fill="hold" nodeType="withEffect">
                                  <p:stCondLst>
                                    <p:cond delay="0"/>
                                  </p:stCondLst>
                                  <p:childTnLst>
                                    <p:animClr clrSpc="rgb" dir="cw">
                                      <p:cBhvr override="childStyle">
                                        <p:cTn id="10" dur="500" fill="hold"/>
                                        <p:tgtEl>
                                          <p:spTgt spid="53251">
                                            <p:txEl>
                                              <p:pRg st="2" end="2"/>
                                            </p:txEl>
                                          </p:spTgt>
                                        </p:tgtEl>
                                        <p:attrNameLst>
                                          <p:attrName>style.color</p:attrName>
                                        </p:attrNameLst>
                                      </p:cBhvr>
                                      <p:to>
                                        <a:srgbClr val="66990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Title 1"/>
          <p:cNvSpPr>
            <a:spLocks noGrp="1"/>
          </p:cNvSpPr>
          <p:nvPr>
            <p:ph type="title" idx="4294967295"/>
          </p:nvPr>
        </p:nvSpPr>
        <p:spPr>
          <a:xfrm>
            <a:off x="364067" y="26894"/>
            <a:ext cx="10972800" cy="1527175"/>
          </a:xfrm>
        </p:spPr>
        <p:txBody>
          <a:bodyPr/>
          <a:lstStyle/>
          <a:p>
            <a:pPr algn="l" eaLnBrk="1" hangingPunct="1"/>
            <a:r>
              <a:rPr lang="tr-TR" b="1" dirty="0">
                <a:ea typeface="MS PGothic" charset="0"/>
              </a:rPr>
              <a:t>Örnek Sorular</a:t>
            </a:r>
          </a:p>
        </p:txBody>
      </p:sp>
      <p:sp>
        <p:nvSpPr>
          <p:cNvPr id="53251" name="Content Placeholder 2"/>
          <p:cNvSpPr>
            <a:spLocks noGrp="1"/>
          </p:cNvSpPr>
          <p:nvPr>
            <p:ph idx="4294967295"/>
          </p:nvPr>
        </p:nvSpPr>
        <p:spPr>
          <a:xfrm>
            <a:off x="364067" y="1712913"/>
            <a:ext cx="11595100" cy="4895850"/>
          </a:xfrm>
        </p:spPr>
        <p:txBody>
          <a:bodyPr/>
          <a:lstStyle/>
          <a:p>
            <a:pPr marL="0" indent="0" eaLnBrk="1" hangingPunct="1">
              <a:buFont typeface="Arial" charset="0"/>
              <a:buNone/>
            </a:pPr>
            <a:r>
              <a:rPr lang="tr-TR" dirty="0" err="1">
                <a:ea typeface="MS PGothic" charset="0"/>
              </a:rPr>
              <a:t>What</a:t>
            </a:r>
            <a:r>
              <a:rPr lang="tr-TR" dirty="0">
                <a:ea typeface="MS PGothic" charset="0"/>
              </a:rPr>
              <a:t> is a </a:t>
            </a:r>
            <a:r>
              <a:rPr lang="tr-TR" dirty="0" err="1">
                <a:ea typeface="MS PGothic" charset="0"/>
              </a:rPr>
              <a:t>possible</a:t>
            </a:r>
            <a:r>
              <a:rPr lang="tr-TR" dirty="0">
                <a:ea typeface="MS PGothic" charset="0"/>
              </a:rPr>
              <a:t> </a:t>
            </a:r>
            <a:r>
              <a:rPr lang="tr-TR" dirty="0" err="1">
                <a:ea typeface="MS PGothic" charset="0"/>
              </a:rPr>
              <a:t>negative</a:t>
            </a:r>
            <a:r>
              <a:rPr lang="tr-TR" dirty="0">
                <a:ea typeface="MS PGothic" charset="0"/>
              </a:rPr>
              <a:t> </a:t>
            </a:r>
            <a:r>
              <a:rPr lang="tr-TR" dirty="0" err="1">
                <a:ea typeface="MS PGothic" charset="0"/>
              </a:rPr>
              <a:t>effect</a:t>
            </a:r>
            <a:r>
              <a:rPr lang="tr-TR" dirty="0">
                <a:ea typeface="MS PGothic" charset="0"/>
              </a:rPr>
              <a:t> </a:t>
            </a:r>
            <a:r>
              <a:rPr lang="tr-TR" dirty="0" err="1">
                <a:ea typeface="MS PGothic" charset="0"/>
              </a:rPr>
              <a:t>when</a:t>
            </a:r>
            <a:r>
              <a:rPr lang="tr-TR" dirty="0">
                <a:ea typeface="MS PGothic" charset="0"/>
              </a:rPr>
              <a:t> </a:t>
            </a:r>
            <a:r>
              <a:rPr lang="tr-TR" dirty="0" err="1">
                <a:ea typeface="MS PGothic" charset="0"/>
              </a:rPr>
              <a:t>many</a:t>
            </a:r>
            <a:r>
              <a:rPr lang="tr-TR" dirty="0">
                <a:ea typeface="MS PGothic" charset="0"/>
              </a:rPr>
              <a:t> </a:t>
            </a:r>
            <a:r>
              <a:rPr lang="tr-TR" dirty="0" err="1">
                <a:ea typeface="MS PGothic" charset="0"/>
              </a:rPr>
              <a:t>competitors</a:t>
            </a:r>
            <a:r>
              <a:rPr lang="tr-TR" dirty="0">
                <a:ea typeface="MS PGothic" charset="0"/>
              </a:rPr>
              <a:t> </a:t>
            </a:r>
            <a:r>
              <a:rPr lang="tr-TR" dirty="0" err="1">
                <a:ea typeface="MS PGothic" charset="0"/>
              </a:rPr>
              <a:t>all</a:t>
            </a:r>
            <a:r>
              <a:rPr lang="tr-TR" dirty="0">
                <a:ea typeface="MS PGothic" charset="0"/>
              </a:rPr>
              <a:t> </a:t>
            </a:r>
            <a:r>
              <a:rPr lang="tr-TR" dirty="0" err="1">
                <a:ea typeface="MS PGothic" charset="0"/>
              </a:rPr>
              <a:t>advertise</a:t>
            </a:r>
            <a:r>
              <a:rPr lang="tr-TR" dirty="0">
                <a:ea typeface="MS PGothic" charset="0"/>
              </a:rPr>
              <a:t>?</a:t>
            </a:r>
          </a:p>
          <a:p>
            <a:pPr marL="971550" lvl="1" indent="-514350" eaLnBrk="1" hangingPunct="1">
              <a:buFont typeface="Calibri" charset="0"/>
              <a:buAutoNum type="alphaUcPeriod"/>
            </a:pPr>
            <a:r>
              <a:rPr lang="tr-TR" dirty="0" err="1">
                <a:ea typeface="MS PGothic" charset="0"/>
              </a:rPr>
              <a:t>Demand</a:t>
            </a:r>
            <a:r>
              <a:rPr lang="tr-TR" dirty="0">
                <a:ea typeface="MS PGothic" charset="0"/>
              </a:rPr>
              <a:t> </a:t>
            </a:r>
            <a:r>
              <a:rPr lang="tr-TR" dirty="0" err="1">
                <a:ea typeface="MS PGothic" charset="0"/>
              </a:rPr>
              <a:t>increasing</a:t>
            </a:r>
            <a:r>
              <a:rPr lang="tr-TR" dirty="0">
                <a:ea typeface="MS PGothic" charset="0"/>
              </a:rPr>
              <a:t> </a:t>
            </a:r>
            <a:r>
              <a:rPr lang="tr-TR" dirty="0" err="1">
                <a:ea typeface="MS PGothic" charset="0"/>
              </a:rPr>
              <a:t>effects</a:t>
            </a:r>
            <a:r>
              <a:rPr lang="tr-TR" dirty="0">
                <a:ea typeface="MS PGothic" charset="0"/>
              </a:rPr>
              <a:t> </a:t>
            </a:r>
            <a:r>
              <a:rPr lang="tr-TR" dirty="0" err="1">
                <a:ea typeface="MS PGothic" charset="0"/>
              </a:rPr>
              <a:t>cancel</a:t>
            </a:r>
            <a:r>
              <a:rPr lang="tr-TR" dirty="0">
                <a:ea typeface="MS PGothic" charset="0"/>
              </a:rPr>
              <a:t> </a:t>
            </a:r>
            <a:r>
              <a:rPr lang="tr-TR" dirty="0" err="1">
                <a:ea typeface="MS PGothic" charset="0"/>
              </a:rPr>
              <a:t>out</a:t>
            </a:r>
            <a:r>
              <a:rPr lang="tr-TR" dirty="0">
                <a:ea typeface="MS PGothic" charset="0"/>
              </a:rPr>
              <a:t> </a:t>
            </a:r>
            <a:r>
              <a:rPr lang="tr-TR" dirty="0" err="1">
                <a:ea typeface="MS PGothic" charset="0"/>
              </a:rPr>
              <a:t>and</a:t>
            </a:r>
            <a:r>
              <a:rPr lang="tr-TR" dirty="0">
                <a:ea typeface="MS PGothic" charset="0"/>
              </a:rPr>
              <a:t> </a:t>
            </a:r>
            <a:r>
              <a:rPr lang="tr-TR" dirty="0" err="1">
                <a:ea typeface="MS PGothic" charset="0"/>
              </a:rPr>
              <a:t>costs</a:t>
            </a:r>
            <a:r>
              <a:rPr lang="tr-TR" dirty="0">
                <a:ea typeface="MS PGothic" charset="0"/>
              </a:rPr>
              <a:t> </a:t>
            </a:r>
            <a:r>
              <a:rPr lang="tr-TR" dirty="0" err="1">
                <a:ea typeface="MS PGothic" charset="0"/>
              </a:rPr>
              <a:t>are</a:t>
            </a:r>
            <a:r>
              <a:rPr lang="tr-TR" dirty="0">
                <a:ea typeface="MS PGothic" charset="0"/>
              </a:rPr>
              <a:t> </a:t>
            </a:r>
            <a:r>
              <a:rPr lang="tr-TR" dirty="0" err="1">
                <a:ea typeface="MS PGothic" charset="0"/>
              </a:rPr>
              <a:t>higher</a:t>
            </a:r>
            <a:r>
              <a:rPr lang="tr-TR" dirty="0">
                <a:ea typeface="MS PGothic" charset="0"/>
              </a:rPr>
              <a:t>.</a:t>
            </a:r>
          </a:p>
          <a:p>
            <a:pPr marL="971550" lvl="1" indent="-514350" eaLnBrk="1" hangingPunct="1">
              <a:buFont typeface="Calibri" charset="0"/>
              <a:buAutoNum type="alphaUcPeriod"/>
            </a:pPr>
            <a:r>
              <a:rPr lang="tr-TR" dirty="0" err="1">
                <a:ea typeface="MS PGothic" charset="0"/>
              </a:rPr>
              <a:t>Consumers</a:t>
            </a:r>
            <a:r>
              <a:rPr lang="tr-TR" dirty="0">
                <a:ea typeface="MS PGothic" charset="0"/>
              </a:rPr>
              <a:t> </a:t>
            </a:r>
            <a:r>
              <a:rPr lang="tr-TR" dirty="0" err="1">
                <a:ea typeface="MS PGothic" charset="0"/>
              </a:rPr>
              <a:t>want</a:t>
            </a:r>
            <a:r>
              <a:rPr lang="tr-TR" dirty="0">
                <a:ea typeface="MS PGothic" charset="0"/>
              </a:rPr>
              <a:t> </a:t>
            </a:r>
            <a:r>
              <a:rPr lang="tr-TR" dirty="0" err="1">
                <a:ea typeface="MS PGothic" charset="0"/>
              </a:rPr>
              <a:t>the</a:t>
            </a:r>
            <a:r>
              <a:rPr lang="tr-TR" dirty="0">
                <a:ea typeface="MS PGothic" charset="0"/>
              </a:rPr>
              <a:t> </a:t>
            </a:r>
            <a:r>
              <a:rPr lang="tr-TR" dirty="0" err="1">
                <a:ea typeface="MS PGothic" charset="0"/>
              </a:rPr>
              <a:t>products</a:t>
            </a:r>
            <a:r>
              <a:rPr lang="tr-TR" dirty="0">
                <a:ea typeface="MS PGothic" charset="0"/>
              </a:rPr>
              <a:t> </a:t>
            </a:r>
            <a:r>
              <a:rPr lang="tr-TR" dirty="0" err="1">
                <a:ea typeface="MS PGothic" charset="0"/>
              </a:rPr>
              <a:t>more</a:t>
            </a:r>
            <a:r>
              <a:rPr lang="tr-TR" dirty="0">
                <a:ea typeface="MS PGothic" charset="0"/>
              </a:rPr>
              <a:t>.</a:t>
            </a:r>
          </a:p>
          <a:p>
            <a:pPr marL="971550" lvl="1" indent="-514350" eaLnBrk="1" hangingPunct="1">
              <a:buFont typeface="Calibri" charset="0"/>
              <a:buAutoNum type="alphaUcPeriod"/>
            </a:pPr>
            <a:r>
              <a:rPr lang="tr-TR" dirty="0" err="1">
                <a:ea typeface="MS PGothic" charset="0"/>
              </a:rPr>
              <a:t>Products</a:t>
            </a:r>
            <a:r>
              <a:rPr lang="tr-TR" dirty="0">
                <a:ea typeface="MS PGothic" charset="0"/>
              </a:rPr>
              <a:t> </a:t>
            </a:r>
            <a:r>
              <a:rPr lang="tr-TR" dirty="0" err="1">
                <a:ea typeface="MS PGothic" charset="0"/>
              </a:rPr>
              <a:t>become</a:t>
            </a:r>
            <a:r>
              <a:rPr lang="tr-TR" dirty="0">
                <a:ea typeface="MS PGothic" charset="0"/>
              </a:rPr>
              <a:t> </a:t>
            </a:r>
            <a:r>
              <a:rPr lang="tr-TR" dirty="0" err="1">
                <a:ea typeface="MS PGothic" charset="0"/>
              </a:rPr>
              <a:t>too</a:t>
            </a:r>
            <a:r>
              <a:rPr lang="tr-TR" dirty="0">
                <a:ea typeface="MS PGothic" charset="0"/>
              </a:rPr>
              <a:t> </a:t>
            </a:r>
            <a:r>
              <a:rPr lang="tr-TR" dirty="0" err="1">
                <a:ea typeface="MS PGothic" charset="0"/>
              </a:rPr>
              <a:t>differentiated</a:t>
            </a:r>
            <a:r>
              <a:rPr lang="tr-TR" dirty="0">
                <a:ea typeface="MS PGothic" charset="0"/>
              </a:rPr>
              <a:t>.</a:t>
            </a:r>
          </a:p>
          <a:p>
            <a:pPr marL="971550" lvl="1" indent="-514350" eaLnBrk="1" hangingPunct="1">
              <a:buFont typeface="Calibri" charset="0"/>
              <a:buAutoNum type="alphaUcPeriod"/>
            </a:pPr>
            <a:r>
              <a:rPr lang="tr-TR" dirty="0" err="1">
                <a:ea typeface="MS PGothic" charset="0"/>
              </a:rPr>
              <a:t>Firms</a:t>
            </a:r>
            <a:r>
              <a:rPr lang="tr-TR" dirty="0">
                <a:ea typeface="MS PGothic" charset="0"/>
              </a:rPr>
              <a:t> </a:t>
            </a:r>
            <a:r>
              <a:rPr lang="tr-TR" dirty="0" err="1">
                <a:ea typeface="MS PGothic" charset="0"/>
              </a:rPr>
              <a:t>will</a:t>
            </a:r>
            <a:r>
              <a:rPr lang="tr-TR" dirty="0">
                <a:ea typeface="MS PGothic" charset="0"/>
              </a:rPr>
              <a:t> </a:t>
            </a:r>
            <a:r>
              <a:rPr lang="tr-TR" dirty="0" err="1">
                <a:ea typeface="MS PGothic" charset="0"/>
              </a:rPr>
              <a:t>begin</a:t>
            </a:r>
            <a:r>
              <a:rPr lang="tr-TR" dirty="0">
                <a:ea typeface="MS PGothic" charset="0"/>
              </a:rPr>
              <a:t> </a:t>
            </a:r>
            <a:r>
              <a:rPr lang="tr-TR" dirty="0" err="1">
                <a:ea typeface="MS PGothic" charset="0"/>
              </a:rPr>
              <a:t>to</a:t>
            </a:r>
            <a:r>
              <a:rPr lang="tr-TR" dirty="0">
                <a:ea typeface="MS PGothic" charset="0"/>
              </a:rPr>
              <a:t> </a:t>
            </a:r>
            <a:r>
              <a:rPr lang="tr-TR" dirty="0" err="1">
                <a:ea typeface="MS PGothic" charset="0"/>
              </a:rPr>
              <a:t>cooperate</a:t>
            </a:r>
            <a:r>
              <a:rPr lang="tr-TR" dirty="0">
                <a:ea typeface="MS PGothic" charset="0"/>
              </a:rPr>
              <a:t> </a:t>
            </a:r>
            <a:r>
              <a:rPr lang="tr-TR" dirty="0" err="1">
                <a:ea typeface="MS PGothic" charset="0"/>
              </a:rPr>
              <a:t>instead</a:t>
            </a:r>
            <a:r>
              <a:rPr lang="tr-TR" dirty="0">
                <a:ea typeface="MS PGothic" charset="0"/>
              </a:rPr>
              <a:t> of </a:t>
            </a:r>
            <a:r>
              <a:rPr lang="tr-TR" dirty="0" err="1">
                <a:ea typeface="MS PGothic" charset="0"/>
              </a:rPr>
              <a:t>compete</a:t>
            </a:r>
            <a:r>
              <a:rPr lang="tr-TR" dirty="0">
                <a:ea typeface="MS PGothic" charset="0"/>
              </a:rPr>
              <a:t>.</a:t>
            </a:r>
          </a:p>
        </p:txBody>
      </p:sp>
    </p:spTree>
    <p:extLst>
      <p:ext uri="{BB962C8B-B14F-4D97-AF65-F5344CB8AC3E}">
        <p14:creationId xmlns:p14="http://schemas.microsoft.com/office/powerpoint/2010/main" val="386386721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mph" presetSubtype="1" nodeType="clickEffect">
                                  <p:stCondLst>
                                    <p:cond delay="0"/>
                                  </p:stCondLst>
                                  <p:childTnLst>
                                    <p:set>
                                      <p:cBhvr override="childStyle">
                                        <p:cTn id="6" dur="indefinite"/>
                                        <p:tgtEl>
                                          <p:spTgt spid="53251">
                                            <p:txEl>
                                              <p:pRg st="1" end="1"/>
                                            </p:txEl>
                                          </p:spTgt>
                                        </p:tgtEl>
                                        <p:attrNameLst>
                                          <p:attrName>style.fontStyle</p:attrName>
                                        </p:attrNameLst>
                                      </p:cBhvr>
                                      <p:to>
                                        <p:strVal val="normal"/>
                                      </p:to>
                                    </p:set>
                                    <p:set>
                                      <p:cBhvr override="childStyle">
                                        <p:cTn id="7" dur="indefinite"/>
                                        <p:tgtEl>
                                          <p:spTgt spid="53251">
                                            <p:txEl>
                                              <p:pRg st="1" end="1"/>
                                            </p:txEl>
                                          </p:spTgt>
                                        </p:tgtEl>
                                        <p:attrNameLst>
                                          <p:attrName>style.fontWeight</p:attrName>
                                        </p:attrNameLst>
                                      </p:cBhvr>
                                      <p:to>
                                        <p:strVal val="bold"/>
                                      </p:to>
                                    </p:set>
                                    <p:set>
                                      <p:cBhvr override="childStyle">
                                        <p:cTn id="8" dur="indefinite"/>
                                        <p:tgtEl>
                                          <p:spTgt spid="53251">
                                            <p:txEl>
                                              <p:pRg st="1" end="1"/>
                                            </p:txEl>
                                          </p:spTgt>
                                        </p:tgtEl>
                                        <p:attrNameLst>
                                          <p:attrName>style.textDecorationUnderline</p:attrName>
                                        </p:attrNameLst>
                                      </p:cBhvr>
                                      <p:to>
                                        <p:strVal val="false"/>
                                      </p:to>
                                    </p:set>
                                  </p:childTnLst>
                                </p:cTn>
                              </p:par>
                              <p:par>
                                <p:cTn id="9" presetID="3" presetClass="emph" presetSubtype="2" fill="hold" nodeType="withEffect">
                                  <p:stCondLst>
                                    <p:cond delay="0"/>
                                  </p:stCondLst>
                                  <p:childTnLst>
                                    <p:animClr clrSpc="rgb" dir="cw">
                                      <p:cBhvr override="childStyle">
                                        <p:cTn id="10" dur="500" fill="hold"/>
                                        <p:tgtEl>
                                          <p:spTgt spid="53251">
                                            <p:txEl>
                                              <p:pRg st="1" end="1"/>
                                            </p:txEl>
                                          </p:spTgt>
                                        </p:tgtEl>
                                        <p:attrNameLst>
                                          <p:attrName>style.color</p:attrName>
                                        </p:attrNameLst>
                                      </p:cBhvr>
                                      <p:to>
                                        <a:srgbClr val="66990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Title 1"/>
          <p:cNvSpPr>
            <a:spLocks noGrp="1"/>
          </p:cNvSpPr>
          <p:nvPr>
            <p:ph type="title" idx="4294967295"/>
          </p:nvPr>
        </p:nvSpPr>
        <p:spPr>
          <a:xfrm>
            <a:off x="364067" y="0"/>
            <a:ext cx="10972800" cy="1527175"/>
          </a:xfrm>
        </p:spPr>
        <p:txBody>
          <a:bodyPr/>
          <a:lstStyle/>
          <a:p>
            <a:pPr algn="l" eaLnBrk="1" hangingPunct="1"/>
            <a:r>
              <a:rPr lang="tr-TR" b="1" dirty="0">
                <a:ea typeface="MS PGothic" charset="0"/>
              </a:rPr>
              <a:t>Örnek Sorular</a:t>
            </a:r>
          </a:p>
        </p:txBody>
      </p:sp>
      <p:sp>
        <p:nvSpPr>
          <p:cNvPr id="53251" name="Content Placeholder 2"/>
          <p:cNvSpPr>
            <a:spLocks noGrp="1"/>
          </p:cNvSpPr>
          <p:nvPr>
            <p:ph idx="4294967295"/>
          </p:nvPr>
        </p:nvSpPr>
        <p:spPr>
          <a:xfrm>
            <a:off x="364067" y="1712913"/>
            <a:ext cx="11595100" cy="4895850"/>
          </a:xfrm>
        </p:spPr>
        <p:txBody>
          <a:bodyPr/>
          <a:lstStyle/>
          <a:p>
            <a:pPr marL="0" indent="0" eaLnBrk="1" hangingPunct="1">
              <a:buFont typeface="Arial" charset="0"/>
              <a:buNone/>
            </a:pPr>
            <a:r>
              <a:rPr lang="tr-TR" dirty="0" err="1">
                <a:ea typeface="MS PGothic" charset="0"/>
              </a:rPr>
              <a:t>What</a:t>
            </a:r>
            <a:r>
              <a:rPr lang="tr-TR" dirty="0">
                <a:ea typeface="MS PGothic" charset="0"/>
              </a:rPr>
              <a:t> is </a:t>
            </a:r>
            <a:r>
              <a:rPr lang="tr-TR" dirty="0" err="1">
                <a:ea typeface="MS PGothic" charset="0"/>
              </a:rPr>
              <a:t>true</a:t>
            </a:r>
            <a:r>
              <a:rPr lang="tr-TR" dirty="0">
                <a:ea typeface="MS PGothic" charset="0"/>
              </a:rPr>
              <a:t> </a:t>
            </a:r>
            <a:r>
              <a:rPr lang="tr-TR" dirty="0" err="1">
                <a:ea typeface="MS PGothic" charset="0"/>
              </a:rPr>
              <a:t>about</a:t>
            </a:r>
            <a:r>
              <a:rPr lang="tr-TR" dirty="0">
                <a:ea typeface="MS PGothic" charset="0"/>
              </a:rPr>
              <a:t> </a:t>
            </a:r>
            <a:r>
              <a:rPr lang="tr-TR" dirty="0" err="1">
                <a:ea typeface="MS PGothic" charset="0"/>
              </a:rPr>
              <a:t>the</a:t>
            </a:r>
            <a:r>
              <a:rPr lang="tr-TR" dirty="0">
                <a:ea typeface="MS PGothic" charset="0"/>
              </a:rPr>
              <a:t> </a:t>
            </a:r>
            <a:r>
              <a:rPr lang="tr-TR" dirty="0" err="1">
                <a:ea typeface="MS PGothic" charset="0"/>
              </a:rPr>
              <a:t>long-run</a:t>
            </a:r>
            <a:r>
              <a:rPr lang="tr-TR" dirty="0">
                <a:ea typeface="MS PGothic" charset="0"/>
              </a:rPr>
              <a:t> </a:t>
            </a:r>
            <a:r>
              <a:rPr lang="tr-TR" dirty="0" err="1">
                <a:ea typeface="MS PGothic" charset="0"/>
              </a:rPr>
              <a:t>equilibrium</a:t>
            </a:r>
            <a:r>
              <a:rPr lang="tr-TR" dirty="0">
                <a:ea typeface="MS PGothic" charset="0"/>
              </a:rPr>
              <a:t> </a:t>
            </a:r>
            <a:r>
              <a:rPr lang="tr-TR" dirty="0" err="1">
                <a:ea typeface="MS PGothic" charset="0"/>
              </a:rPr>
              <a:t>for</a:t>
            </a:r>
            <a:r>
              <a:rPr lang="tr-TR" dirty="0">
                <a:ea typeface="MS PGothic" charset="0"/>
              </a:rPr>
              <a:t> </a:t>
            </a:r>
            <a:r>
              <a:rPr lang="tr-TR" dirty="0" err="1">
                <a:ea typeface="MS PGothic" charset="0"/>
              </a:rPr>
              <a:t>firms</a:t>
            </a:r>
            <a:r>
              <a:rPr lang="tr-TR" dirty="0">
                <a:ea typeface="MS PGothic" charset="0"/>
              </a:rPr>
              <a:t> in a </a:t>
            </a:r>
            <a:r>
              <a:rPr lang="tr-TR" dirty="0" err="1">
                <a:ea typeface="MS PGothic" charset="0"/>
              </a:rPr>
              <a:t>monopolistically</a:t>
            </a:r>
            <a:r>
              <a:rPr lang="tr-TR" dirty="0">
                <a:ea typeface="MS PGothic" charset="0"/>
              </a:rPr>
              <a:t> </a:t>
            </a:r>
            <a:r>
              <a:rPr lang="tr-TR" dirty="0" err="1">
                <a:ea typeface="MS PGothic" charset="0"/>
              </a:rPr>
              <a:t>competitive</a:t>
            </a:r>
            <a:r>
              <a:rPr lang="tr-TR" dirty="0">
                <a:ea typeface="MS PGothic" charset="0"/>
              </a:rPr>
              <a:t> </a:t>
            </a:r>
            <a:r>
              <a:rPr lang="tr-TR" dirty="0" err="1">
                <a:ea typeface="MS PGothic" charset="0"/>
              </a:rPr>
              <a:t>industry</a:t>
            </a:r>
            <a:r>
              <a:rPr lang="tr-TR" dirty="0">
                <a:ea typeface="MS PGothic" charset="0"/>
              </a:rPr>
              <a:t>?</a:t>
            </a:r>
          </a:p>
          <a:p>
            <a:pPr marL="971550" lvl="1" indent="-514350" eaLnBrk="1" hangingPunct="1">
              <a:buFont typeface="Calibri" charset="0"/>
              <a:buAutoNum type="alphaUcPeriod"/>
            </a:pPr>
            <a:r>
              <a:rPr lang="tr-TR" dirty="0">
                <a:ea typeface="MS PGothic" charset="0"/>
              </a:rPr>
              <a:t>MR &lt; MC, P &lt; </a:t>
            </a:r>
            <a:r>
              <a:rPr lang="tr-TR" dirty="0" err="1">
                <a:ea typeface="MS PGothic" charset="0"/>
              </a:rPr>
              <a:t>min</a:t>
            </a:r>
            <a:r>
              <a:rPr lang="tr-TR" dirty="0">
                <a:ea typeface="MS PGothic" charset="0"/>
              </a:rPr>
              <a:t>(ATC)</a:t>
            </a:r>
          </a:p>
          <a:p>
            <a:pPr marL="971550" lvl="1" indent="-514350" eaLnBrk="1" hangingPunct="1">
              <a:buFont typeface="Calibri" charset="0"/>
              <a:buAutoNum type="alphaUcPeriod"/>
            </a:pPr>
            <a:r>
              <a:rPr lang="tr-TR" dirty="0">
                <a:ea typeface="MS PGothic" charset="0"/>
              </a:rPr>
              <a:t>P = MR = MC = </a:t>
            </a:r>
            <a:r>
              <a:rPr lang="tr-TR" dirty="0" err="1">
                <a:ea typeface="MS PGothic" charset="0"/>
              </a:rPr>
              <a:t>min</a:t>
            </a:r>
            <a:r>
              <a:rPr lang="tr-TR" dirty="0">
                <a:ea typeface="MS PGothic" charset="0"/>
              </a:rPr>
              <a:t>(ATC)</a:t>
            </a:r>
          </a:p>
          <a:p>
            <a:pPr marL="971550" lvl="1" indent="-514350" eaLnBrk="1" hangingPunct="1">
              <a:buFont typeface="Calibri" charset="0"/>
              <a:buAutoNum type="alphaUcPeriod"/>
            </a:pPr>
            <a:r>
              <a:rPr lang="tr-TR" dirty="0">
                <a:ea typeface="MS PGothic" charset="0"/>
              </a:rPr>
              <a:t>P = ATC, P &gt; MC, P &gt; </a:t>
            </a:r>
            <a:r>
              <a:rPr lang="tr-TR" dirty="0" err="1">
                <a:ea typeface="MS PGothic" charset="0"/>
              </a:rPr>
              <a:t>min</a:t>
            </a:r>
            <a:r>
              <a:rPr lang="tr-TR" dirty="0">
                <a:ea typeface="MS PGothic" charset="0"/>
              </a:rPr>
              <a:t>(ATC)</a:t>
            </a:r>
          </a:p>
          <a:p>
            <a:pPr marL="971550" lvl="1" indent="-514350" eaLnBrk="1" hangingPunct="1">
              <a:buFont typeface="Calibri" charset="0"/>
              <a:buAutoNum type="alphaUcPeriod"/>
            </a:pPr>
            <a:r>
              <a:rPr lang="tr-TR" dirty="0">
                <a:ea typeface="MS PGothic" charset="0"/>
              </a:rPr>
              <a:t>P &gt; ATC, P = MC</a:t>
            </a:r>
          </a:p>
        </p:txBody>
      </p:sp>
    </p:spTree>
    <p:extLst>
      <p:ext uri="{BB962C8B-B14F-4D97-AF65-F5344CB8AC3E}">
        <p14:creationId xmlns:p14="http://schemas.microsoft.com/office/powerpoint/2010/main" val="285378390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mph" presetSubtype="1" nodeType="clickEffect">
                                  <p:stCondLst>
                                    <p:cond delay="0"/>
                                  </p:stCondLst>
                                  <p:childTnLst>
                                    <p:set>
                                      <p:cBhvr override="childStyle">
                                        <p:cTn id="6" dur="indefinite"/>
                                        <p:tgtEl>
                                          <p:spTgt spid="53251">
                                            <p:txEl>
                                              <p:pRg st="3" end="3"/>
                                            </p:txEl>
                                          </p:spTgt>
                                        </p:tgtEl>
                                        <p:attrNameLst>
                                          <p:attrName>style.fontStyle</p:attrName>
                                        </p:attrNameLst>
                                      </p:cBhvr>
                                      <p:to>
                                        <p:strVal val="normal"/>
                                      </p:to>
                                    </p:set>
                                    <p:set>
                                      <p:cBhvr override="childStyle">
                                        <p:cTn id="7" dur="indefinite"/>
                                        <p:tgtEl>
                                          <p:spTgt spid="53251">
                                            <p:txEl>
                                              <p:pRg st="3" end="3"/>
                                            </p:txEl>
                                          </p:spTgt>
                                        </p:tgtEl>
                                        <p:attrNameLst>
                                          <p:attrName>style.fontWeight</p:attrName>
                                        </p:attrNameLst>
                                      </p:cBhvr>
                                      <p:to>
                                        <p:strVal val="bold"/>
                                      </p:to>
                                    </p:set>
                                    <p:set>
                                      <p:cBhvr override="childStyle">
                                        <p:cTn id="8" dur="indefinite"/>
                                        <p:tgtEl>
                                          <p:spTgt spid="53251">
                                            <p:txEl>
                                              <p:pRg st="3" end="3"/>
                                            </p:txEl>
                                          </p:spTgt>
                                        </p:tgtEl>
                                        <p:attrNameLst>
                                          <p:attrName>style.textDecorationUnderline</p:attrName>
                                        </p:attrNameLst>
                                      </p:cBhvr>
                                      <p:to>
                                        <p:strVal val="false"/>
                                      </p:to>
                                    </p:set>
                                  </p:childTnLst>
                                </p:cTn>
                              </p:par>
                              <p:par>
                                <p:cTn id="9" presetID="3" presetClass="emph" presetSubtype="2" fill="hold" nodeType="withEffect">
                                  <p:stCondLst>
                                    <p:cond delay="0"/>
                                  </p:stCondLst>
                                  <p:childTnLst>
                                    <p:animClr clrSpc="rgb" dir="cw">
                                      <p:cBhvr override="childStyle">
                                        <p:cTn id="10" dur="500" fill="hold"/>
                                        <p:tgtEl>
                                          <p:spTgt spid="53251">
                                            <p:txEl>
                                              <p:pRg st="3" end="3"/>
                                            </p:txEl>
                                          </p:spTgt>
                                        </p:tgtEl>
                                        <p:attrNameLst>
                                          <p:attrName>style.color</p:attrName>
                                        </p:attrNameLst>
                                      </p:cBhvr>
                                      <p:to>
                                        <a:srgbClr val="66990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Title 1"/>
          <p:cNvSpPr>
            <a:spLocks noGrp="1"/>
          </p:cNvSpPr>
          <p:nvPr>
            <p:ph type="title" idx="4294967295"/>
          </p:nvPr>
        </p:nvSpPr>
        <p:spPr>
          <a:xfrm>
            <a:off x="364067" y="0"/>
            <a:ext cx="10972800" cy="1527175"/>
          </a:xfrm>
        </p:spPr>
        <p:txBody>
          <a:bodyPr/>
          <a:lstStyle/>
          <a:p>
            <a:pPr algn="l" eaLnBrk="1" hangingPunct="1"/>
            <a:r>
              <a:rPr lang="tr-TR" b="1" dirty="0">
                <a:ea typeface="MS PGothic" charset="0"/>
              </a:rPr>
              <a:t>Örnek Sorular</a:t>
            </a:r>
          </a:p>
        </p:txBody>
      </p:sp>
      <p:sp>
        <p:nvSpPr>
          <p:cNvPr id="53251" name="Content Placeholder 2"/>
          <p:cNvSpPr>
            <a:spLocks noGrp="1"/>
          </p:cNvSpPr>
          <p:nvPr>
            <p:ph idx="4294967295"/>
          </p:nvPr>
        </p:nvSpPr>
        <p:spPr>
          <a:xfrm>
            <a:off x="364067" y="1712913"/>
            <a:ext cx="11595100" cy="4895850"/>
          </a:xfrm>
        </p:spPr>
        <p:txBody>
          <a:bodyPr/>
          <a:lstStyle/>
          <a:p>
            <a:pPr marL="0" indent="0" eaLnBrk="1" hangingPunct="1">
              <a:buFont typeface="Arial" charset="0"/>
              <a:buNone/>
            </a:pPr>
            <a:r>
              <a:rPr lang="tr-TR" dirty="0" err="1">
                <a:ea typeface="MS PGothic" charset="0"/>
              </a:rPr>
              <a:t>Which</a:t>
            </a:r>
            <a:r>
              <a:rPr lang="tr-TR" dirty="0">
                <a:ea typeface="MS PGothic" charset="0"/>
              </a:rPr>
              <a:t> of </a:t>
            </a:r>
            <a:r>
              <a:rPr lang="tr-TR" dirty="0" err="1">
                <a:ea typeface="MS PGothic" charset="0"/>
              </a:rPr>
              <a:t>the</a:t>
            </a:r>
            <a:r>
              <a:rPr lang="tr-TR" dirty="0">
                <a:ea typeface="MS PGothic" charset="0"/>
              </a:rPr>
              <a:t> </a:t>
            </a:r>
            <a:r>
              <a:rPr lang="tr-TR" dirty="0" err="1">
                <a:ea typeface="MS PGothic" charset="0"/>
              </a:rPr>
              <a:t>following</a:t>
            </a:r>
            <a:r>
              <a:rPr lang="tr-TR" dirty="0">
                <a:ea typeface="MS PGothic" charset="0"/>
              </a:rPr>
              <a:t> is </a:t>
            </a:r>
            <a:r>
              <a:rPr lang="tr-TR" dirty="0" err="1">
                <a:ea typeface="MS PGothic" charset="0"/>
              </a:rPr>
              <a:t>true</a:t>
            </a:r>
            <a:r>
              <a:rPr lang="tr-TR" dirty="0">
                <a:ea typeface="MS PGothic" charset="0"/>
              </a:rPr>
              <a:t> </a:t>
            </a:r>
            <a:r>
              <a:rPr lang="tr-TR" dirty="0" err="1">
                <a:ea typeface="MS PGothic" charset="0"/>
              </a:rPr>
              <a:t>about</a:t>
            </a:r>
            <a:r>
              <a:rPr lang="tr-TR" dirty="0">
                <a:ea typeface="MS PGothic" charset="0"/>
              </a:rPr>
              <a:t> </a:t>
            </a:r>
            <a:r>
              <a:rPr lang="tr-TR" dirty="0" err="1">
                <a:ea typeface="MS PGothic" charset="0"/>
              </a:rPr>
              <a:t>product</a:t>
            </a:r>
            <a:r>
              <a:rPr lang="tr-TR" dirty="0">
                <a:ea typeface="MS PGothic" charset="0"/>
              </a:rPr>
              <a:t> </a:t>
            </a:r>
            <a:r>
              <a:rPr lang="tr-TR" dirty="0" err="1">
                <a:ea typeface="MS PGothic" charset="0"/>
              </a:rPr>
              <a:t>differentiation</a:t>
            </a:r>
            <a:r>
              <a:rPr lang="tr-TR" dirty="0">
                <a:ea typeface="MS PGothic" charset="0"/>
              </a:rPr>
              <a:t>?</a:t>
            </a:r>
          </a:p>
          <a:p>
            <a:pPr marL="971550" lvl="1" indent="-514350" eaLnBrk="1" hangingPunct="1">
              <a:buFont typeface="Calibri" charset="0"/>
              <a:buAutoNum type="alphaUcPeriod"/>
            </a:pPr>
            <a:r>
              <a:rPr lang="tr-TR" dirty="0" err="1">
                <a:ea typeface="MS PGothic" charset="0"/>
              </a:rPr>
              <a:t>More</a:t>
            </a:r>
            <a:r>
              <a:rPr lang="tr-TR" dirty="0">
                <a:ea typeface="MS PGothic" charset="0"/>
              </a:rPr>
              <a:t> </a:t>
            </a:r>
            <a:r>
              <a:rPr lang="tr-TR" dirty="0" err="1">
                <a:ea typeface="MS PGothic" charset="0"/>
              </a:rPr>
              <a:t>differentiation</a:t>
            </a:r>
            <a:r>
              <a:rPr lang="tr-TR" dirty="0">
                <a:ea typeface="MS PGothic" charset="0"/>
              </a:rPr>
              <a:t> </a:t>
            </a:r>
            <a:r>
              <a:rPr lang="tr-TR" dirty="0" err="1">
                <a:ea typeface="MS PGothic" charset="0"/>
              </a:rPr>
              <a:t>means</a:t>
            </a:r>
            <a:r>
              <a:rPr lang="tr-TR" dirty="0">
                <a:ea typeface="MS PGothic" charset="0"/>
              </a:rPr>
              <a:t> </a:t>
            </a:r>
            <a:r>
              <a:rPr lang="tr-TR" dirty="0" err="1">
                <a:ea typeface="MS PGothic" charset="0"/>
              </a:rPr>
              <a:t>products</a:t>
            </a:r>
            <a:r>
              <a:rPr lang="tr-TR" dirty="0">
                <a:ea typeface="MS PGothic" charset="0"/>
              </a:rPr>
              <a:t> </a:t>
            </a:r>
            <a:r>
              <a:rPr lang="tr-TR" dirty="0" err="1">
                <a:ea typeface="MS PGothic" charset="0"/>
              </a:rPr>
              <a:t>are</a:t>
            </a:r>
            <a:r>
              <a:rPr lang="tr-TR" dirty="0">
                <a:ea typeface="MS PGothic" charset="0"/>
              </a:rPr>
              <a:t> </a:t>
            </a:r>
            <a:r>
              <a:rPr lang="tr-TR" dirty="0" err="1">
                <a:ea typeface="MS PGothic" charset="0"/>
              </a:rPr>
              <a:t>more</a:t>
            </a:r>
            <a:r>
              <a:rPr lang="tr-TR" dirty="0">
                <a:ea typeface="MS PGothic" charset="0"/>
              </a:rPr>
              <a:t> </a:t>
            </a:r>
            <a:r>
              <a:rPr lang="tr-TR" dirty="0" err="1">
                <a:ea typeface="MS PGothic" charset="0"/>
              </a:rPr>
              <a:t>substitutable</a:t>
            </a:r>
            <a:r>
              <a:rPr lang="tr-TR" dirty="0">
                <a:ea typeface="MS PGothic" charset="0"/>
              </a:rPr>
              <a:t> </a:t>
            </a:r>
            <a:r>
              <a:rPr lang="tr-TR" dirty="0" err="1">
                <a:ea typeface="MS PGothic" charset="0"/>
              </a:rPr>
              <a:t>for</a:t>
            </a:r>
            <a:r>
              <a:rPr lang="tr-TR" dirty="0">
                <a:ea typeface="MS PGothic" charset="0"/>
              </a:rPr>
              <a:t> </a:t>
            </a:r>
            <a:r>
              <a:rPr lang="tr-TR" dirty="0" err="1">
                <a:ea typeface="MS PGothic" charset="0"/>
              </a:rPr>
              <a:t>each</a:t>
            </a:r>
            <a:r>
              <a:rPr lang="tr-TR" dirty="0">
                <a:ea typeface="MS PGothic" charset="0"/>
              </a:rPr>
              <a:t> </a:t>
            </a:r>
            <a:r>
              <a:rPr lang="tr-TR" dirty="0" err="1">
                <a:ea typeface="MS PGothic" charset="0"/>
              </a:rPr>
              <a:t>other</a:t>
            </a:r>
            <a:endParaRPr lang="tr-TR" dirty="0">
              <a:ea typeface="MS PGothic" charset="0"/>
            </a:endParaRPr>
          </a:p>
          <a:p>
            <a:pPr marL="971550" lvl="1" indent="-514350" eaLnBrk="1" hangingPunct="1">
              <a:buFont typeface="Calibri" charset="0"/>
              <a:buAutoNum type="alphaUcPeriod"/>
            </a:pPr>
            <a:r>
              <a:rPr lang="tr-TR" dirty="0" err="1">
                <a:ea typeface="MS PGothic" charset="0"/>
              </a:rPr>
              <a:t>More</a:t>
            </a:r>
            <a:r>
              <a:rPr lang="tr-TR" dirty="0">
                <a:ea typeface="MS PGothic" charset="0"/>
              </a:rPr>
              <a:t> </a:t>
            </a:r>
            <a:r>
              <a:rPr lang="tr-TR" dirty="0" err="1">
                <a:ea typeface="MS PGothic" charset="0"/>
              </a:rPr>
              <a:t>differentiation</a:t>
            </a:r>
            <a:r>
              <a:rPr lang="tr-TR" dirty="0">
                <a:ea typeface="MS PGothic" charset="0"/>
              </a:rPr>
              <a:t> </a:t>
            </a:r>
            <a:r>
              <a:rPr lang="tr-TR" dirty="0" err="1">
                <a:ea typeface="MS PGothic" charset="0"/>
              </a:rPr>
              <a:t>leads</a:t>
            </a:r>
            <a:r>
              <a:rPr lang="tr-TR" dirty="0">
                <a:ea typeface="MS PGothic" charset="0"/>
              </a:rPr>
              <a:t> </a:t>
            </a:r>
            <a:r>
              <a:rPr lang="tr-TR" dirty="0" err="1">
                <a:ea typeface="MS PGothic" charset="0"/>
              </a:rPr>
              <a:t>to</a:t>
            </a:r>
            <a:r>
              <a:rPr lang="tr-TR" dirty="0">
                <a:ea typeface="MS PGothic" charset="0"/>
              </a:rPr>
              <a:t> </a:t>
            </a:r>
            <a:r>
              <a:rPr lang="tr-TR" dirty="0" err="1">
                <a:ea typeface="MS PGothic" charset="0"/>
              </a:rPr>
              <a:t>greater</a:t>
            </a:r>
            <a:r>
              <a:rPr lang="tr-TR" dirty="0">
                <a:ea typeface="MS PGothic" charset="0"/>
              </a:rPr>
              <a:t> </a:t>
            </a:r>
            <a:r>
              <a:rPr lang="tr-TR" dirty="0" err="1">
                <a:ea typeface="MS PGothic" charset="0"/>
              </a:rPr>
              <a:t>differences</a:t>
            </a:r>
            <a:r>
              <a:rPr lang="tr-TR" dirty="0">
                <a:ea typeface="MS PGothic" charset="0"/>
              </a:rPr>
              <a:t> in </a:t>
            </a:r>
            <a:r>
              <a:rPr lang="tr-TR" dirty="0" err="1">
                <a:ea typeface="MS PGothic" charset="0"/>
              </a:rPr>
              <a:t>price</a:t>
            </a:r>
            <a:endParaRPr lang="tr-TR" dirty="0">
              <a:ea typeface="MS PGothic" charset="0"/>
            </a:endParaRPr>
          </a:p>
          <a:p>
            <a:pPr marL="971550" lvl="1" indent="-514350" eaLnBrk="1" hangingPunct="1">
              <a:buFont typeface="Calibri" charset="0"/>
              <a:buAutoNum type="alphaUcPeriod"/>
            </a:pPr>
            <a:r>
              <a:rPr lang="tr-TR" dirty="0" err="1">
                <a:ea typeface="MS PGothic" charset="0"/>
              </a:rPr>
              <a:t>More</a:t>
            </a:r>
            <a:r>
              <a:rPr lang="tr-TR" dirty="0">
                <a:ea typeface="MS PGothic" charset="0"/>
              </a:rPr>
              <a:t> </a:t>
            </a:r>
            <a:r>
              <a:rPr lang="tr-TR" dirty="0" err="1">
                <a:ea typeface="MS PGothic" charset="0"/>
              </a:rPr>
              <a:t>differentiation</a:t>
            </a:r>
            <a:r>
              <a:rPr lang="tr-TR" dirty="0">
                <a:ea typeface="MS PGothic" charset="0"/>
              </a:rPr>
              <a:t> </a:t>
            </a:r>
            <a:r>
              <a:rPr lang="tr-TR" dirty="0" err="1">
                <a:ea typeface="MS PGothic" charset="0"/>
              </a:rPr>
              <a:t>leads</a:t>
            </a:r>
            <a:r>
              <a:rPr lang="tr-TR" dirty="0">
                <a:ea typeface="MS PGothic" charset="0"/>
              </a:rPr>
              <a:t> </a:t>
            </a:r>
            <a:r>
              <a:rPr lang="tr-TR" dirty="0" err="1">
                <a:ea typeface="MS PGothic" charset="0"/>
              </a:rPr>
              <a:t>to</a:t>
            </a:r>
            <a:r>
              <a:rPr lang="tr-TR" dirty="0">
                <a:ea typeface="MS PGothic" charset="0"/>
              </a:rPr>
              <a:t> </a:t>
            </a:r>
            <a:r>
              <a:rPr lang="tr-TR" dirty="0" err="1">
                <a:ea typeface="MS PGothic" charset="0"/>
              </a:rPr>
              <a:t>converging</a:t>
            </a:r>
            <a:r>
              <a:rPr lang="tr-TR" dirty="0">
                <a:ea typeface="MS PGothic" charset="0"/>
              </a:rPr>
              <a:t> </a:t>
            </a:r>
            <a:r>
              <a:rPr lang="tr-TR" dirty="0" err="1">
                <a:ea typeface="MS PGothic" charset="0"/>
              </a:rPr>
              <a:t>prices</a:t>
            </a:r>
            <a:endParaRPr lang="tr-TR" dirty="0">
              <a:ea typeface="MS PGothic" charset="0"/>
            </a:endParaRPr>
          </a:p>
          <a:p>
            <a:pPr marL="971550" lvl="1" indent="-514350" eaLnBrk="1" hangingPunct="1">
              <a:buFont typeface="Calibri" charset="0"/>
              <a:buAutoNum type="alphaUcPeriod"/>
            </a:pPr>
            <a:r>
              <a:rPr lang="tr-TR" dirty="0" err="1">
                <a:ea typeface="MS PGothic" charset="0"/>
              </a:rPr>
              <a:t>Differentiation</a:t>
            </a:r>
            <a:r>
              <a:rPr lang="tr-TR" dirty="0">
                <a:ea typeface="MS PGothic" charset="0"/>
              </a:rPr>
              <a:t> </a:t>
            </a:r>
            <a:r>
              <a:rPr lang="tr-TR" dirty="0" err="1">
                <a:ea typeface="MS PGothic" charset="0"/>
              </a:rPr>
              <a:t>lowers</a:t>
            </a:r>
            <a:r>
              <a:rPr lang="tr-TR" dirty="0">
                <a:ea typeface="MS PGothic" charset="0"/>
              </a:rPr>
              <a:t> </a:t>
            </a:r>
            <a:r>
              <a:rPr lang="tr-TR" dirty="0" err="1">
                <a:ea typeface="MS PGothic" charset="0"/>
              </a:rPr>
              <a:t>firm</a:t>
            </a:r>
            <a:r>
              <a:rPr lang="tr-TR" dirty="0">
                <a:ea typeface="MS PGothic" charset="0"/>
              </a:rPr>
              <a:t> </a:t>
            </a:r>
            <a:r>
              <a:rPr lang="tr-TR" dirty="0" err="1">
                <a:ea typeface="MS PGothic" charset="0"/>
              </a:rPr>
              <a:t>profits</a:t>
            </a:r>
            <a:endParaRPr lang="tr-TR" dirty="0">
              <a:ea typeface="MS PGothic" charset="0"/>
            </a:endParaRPr>
          </a:p>
        </p:txBody>
      </p:sp>
    </p:spTree>
    <p:extLst>
      <p:ext uri="{BB962C8B-B14F-4D97-AF65-F5344CB8AC3E}">
        <p14:creationId xmlns:p14="http://schemas.microsoft.com/office/powerpoint/2010/main" val="323671278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mph" presetSubtype="1" nodeType="clickEffect">
                                  <p:stCondLst>
                                    <p:cond delay="0"/>
                                  </p:stCondLst>
                                  <p:childTnLst>
                                    <p:set>
                                      <p:cBhvr override="childStyle">
                                        <p:cTn id="6" dur="indefinite"/>
                                        <p:tgtEl>
                                          <p:spTgt spid="53251">
                                            <p:txEl>
                                              <p:pRg st="2" end="2"/>
                                            </p:txEl>
                                          </p:spTgt>
                                        </p:tgtEl>
                                        <p:attrNameLst>
                                          <p:attrName>style.fontStyle</p:attrName>
                                        </p:attrNameLst>
                                      </p:cBhvr>
                                      <p:to>
                                        <p:strVal val="normal"/>
                                      </p:to>
                                    </p:set>
                                    <p:set>
                                      <p:cBhvr override="childStyle">
                                        <p:cTn id="7" dur="indefinite"/>
                                        <p:tgtEl>
                                          <p:spTgt spid="53251">
                                            <p:txEl>
                                              <p:pRg st="2" end="2"/>
                                            </p:txEl>
                                          </p:spTgt>
                                        </p:tgtEl>
                                        <p:attrNameLst>
                                          <p:attrName>style.fontWeight</p:attrName>
                                        </p:attrNameLst>
                                      </p:cBhvr>
                                      <p:to>
                                        <p:strVal val="bold"/>
                                      </p:to>
                                    </p:set>
                                    <p:set>
                                      <p:cBhvr override="childStyle">
                                        <p:cTn id="8" dur="indefinite"/>
                                        <p:tgtEl>
                                          <p:spTgt spid="53251">
                                            <p:txEl>
                                              <p:pRg st="2" end="2"/>
                                            </p:txEl>
                                          </p:spTgt>
                                        </p:tgtEl>
                                        <p:attrNameLst>
                                          <p:attrName>style.textDecorationUnderline</p:attrName>
                                        </p:attrNameLst>
                                      </p:cBhvr>
                                      <p:to>
                                        <p:strVal val="false"/>
                                      </p:to>
                                    </p:set>
                                  </p:childTnLst>
                                </p:cTn>
                              </p:par>
                              <p:par>
                                <p:cTn id="9" presetID="3" presetClass="emph" presetSubtype="2" fill="hold" nodeType="withEffect">
                                  <p:stCondLst>
                                    <p:cond delay="0"/>
                                  </p:stCondLst>
                                  <p:childTnLst>
                                    <p:animClr clrSpc="rgb" dir="cw">
                                      <p:cBhvr override="childStyle">
                                        <p:cTn id="10" dur="500" fill="hold"/>
                                        <p:tgtEl>
                                          <p:spTgt spid="53251">
                                            <p:txEl>
                                              <p:pRg st="2" end="2"/>
                                            </p:txEl>
                                          </p:spTgt>
                                        </p:tgtEl>
                                        <p:attrNameLst>
                                          <p:attrName>style.color</p:attrName>
                                        </p:attrNameLst>
                                      </p:cBhvr>
                                      <p:to>
                                        <a:srgbClr val="66990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Title 1"/>
          <p:cNvSpPr>
            <a:spLocks noGrp="1"/>
          </p:cNvSpPr>
          <p:nvPr>
            <p:ph type="title"/>
          </p:nvPr>
        </p:nvSpPr>
        <p:spPr>
          <a:xfrm>
            <a:off x="609600" y="45"/>
            <a:ext cx="10972800" cy="1527175"/>
          </a:xfrm>
        </p:spPr>
        <p:txBody>
          <a:bodyPr/>
          <a:lstStyle/>
          <a:p>
            <a:pPr algn="l"/>
            <a:r>
              <a:rPr lang="tr-TR" b="1">
                <a:ea typeface="MS PGothic" charset="0"/>
              </a:rPr>
              <a:t>Previously…</a:t>
            </a:r>
            <a:endParaRPr lang="tr-TR" b="1" dirty="0">
              <a:ea typeface="MS PGothic" charset="0"/>
            </a:endParaRPr>
          </a:p>
        </p:txBody>
      </p:sp>
      <p:sp>
        <p:nvSpPr>
          <p:cNvPr id="10242" name="Content Placeholder 2"/>
          <p:cNvSpPr>
            <a:spLocks noGrp="1"/>
          </p:cNvSpPr>
          <p:nvPr>
            <p:ph idx="1"/>
          </p:nvPr>
        </p:nvSpPr>
        <p:spPr>
          <a:xfrm>
            <a:off x="609600" y="1712913"/>
            <a:ext cx="10972800" cy="4895850"/>
          </a:xfrm>
        </p:spPr>
        <p:txBody>
          <a:bodyPr/>
          <a:lstStyle/>
          <a:p>
            <a:pPr eaLnBrk="1" hangingPunct="1"/>
            <a:r>
              <a:rPr lang="tr-TR" sz="3200">
                <a:ea typeface="MS PGothic" charset="0"/>
              </a:rPr>
              <a:t>Monopolistic competition is a market structure characterized by free entry, many different firms, and differentiated products.</a:t>
            </a:r>
          </a:p>
          <a:p>
            <a:pPr eaLnBrk="1" hangingPunct="1"/>
            <a:r>
              <a:rPr lang="tr-TR" sz="3200">
                <a:ea typeface="MS PGothic" charset="0"/>
              </a:rPr>
              <a:t>Differentiated products are substitutable, but not identical.</a:t>
            </a:r>
          </a:p>
          <a:p>
            <a:pPr eaLnBrk="1" hangingPunct="1"/>
            <a:r>
              <a:rPr lang="tr-TR" sz="3200">
                <a:ea typeface="MS PGothic" charset="0"/>
              </a:rPr>
              <a:t>Firms advertise in order to increase demand for their product.</a:t>
            </a:r>
            <a:endParaRPr lang="tr-TR" sz="2800" dirty="0">
              <a:ea typeface="MS PGothic" charset="0"/>
            </a:endParaRPr>
          </a:p>
        </p:txBody>
      </p:sp>
    </p:spTree>
    <p:extLst>
      <p:ext uri="{BB962C8B-B14F-4D97-AF65-F5344CB8AC3E}">
        <p14:creationId xmlns:p14="http://schemas.microsoft.com/office/powerpoint/2010/main" val="219082561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Title 1"/>
          <p:cNvSpPr>
            <a:spLocks noGrp="1"/>
          </p:cNvSpPr>
          <p:nvPr>
            <p:ph type="title"/>
          </p:nvPr>
        </p:nvSpPr>
        <p:spPr>
          <a:xfrm>
            <a:off x="203200" y="24374"/>
            <a:ext cx="10972800" cy="1527175"/>
          </a:xfrm>
        </p:spPr>
        <p:txBody>
          <a:bodyPr/>
          <a:lstStyle/>
          <a:p>
            <a:pPr algn="l"/>
            <a:r>
              <a:rPr lang="tr-TR" b="1">
                <a:ea typeface="MS PGothic" charset="0"/>
              </a:rPr>
              <a:t>Oligopoly</a:t>
            </a:r>
            <a:endParaRPr lang="tr-TR" b="1" dirty="0">
              <a:ea typeface="MS PGothic" charset="0"/>
            </a:endParaRPr>
          </a:p>
        </p:txBody>
      </p:sp>
      <p:sp>
        <p:nvSpPr>
          <p:cNvPr id="14338" name="Content Placeholder 2"/>
          <p:cNvSpPr>
            <a:spLocks noGrp="1"/>
          </p:cNvSpPr>
          <p:nvPr>
            <p:ph idx="1"/>
          </p:nvPr>
        </p:nvSpPr>
        <p:spPr>
          <a:xfrm>
            <a:off x="203200" y="1712913"/>
            <a:ext cx="10972800" cy="4895850"/>
          </a:xfrm>
        </p:spPr>
        <p:txBody>
          <a:bodyPr/>
          <a:lstStyle/>
          <a:p>
            <a:pPr eaLnBrk="1" hangingPunct="1"/>
            <a:r>
              <a:rPr lang="tr-TR" sz="3200">
                <a:ea typeface="MS PGothic" charset="0"/>
              </a:rPr>
              <a:t>Oligopoly is a market structure with the following characteristics:</a:t>
            </a:r>
          </a:p>
          <a:p>
            <a:pPr lvl="1" eaLnBrk="1" hangingPunct="1"/>
            <a:r>
              <a:rPr lang="tr-TR" sz="2800">
                <a:ea typeface="MS PGothic" charset="0"/>
              </a:rPr>
              <a:t>Small number of firms</a:t>
            </a:r>
          </a:p>
          <a:p>
            <a:pPr lvl="1" eaLnBrk="1" hangingPunct="1"/>
            <a:r>
              <a:rPr lang="tr-TR" sz="2800">
                <a:ea typeface="MS PGothic" charset="0"/>
              </a:rPr>
              <a:t>Differentiated products</a:t>
            </a:r>
          </a:p>
          <a:p>
            <a:pPr lvl="1" eaLnBrk="1" hangingPunct="1"/>
            <a:r>
              <a:rPr lang="tr-TR" sz="2800">
                <a:ea typeface="MS PGothic" charset="0"/>
              </a:rPr>
              <a:t>Significant entry barriers</a:t>
            </a:r>
          </a:p>
          <a:p>
            <a:pPr lvl="1" eaLnBrk="1" hangingPunct="1"/>
            <a:r>
              <a:rPr lang="tr-TR" sz="2800">
                <a:ea typeface="MS PGothic" charset="0"/>
              </a:rPr>
              <a:t>Firms interact strategically.</a:t>
            </a:r>
            <a:endParaRPr lang="tr-TR" sz="2800" dirty="0">
              <a:ea typeface="MS PGothic" charset="0"/>
            </a:endParaRPr>
          </a:p>
        </p:txBody>
      </p:sp>
    </p:spTree>
    <p:extLst>
      <p:ext uri="{BB962C8B-B14F-4D97-AF65-F5344CB8AC3E}">
        <p14:creationId xmlns:p14="http://schemas.microsoft.com/office/powerpoint/2010/main" val="66154025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Title 1"/>
          <p:cNvSpPr>
            <a:spLocks noGrp="1"/>
          </p:cNvSpPr>
          <p:nvPr>
            <p:ph type="title"/>
          </p:nvPr>
        </p:nvSpPr>
        <p:spPr>
          <a:xfrm>
            <a:off x="609600" y="45"/>
            <a:ext cx="10972800" cy="1527175"/>
          </a:xfrm>
        </p:spPr>
        <p:txBody>
          <a:bodyPr/>
          <a:lstStyle/>
          <a:p>
            <a:r>
              <a:rPr lang="tr-TR" b="1">
                <a:ea typeface="MS PGothic" charset="0"/>
              </a:rPr>
              <a:t>Comparing Market Structures</a:t>
            </a:r>
            <a:endParaRPr lang="tr-TR" b="1" dirty="0">
              <a:ea typeface="MS PGothic" charset="0"/>
            </a:endParaRPr>
          </a:p>
        </p:txBody>
      </p:sp>
      <p:pic>
        <p:nvPicPr>
          <p:cNvPr id="4" name="Picture 2" descr="TAB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2" y="2184399"/>
            <a:ext cx="12193102" cy="355310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230668647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le 1"/>
          <p:cNvSpPr>
            <a:spLocks noGrp="1"/>
          </p:cNvSpPr>
          <p:nvPr>
            <p:ph type="title"/>
          </p:nvPr>
        </p:nvSpPr>
        <p:spPr>
          <a:xfrm>
            <a:off x="609600" y="0"/>
            <a:ext cx="11243024" cy="1527175"/>
          </a:xfrm>
        </p:spPr>
        <p:txBody>
          <a:bodyPr/>
          <a:lstStyle/>
          <a:p>
            <a:pPr algn="l"/>
            <a:r>
              <a:rPr lang="tr-TR" b="1" dirty="0" err="1">
                <a:ea typeface="MS PGothic" charset="0"/>
              </a:rPr>
              <a:t>Measuring</a:t>
            </a:r>
            <a:r>
              <a:rPr lang="tr-TR" b="1" dirty="0">
                <a:ea typeface="MS PGothic" charset="0"/>
              </a:rPr>
              <a:t> </a:t>
            </a:r>
            <a:r>
              <a:rPr lang="tr-TR" b="1" dirty="0" err="1">
                <a:ea typeface="MS PGothic" charset="0"/>
              </a:rPr>
              <a:t>Concentrations</a:t>
            </a:r>
            <a:r>
              <a:rPr lang="tr-TR" b="1" dirty="0">
                <a:ea typeface="MS PGothic" charset="0"/>
              </a:rPr>
              <a:t> of </a:t>
            </a:r>
            <a:r>
              <a:rPr lang="tr-TR" b="1" dirty="0" err="1">
                <a:ea typeface="MS PGothic" charset="0"/>
              </a:rPr>
              <a:t>Industries</a:t>
            </a:r>
            <a:endParaRPr lang="tr-TR" b="1" dirty="0">
              <a:ea typeface="MS PGothic" charset="0"/>
            </a:endParaRPr>
          </a:p>
        </p:txBody>
      </p:sp>
      <p:sp>
        <p:nvSpPr>
          <p:cNvPr id="10243" name="Content Placeholder 2"/>
          <p:cNvSpPr>
            <a:spLocks noGrp="1"/>
          </p:cNvSpPr>
          <p:nvPr>
            <p:ph idx="1"/>
          </p:nvPr>
        </p:nvSpPr>
        <p:spPr>
          <a:xfrm>
            <a:off x="609600" y="1712913"/>
            <a:ext cx="10972800" cy="4895850"/>
          </a:xfrm>
        </p:spPr>
        <p:txBody>
          <a:bodyPr/>
          <a:lstStyle/>
          <a:p>
            <a:pPr eaLnBrk="1" hangingPunct="1"/>
            <a:r>
              <a:rPr lang="tr-TR" sz="3200" dirty="0" err="1">
                <a:ea typeface="MS PGothic" charset="0"/>
              </a:rPr>
              <a:t>Concentration</a:t>
            </a:r>
            <a:r>
              <a:rPr lang="tr-TR" sz="3200" dirty="0">
                <a:ea typeface="MS PGothic" charset="0"/>
              </a:rPr>
              <a:t> </a:t>
            </a:r>
            <a:r>
              <a:rPr lang="tr-TR" sz="3200" dirty="0" err="1">
                <a:ea typeface="MS PGothic" charset="0"/>
              </a:rPr>
              <a:t>ratio</a:t>
            </a:r>
            <a:endParaRPr lang="tr-TR" sz="3200" dirty="0">
              <a:ea typeface="MS PGothic" charset="0"/>
            </a:endParaRPr>
          </a:p>
          <a:p>
            <a:pPr lvl="1" eaLnBrk="1" hangingPunct="1"/>
            <a:r>
              <a:rPr lang="tr-TR" sz="2800" dirty="0" err="1">
                <a:ea typeface="MS PGothic" charset="0"/>
              </a:rPr>
              <a:t>Used</a:t>
            </a:r>
            <a:r>
              <a:rPr lang="tr-TR" sz="2800" dirty="0">
                <a:ea typeface="MS PGothic" charset="0"/>
              </a:rPr>
              <a:t> </a:t>
            </a:r>
            <a:r>
              <a:rPr lang="tr-TR" sz="2800" dirty="0" err="1">
                <a:ea typeface="MS PGothic" charset="0"/>
              </a:rPr>
              <a:t>to</a:t>
            </a:r>
            <a:r>
              <a:rPr lang="tr-TR" sz="2800" dirty="0">
                <a:ea typeface="MS PGothic" charset="0"/>
              </a:rPr>
              <a:t> </a:t>
            </a:r>
            <a:r>
              <a:rPr lang="tr-TR" sz="2800" dirty="0" err="1">
                <a:ea typeface="MS PGothic" charset="0"/>
              </a:rPr>
              <a:t>measure</a:t>
            </a:r>
            <a:r>
              <a:rPr lang="tr-TR" sz="2800" dirty="0">
                <a:ea typeface="MS PGothic" charset="0"/>
              </a:rPr>
              <a:t> </a:t>
            </a:r>
            <a:r>
              <a:rPr lang="tr-TR" sz="2800" dirty="0" err="1">
                <a:ea typeface="MS PGothic" charset="0"/>
              </a:rPr>
              <a:t>oligopoly</a:t>
            </a:r>
            <a:r>
              <a:rPr lang="tr-TR" sz="2800" dirty="0">
                <a:ea typeface="MS PGothic" charset="0"/>
              </a:rPr>
              <a:t> </a:t>
            </a:r>
            <a:r>
              <a:rPr lang="tr-TR" sz="2800" dirty="0" err="1">
                <a:ea typeface="MS PGothic" charset="0"/>
              </a:rPr>
              <a:t>power</a:t>
            </a:r>
            <a:r>
              <a:rPr lang="tr-TR" sz="2800" dirty="0">
                <a:ea typeface="MS PGothic" charset="0"/>
              </a:rPr>
              <a:t> in an </a:t>
            </a:r>
            <a:r>
              <a:rPr lang="tr-TR" sz="2800" dirty="0" err="1">
                <a:ea typeface="MS PGothic" charset="0"/>
              </a:rPr>
              <a:t>industry</a:t>
            </a:r>
            <a:endParaRPr lang="tr-TR" sz="2800" dirty="0">
              <a:ea typeface="MS PGothic" charset="0"/>
            </a:endParaRPr>
          </a:p>
          <a:p>
            <a:pPr lvl="1" eaLnBrk="1" hangingPunct="1"/>
            <a:r>
              <a:rPr lang="tr-TR" sz="2800" dirty="0" err="1">
                <a:ea typeface="MS PGothic" charset="0"/>
              </a:rPr>
              <a:t>What</a:t>
            </a:r>
            <a:r>
              <a:rPr lang="tr-TR" sz="2800" dirty="0">
                <a:ea typeface="MS PGothic" charset="0"/>
              </a:rPr>
              <a:t> </a:t>
            </a:r>
            <a:r>
              <a:rPr lang="tr-TR" sz="2800" dirty="0" err="1">
                <a:ea typeface="MS PGothic" charset="0"/>
              </a:rPr>
              <a:t>percentage</a:t>
            </a:r>
            <a:r>
              <a:rPr lang="tr-TR" sz="2800" dirty="0">
                <a:ea typeface="MS PGothic" charset="0"/>
              </a:rPr>
              <a:t> of </a:t>
            </a:r>
            <a:r>
              <a:rPr lang="tr-TR" sz="2800" dirty="0" err="1">
                <a:ea typeface="MS PGothic" charset="0"/>
              </a:rPr>
              <a:t>industry</a:t>
            </a:r>
            <a:r>
              <a:rPr lang="tr-TR" sz="2800" dirty="0">
                <a:ea typeface="MS PGothic" charset="0"/>
              </a:rPr>
              <a:t> </a:t>
            </a:r>
            <a:r>
              <a:rPr lang="tr-TR" sz="2800" dirty="0" err="1">
                <a:ea typeface="MS PGothic" charset="0"/>
              </a:rPr>
              <a:t>sales</a:t>
            </a:r>
            <a:r>
              <a:rPr lang="tr-TR" sz="2800" dirty="0">
                <a:ea typeface="MS PGothic" charset="0"/>
              </a:rPr>
              <a:t> </a:t>
            </a:r>
            <a:r>
              <a:rPr lang="tr-TR" sz="2800" dirty="0" err="1">
                <a:ea typeface="MS PGothic" charset="0"/>
              </a:rPr>
              <a:t>are</a:t>
            </a:r>
            <a:r>
              <a:rPr lang="tr-TR" sz="2800" dirty="0">
                <a:ea typeface="MS PGothic" charset="0"/>
              </a:rPr>
              <a:t> </a:t>
            </a:r>
            <a:r>
              <a:rPr lang="tr-TR" sz="2800" dirty="0" err="1">
                <a:ea typeface="MS PGothic" charset="0"/>
              </a:rPr>
              <a:t>owned</a:t>
            </a:r>
            <a:r>
              <a:rPr lang="tr-TR" sz="2800" dirty="0">
                <a:ea typeface="MS PGothic" charset="0"/>
              </a:rPr>
              <a:t> </a:t>
            </a:r>
            <a:r>
              <a:rPr lang="tr-TR" sz="2800" dirty="0" err="1">
                <a:ea typeface="MS PGothic" charset="0"/>
              </a:rPr>
              <a:t>by</a:t>
            </a:r>
            <a:r>
              <a:rPr lang="tr-TR" sz="2800" dirty="0">
                <a:ea typeface="MS PGothic" charset="0"/>
              </a:rPr>
              <a:t> </a:t>
            </a:r>
            <a:r>
              <a:rPr lang="tr-TR" sz="2800" dirty="0" err="1">
                <a:ea typeface="MS PGothic" charset="0"/>
              </a:rPr>
              <a:t>the</a:t>
            </a:r>
            <a:r>
              <a:rPr lang="tr-TR" sz="2800" dirty="0">
                <a:ea typeface="MS PGothic" charset="0"/>
              </a:rPr>
              <a:t> </a:t>
            </a:r>
            <a:r>
              <a:rPr lang="tr-TR" sz="2800" dirty="0" err="1">
                <a:ea typeface="MS PGothic" charset="0"/>
              </a:rPr>
              <a:t>biggest</a:t>
            </a:r>
            <a:r>
              <a:rPr lang="tr-TR" sz="2800" dirty="0">
                <a:ea typeface="MS PGothic" charset="0"/>
              </a:rPr>
              <a:t> </a:t>
            </a:r>
            <a:r>
              <a:rPr lang="tr-TR" sz="2800" dirty="0" err="1">
                <a:ea typeface="MS PGothic" charset="0"/>
              </a:rPr>
              <a:t>firms</a:t>
            </a:r>
            <a:r>
              <a:rPr lang="tr-TR" sz="2800" dirty="0">
                <a:ea typeface="MS PGothic" charset="0"/>
              </a:rPr>
              <a:t>?</a:t>
            </a:r>
          </a:p>
          <a:p>
            <a:pPr lvl="2" eaLnBrk="1" hangingPunct="1"/>
            <a:r>
              <a:rPr lang="tr-TR" dirty="0" err="1">
                <a:cs typeface="Arial" charset="0"/>
              </a:rPr>
              <a:t>Four-firm</a:t>
            </a:r>
            <a:r>
              <a:rPr lang="tr-TR" dirty="0">
                <a:cs typeface="Arial" charset="0"/>
              </a:rPr>
              <a:t> </a:t>
            </a:r>
            <a:r>
              <a:rPr lang="tr-TR" dirty="0" err="1">
                <a:cs typeface="Arial" charset="0"/>
              </a:rPr>
              <a:t>concentration</a:t>
            </a:r>
            <a:r>
              <a:rPr lang="tr-TR" dirty="0">
                <a:cs typeface="Arial" charset="0"/>
              </a:rPr>
              <a:t> </a:t>
            </a:r>
            <a:r>
              <a:rPr lang="tr-TR" dirty="0" err="1">
                <a:cs typeface="Arial" charset="0"/>
              </a:rPr>
              <a:t>ratio</a:t>
            </a:r>
            <a:endParaRPr lang="tr-TR" dirty="0">
              <a:cs typeface="Arial" charset="0"/>
            </a:endParaRPr>
          </a:p>
          <a:p>
            <a:pPr lvl="2" eaLnBrk="1" hangingPunct="1"/>
            <a:r>
              <a:rPr lang="tr-TR" dirty="0" err="1">
                <a:cs typeface="Arial" charset="0"/>
              </a:rPr>
              <a:t>Eight-firm</a:t>
            </a:r>
            <a:r>
              <a:rPr lang="tr-TR" dirty="0">
                <a:cs typeface="Arial" charset="0"/>
              </a:rPr>
              <a:t> </a:t>
            </a:r>
            <a:r>
              <a:rPr lang="tr-TR" dirty="0" err="1">
                <a:cs typeface="Arial" charset="0"/>
              </a:rPr>
              <a:t>concentration</a:t>
            </a:r>
            <a:r>
              <a:rPr lang="tr-TR" dirty="0">
                <a:cs typeface="Arial" charset="0"/>
              </a:rPr>
              <a:t> </a:t>
            </a:r>
            <a:r>
              <a:rPr lang="tr-TR" dirty="0" err="1">
                <a:cs typeface="Arial" charset="0"/>
              </a:rPr>
              <a:t>ratio</a:t>
            </a:r>
            <a:endParaRPr lang="tr-TR" dirty="0">
              <a:cs typeface="Arial" charset="0"/>
            </a:endParaRPr>
          </a:p>
          <a:p>
            <a:pPr lvl="1" eaLnBrk="1" hangingPunct="1"/>
            <a:r>
              <a:rPr lang="tr-TR" sz="2800" dirty="0">
                <a:cs typeface="Arial" charset="0"/>
              </a:rPr>
              <a:t>Is a </a:t>
            </a:r>
            <a:r>
              <a:rPr lang="tr-TR" sz="2800" dirty="0" err="1">
                <a:cs typeface="Arial" charset="0"/>
              </a:rPr>
              <a:t>rough</a:t>
            </a:r>
            <a:r>
              <a:rPr lang="tr-TR" sz="2800" dirty="0">
                <a:cs typeface="Arial" charset="0"/>
              </a:rPr>
              <a:t> </a:t>
            </a:r>
            <a:r>
              <a:rPr lang="tr-TR" sz="2800" dirty="0" err="1">
                <a:cs typeface="Arial" charset="0"/>
              </a:rPr>
              <a:t>gauge</a:t>
            </a:r>
            <a:r>
              <a:rPr lang="tr-TR" sz="2800" dirty="0">
                <a:cs typeface="Arial" charset="0"/>
              </a:rPr>
              <a:t> of </a:t>
            </a:r>
            <a:r>
              <a:rPr lang="tr-TR" sz="2800" dirty="0" err="1">
                <a:cs typeface="Arial" charset="0"/>
              </a:rPr>
              <a:t>oligopoly</a:t>
            </a:r>
            <a:r>
              <a:rPr lang="tr-TR" sz="2800" dirty="0">
                <a:cs typeface="Arial" charset="0"/>
              </a:rPr>
              <a:t> </a:t>
            </a:r>
            <a:r>
              <a:rPr lang="tr-TR" sz="2800" dirty="0" err="1">
                <a:cs typeface="Arial" charset="0"/>
              </a:rPr>
              <a:t>power</a:t>
            </a:r>
            <a:r>
              <a:rPr lang="tr-TR" sz="2800" dirty="0">
                <a:cs typeface="Arial" charset="0"/>
              </a:rPr>
              <a:t>—not an </a:t>
            </a:r>
            <a:r>
              <a:rPr lang="tr-TR" sz="2800" dirty="0" err="1">
                <a:cs typeface="Arial" charset="0"/>
              </a:rPr>
              <a:t>absolute</a:t>
            </a:r>
            <a:r>
              <a:rPr lang="tr-TR" sz="2800" dirty="0">
                <a:cs typeface="Arial" charset="0"/>
              </a:rPr>
              <a:t> </a:t>
            </a:r>
            <a:r>
              <a:rPr lang="tr-TR" sz="2800" dirty="0" err="1">
                <a:cs typeface="Arial" charset="0"/>
              </a:rPr>
              <a:t>measure</a:t>
            </a:r>
            <a:r>
              <a:rPr lang="tr-TR" sz="2800" dirty="0">
                <a:cs typeface="Arial" charset="0"/>
              </a:rPr>
              <a:t> </a:t>
            </a:r>
            <a:r>
              <a:rPr lang="tr-TR" sz="2800" dirty="0" err="1">
                <a:cs typeface="Arial" charset="0"/>
              </a:rPr>
              <a:t>due</a:t>
            </a:r>
            <a:r>
              <a:rPr lang="tr-TR" sz="2800" dirty="0">
                <a:cs typeface="Arial" charset="0"/>
              </a:rPr>
              <a:t> </a:t>
            </a:r>
            <a:r>
              <a:rPr lang="tr-TR" sz="2800" dirty="0" err="1">
                <a:cs typeface="Arial" charset="0"/>
              </a:rPr>
              <a:t>to</a:t>
            </a:r>
            <a:r>
              <a:rPr lang="tr-TR" sz="2800" dirty="0">
                <a:cs typeface="Arial" charset="0"/>
              </a:rPr>
              <a:t> </a:t>
            </a:r>
            <a:r>
              <a:rPr lang="tr-TR" sz="2800" dirty="0" err="1">
                <a:cs typeface="Arial" charset="0"/>
              </a:rPr>
              <a:t>international</a:t>
            </a:r>
            <a:r>
              <a:rPr lang="tr-TR" sz="2800" dirty="0">
                <a:cs typeface="Arial" charset="0"/>
              </a:rPr>
              <a:t> </a:t>
            </a:r>
            <a:r>
              <a:rPr lang="tr-TR" sz="2800" dirty="0" err="1">
                <a:cs typeface="Arial" charset="0"/>
              </a:rPr>
              <a:t>activity</a:t>
            </a:r>
            <a:r>
              <a:rPr lang="tr-TR" sz="2800" dirty="0">
                <a:cs typeface="Arial" charset="0"/>
              </a:rPr>
              <a:t> in </a:t>
            </a:r>
            <a:r>
              <a:rPr lang="tr-TR" sz="2800" dirty="0" err="1">
                <a:cs typeface="Arial" charset="0"/>
              </a:rPr>
              <a:t>the</a:t>
            </a:r>
            <a:r>
              <a:rPr lang="tr-TR" sz="2800" dirty="0">
                <a:cs typeface="Arial" charset="0"/>
              </a:rPr>
              <a:t> market. </a:t>
            </a:r>
            <a:r>
              <a:rPr lang="tr-TR" sz="2800" dirty="0" err="1">
                <a:cs typeface="Arial" charset="0"/>
              </a:rPr>
              <a:t>Consider</a:t>
            </a:r>
            <a:r>
              <a:rPr lang="tr-TR" sz="2800" dirty="0">
                <a:cs typeface="Arial" charset="0"/>
              </a:rPr>
              <a:t> </a:t>
            </a:r>
            <a:r>
              <a:rPr lang="tr-TR" sz="2800" dirty="0" err="1">
                <a:cs typeface="Arial" charset="0"/>
              </a:rPr>
              <a:t>the</a:t>
            </a:r>
            <a:r>
              <a:rPr lang="tr-TR" sz="2800" dirty="0">
                <a:cs typeface="Arial" charset="0"/>
              </a:rPr>
              <a:t> </a:t>
            </a:r>
            <a:r>
              <a:rPr lang="tr-TR" sz="2800" dirty="0" err="1">
                <a:cs typeface="Arial" charset="0"/>
              </a:rPr>
              <a:t>domestic</a:t>
            </a:r>
            <a:r>
              <a:rPr lang="tr-TR" sz="2800" dirty="0">
                <a:cs typeface="Arial" charset="0"/>
              </a:rPr>
              <a:t> car </a:t>
            </a:r>
            <a:r>
              <a:rPr lang="tr-TR" sz="2800" dirty="0" err="1">
                <a:cs typeface="Arial" charset="0"/>
              </a:rPr>
              <a:t>industry</a:t>
            </a:r>
            <a:r>
              <a:rPr lang="tr-TR" sz="2800" dirty="0">
                <a:cs typeface="Arial" charset="0"/>
              </a:rPr>
              <a:t> </a:t>
            </a:r>
            <a:r>
              <a:rPr lang="tr-TR" sz="2800" dirty="0" err="1">
                <a:cs typeface="Arial" charset="0"/>
              </a:rPr>
              <a:t>and</a:t>
            </a:r>
            <a:r>
              <a:rPr lang="tr-TR" sz="2800" dirty="0">
                <a:cs typeface="Arial" charset="0"/>
              </a:rPr>
              <a:t> </a:t>
            </a:r>
            <a:r>
              <a:rPr lang="tr-TR" sz="2800" dirty="0" err="1">
                <a:cs typeface="Arial" charset="0"/>
              </a:rPr>
              <a:t>international</a:t>
            </a:r>
            <a:r>
              <a:rPr lang="tr-TR" sz="2800" dirty="0">
                <a:cs typeface="Arial" charset="0"/>
              </a:rPr>
              <a:t> car </a:t>
            </a:r>
            <a:r>
              <a:rPr lang="tr-TR" sz="2800" dirty="0" err="1">
                <a:cs typeface="Arial" charset="0"/>
              </a:rPr>
              <a:t>industry</a:t>
            </a:r>
            <a:r>
              <a:rPr lang="tr-TR" sz="2800" dirty="0">
                <a:cs typeface="Arial" charset="0"/>
              </a:rPr>
              <a:t>.</a:t>
            </a:r>
          </a:p>
        </p:txBody>
      </p:sp>
    </p:spTree>
    <p:extLst>
      <p:ext uri="{BB962C8B-B14F-4D97-AF65-F5344CB8AC3E}">
        <p14:creationId xmlns:p14="http://schemas.microsoft.com/office/powerpoint/2010/main" val="205737543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10243">
                                            <p:txEl>
                                              <p:pRg st="1" end="1"/>
                                            </p:txEl>
                                          </p:spTgt>
                                        </p:tgtEl>
                                        <p:attrNameLst>
                                          <p:attrName>style.visibility</p:attrName>
                                        </p:attrNameLst>
                                      </p:cBhvr>
                                      <p:to>
                                        <p:strVal val="visible"/>
                                      </p:to>
                                    </p:set>
                                    <p:animEffect transition="in" filter="checkerboard(across)">
                                      <p:cBhvr>
                                        <p:cTn id="7" dur="500"/>
                                        <p:tgtEl>
                                          <p:spTgt spid="10243">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10" fill="hold" nodeType="clickEffect">
                                  <p:stCondLst>
                                    <p:cond delay="0"/>
                                  </p:stCondLst>
                                  <p:childTnLst>
                                    <p:set>
                                      <p:cBhvr>
                                        <p:cTn id="11" dur="1" fill="hold">
                                          <p:stCondLst>
                                            <p:cond delay="0"/>
                                          </p:stCondLst>
                                        </p:cTn>
                                        <p:tgtEl>
                                          <p:spTgt spid="10243">
                                            <p:txEl>
                                              <p:pRg st="2" end="2"/>
                                            </p:txEl>
                                          </p:spTgt>
                                        </p:tgtEl>
                                        <p:attrNameLst>
                                          <p:attrName>style.visibility</p:attrName>
                                        </p:attrNameLst>
                                      </p:cBhvr>
                                      <p:to>
                                        <p:strVal val="visible"/>
                                      </p:to>
                                    </p:set>
                                    <p:animEffect transition="in" filter="checkerboard(across)">
                                      <p:cBhvr>
                                        <p:cTn id="12" dur="500"/>
                                        <p:tgtEl>
                                          <p:spTgt spid="10243">
                                            <p:txEl>
                                              <p:pRg st="2" end="2"/>
                                            </p:txEl>
                                          </p:spTgt>
                                        </p:tgtEl>
                                      </p:cBhvr>
                                    </p:animEffect>
                                  </p:childTnLst>
                                </p:cTn>
                              </p:par>
                              <p:par>
                                <p:cTn id="13" presetID="5" presetClass="entr" presetSubtype="10" fill="hold" nodeType="withEffect">
                                  <p:stCondLst>
                                    <p:cond delay="0"/>
                                  </p:stCondLst>
                                  <p:childTnLst>
                                    <p:set>
                                      <p:cBhvr>
                                        <p:cTn id="14" dur="1" fill="hold">
                                          <p:stCondLst>
                                            <p:cond delay="0"/>
                                          </p:stCondLst>
                                        </p:cTn>
                                        <p:tgtEl>
                                          <p:spTgt spid="10243">
                                            <p:txEl>
                                              <p:pRg st="3" end="3"/>
                                            </p:txEl>
                                          </p:spTgt>
                                        </p:tgtEl>
                                        <p:attrNameLst>
                                          <p:attrName>style.visibility</p:attrName>
                                        </p:attrNameLst>
                                      </p:cBhvr>
                                      <p:to>
                                        <p:strVal val="visible"/>
                                      </p:to>
                                    </p:set>
                                    <p:animEffect transition="in" filter="checkerboard(across)">
                                      <p:cBhvr>
                                        <p:cTn id="15" dur="500"/>
                                        <p:tgtEl>
                                          <p:spTgt spid="10243">
                                            <p:txEl>
                                              <p:pRg st="3" end="3"/>
                                            </p:txEl>
                                          </p:spTgt>
                                        </p:tgtEl>
                                      </p:cBhvr>
                                    </p:animEffect>
                                  </p:childTnLst>
                                </p:cTn>
                              </p:par>
                              <p:par>
                                <p:cTn id="16" presetID="5" presetClass="entr" presetSubtype="10" fill="hold" nodeType="withEffect">
                                  <p:stCondLst>
                                    <p:cond delay="0"/>
                                  </p:stCondLst>
                                  <p:childTnLst>
                                    <p:set>
                                      <p:cBhvr>
                                        <p:cTn id="17" dur="1" fill="hold">
                                          <p:stCondLst>
                                            <p:cond delay="0"/>
                                          </p:stCondLst>
                                        </p:cTn>
                                        <p:tgtEl>
                                          <p:spTgt spid="10243">
                                            <p:txEl>
                                              <p:pRg st="4" end="4"/>
                                            </p:txEl>
                                          </p:spTgt>
                                        </p:tgtEl>
                                        <p:attrNameLst>
                                          <p:attrName>style.visibility</p:attrName>
                                        </p:attrNameLst>
                                      </p:cBhvr>
                                      <p:to>
                                        <p:strVal val="visible"/>
                                      </p:to>
                                    </p:set>
                                    <p:animEffect transition="in" filter="checkerboard(across)">
                                      <p:cBhvr>
                                        <p:cTn id="18" dur="500"/>
                                        <p:tgtEl>
                                          <p:spTgt spid="10243">
                                            <p:txEl>
                                              <p:pRg st="4" end="4"/>
                                            </p:txEl>
                                          </p:spTgt>
                                        </p:tgtEl>
                                      </p:cBhvr>
                                    </p:animEffect>
                                  </p:childTnLst>
                                </p:cTn>
                              </p:par>
                              <p:par>
                                <p:cTn id="19" presetID="5" presetClass="entr" presetSubtype="10" fill="hold" nodeType="withEffect">
                                  <p:stCondLst>
                                    <p:cond delay="0"/>
                                  </p:stCondLst>
                                  <p:childTnLst>
                                    <p:set>
                                      <p:cBhvr>
                                        <p:cTn id="20" dur="1" fill="hold">
                                          <p:stCondLst>
                                            <p:cond delay="0"/>
                                          </p:stCondLst>
                                        </p:cTn>
                                        <p:tgtEl>
                                          <p:spTgt spid="10243">
                                            <p:txEl>
                                              <p:pRg st="5" end="5"/>
                                            </p:txEl>
                                          </p:spTgt>
                                        </p:tgtEl>
                                        <p:attrNameLst>
                                          <p:attrName>style.visibility</p:attrName>
                                        </p:attrNameLst>
                                      </p:cBhvr>
                                      <p:to>
                                        <p:strVal val="visible"/>
                                      </p:to>
                                    </p:set>
                                    <p:animEffect transition="in" filter="checkerboard(across)">
                                      <p:cBhvr>
                                        <p:cTn id="21" dur="500"/>
                                        <p:tgtEl>
                                          <p:spTgt spid="1024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Title 1"/>
          <p:cNvSpPr>
            <a:spLocks noGrp="1"/>
          </p:cNvSpPr>
          <p:nvPr>
            <p:ph type="title"/>
          </p:nvPr>
        </p:nvSpPr>
        <p:spPr>
          <a:xfrm>
            <a:off x="609600" y="45"/>
            <a:ext cx="10972800" cy="1401483"/>
          </a:xfrm>
        </p:spPr>
        <p:txBody>
          <a:bodyPr/>
          <a:lstStyle/>
          <a:p>
            <a:r>
              <a:rPr lang="tr-TR" b="1">
                <a:ea typeface="MS PGothic" charset="0"/>
              </a:rPr>
              <a:t>Four-Firm Concentration Ratios </a:t>
            </a:r>
            <a:br>
              <a:rPr lang="tr-TR" b="1">
                <a:ea typeface="MS PGothic" charset="0"/>
              </a:rPr>
            </a:br>
            <a:r>
              <a:rPr lang="tr-TR" b="1">
                <a:ea typeface="MS PGothic" charset="0"/>
              </a:rPr>
              <a:t>in the United States</a:t>
            </a:r>
            <a:endParaRPr lang="tr-TR" b="1" dirty="0">
              <a:ea typeface="MS PGothic" charset="0"/>
            </a:endParaRPr>
          </a:p>
        </p:txBody>
      </p:sp>
      <p:pic>
        <p:nvPicPr>
          <p:cNvPr id="4" name="Picture 2" descr="TAB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6292" y="1664315"/>
            <a:ext cx="11078991" cy="505928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39719407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Title 1"/>
          <p:cNvSpPr>
            <a:spLocks noGrp="1"/>
          </p:cNvSpPr>
          <p:nvPr>
            <p:ph type="title"/>
          </p:nvPr>
        </p:nvSpPr>
        <p:spPr>
          <a:xfrm>
            <a:off x="609600" y="59"/>
            <a:ext cx="10972800" cy="1527175"/>
          </a:xfrm>
        </p:spPr>
        <p:txBody>
          <a:bodyPr/>
          <a:lstStyle/>
          <a:p>
            <a:r>
              <a:rPr lang="tr-TR" b="1" dirty="0">
                <a:ea typeface="MS PGothic" charset="0"/>
              </a:rPr>
              <a:t>Tekelci Rekabet Piyasası Nedir?</a:t>
            </a:r>
          </a:p>
        </p:txBody>
      </p:sp>
      <p:sp>
        <p:nvSpPr>
          <p:cNvPr id="8195" name="Content Placeholder 2"/>
          <p:cNvSpPr>
            <a:spLocks noGrp="1"/>
          </p:cNvSpPr>
          <p:nvPr>
            <p:ph idx="1"/>
          </p:nvPr>
        </p:nvSpPr>
        <p:spPr>
          <a:xfrm>
            <a:off x="609600" y="1712913"/>
            <a:ext cx="10972800" cy="4895850"/>
          </a:xfrm>
        </p:spPr>
        <p:txBody>
          <a:bodyPr/>
          <a:lstStyle/>
          <a:p>
            <a:pPr eaLnBrk="1" hangingPunct="1"/>
            <a:r>
              <a:rPr lang="tr-TR" sz="3200" dirty="0">
                <a:ea typeface="MS PGothic" charset="0"/>
              </a:rPr>
              <a:t>Tekelci Rekabet (</a:t>
            </a:r>
            <a:r>
              <a:rPr lang="tr-TR" sz="3200" dirty="0" err="1">
                <a:ea typeface="MS PGothic" charset="0"/>
              </a:rPr>
              <a:t>Monopolistic</a:t>
            </a:r>
            <a:r>
              <a:rPr lang="tr-TR" sz="3200" dirty="0">
                <a:ea typeface="MS PGothic" charset="0"/>
              </a:rPr>
              <a:t> </a:t>
            </a:r>
            <a:r>
              <a:rPr lang="tr-TR" sz="3200" dirty="0" err="1">
                <a:ea typeface="MS PGothic" charset="0"/>
              </a:rPr>
              <a:t>Competition</a:t>
            </a:r>
            <a:r>
              <a:rPr lang="tr-TR" sz="3200" dirty="0">
                <a:ea typeface="MS PGothic" charset="0"/>
              </a:rPr>
              <a:t>)</a:t>
            </a:r>
          </a:p>
          <a:p>
            <a:pPr lvl="1" eaLnBrk="1" hangingPunct="1"/>
            <a:r>
              <a:rPr lang="tr-TR" sz="2800" dirty="0">
                <a:ea typeface="MS PGothic" charset="0"/>
              </a:rPr>
              <a:t>Yapısı aşağıdakiler tarafından oluşan bir piyasadır.</a:t>
            </a:r>
          </a:p>
          <a:p>
            <a:pPr lvl="2" eaLnBrk="1" hangingPunct="1"/>
            <a:r>
              <a:rPr lang="tr-TR" dirty="0">
                <a:latin typeface="Cambria" panose="02040503050406030204" pitchFamily="18" charset="0"/>
                <a:cs typeface="Helvetica Neue" charset="0"/>
              </a:rPr>
              <a:t>Serbest giriş ve çıkış</a:t>
            </a:r>
          </a:p>
          <a:p>
            <a:pPr lvl="2" eaLnBrk="1" hangingPunct="1"/>
            <a:r>
              <a:rPr lang="tr-TR" dirty="0">
                <a:latin typeface="Cambria" panose="02040503050406030204" pitchFamily="18" charset="0"/>
                <a:cs typeface="Helvetica Neue" charset="0"/>
              </a:rPr>
              <a:t>Birçok farklı firma</a:t>
            </a:r>
          </a:p>
          <a:p>
            <a:pPr lvl="2" eaLnBrk="1" hangingPunct="1"/>
            <a:r>
              <a:rPr lang="tr-TR" dirty="0">
                <a:latin typeface="Cambria" panose="02040503050406030204" pitchFamily="18" charset="0"/>
                <a:cs typeface="Helvetica Neue" charset="0"/>
              </a:rPr>
              <a:t>Ürün farklılaştırması</a:t>
            </a:r>
          </a:p>
          <a:p>
            <a:pPr eaLnBrk="1" hangingPunct="1"/>
            <a:r>
              <a:rPr lang="tr-TR" sz="3200" dirty="0">
                <a:ea typeface="MS PGothic" charset="0"/>
              </a:rPr>
              <a:t>Ürün Farklılaştırması</a:t>
            </a:r>
          </a:p>
          <a:p>
            <a:pPr lvl="1" eaLnBrk="1" hangingPunct="1"/>
            <a:r>
              <a:rPr lang="tr-TR" sz="2400" dirty="0">
                <a:ea typeface="MS PGothic" charset="0"/>
              </a:rPr>
              <a:t>Firmaların, bir ürünü daha çekici hale getirmek  onun benzersiz niteliklerini rakip ürünlerle karşılaştırmak için kullandıkları süreçtir.</a:t>
            </a:r>
          </a:p>
        </p:txBody>
      </p:sp>
    </p:spTree>
    <p:extLst>
      <p:ext uri="{BB962C8B-B14F-4D97-AF65-F5344CB8AC3E}">
        <p14:creationId xmlns:p14="http://schemas.microsoft.com/office/powerpoint/2010/main" val="70547023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8195">
                                            <p:txEl>
                                              <p:pRg st="2" end="2"/>
                                            </p:txEl>
                                          </p:spTgt>
                                        </p:tgtEl>
                                        <p:attrNameLst>
                                          <p:attrName>style.visibility</p:attrName>
                                        </p:attrNameLst>
                                      </p:cBhvr>
                                      <p:to>
                                        <p:strVal val="visible"/>
                                      </p:to>
                                    </p:set>
                                    <p:animEffect transition="in" filter="checkerboard(across)">
                                      <p:cBhvr>
                                        <p:cTn id="7" dur="500"/>
                                        <p:tgtEl>
                                          <p:spTgt spid="8195">
                                            <p:txEl>
                                              <p:pRg st="2" end="2"/>
                                            </p:txEl>
                                          </p:spTgt>
                                        </p:tgtEl>
                                      </p:cBhvr>
                                    </p:animEffect>
                                  </p:childTnLst>
                                </p:cTn>
                              </p:par>
                              <p:par>
                                <p:cTn id="8" presetID="5" presetClass="entr" presetSubtype="10" fill="hold" nodeType="withEffect">
                                  <p:stCondLst>
                                    <p:cond delay="0"/>
                                  </p:stCondLst>
                                  <p:childTnLst>
                                    <p:set>
                                      <p:cBhvr>
                                        <p:cTn id="9" dur="1" fill="hold">
                                          <p:stCondLst>
                                            <p:cond delay="0"/>
                                          </p:stCondLst>
                                        </p:cTn>
                                        <p:tgtEl>
                                          <p:spTgt spid="8195">
                                            <p:txEl>
                                              <p:pRg st="3" end="3"/>
                                            </p:txEl>
                                          </p:spTgt>
                                        </p:tgtEl>
                                        <p:attrNameLst>
                                          <p:attrName>style.visibility</p:attrName>
                                        </p:attrNameLst>
                                      </p:cBhvr>
                                      <p:to>
                                        <p:strVal val="visible"/>
                                      </p:to>
                                    </p:set>
                                    <p:animEffect transition="in" filter="checkerboard(across)">
                                      <p:cBhvr>
                                        <p:cTn id="10" dur="500"/>
                                        <p:tgtEl>
                                          <p:spTgt spid="8195">
                                            <p:txEl>
                                              <p:pRg st="3" end="3"/>
                                            </p:txEl>
                                          </p:spTgt>
                                        </p:tgtEl>
                                      </p:cBhvr>
                                    </p:animEffect>
                                  </p:childTnLst>
                                </p:cTn>
                              </p:par>
                              <p:par>
                                <p:cTn id="11" presetID="5" presetClass="entr" presetSubtype="10" fill="hold" nodeType="withEffect">
                                  <p:stCondLst>
                                    <p:cond delay="0"/>
                                  </p:stCondLst>
                                  <p:childTnLst>
                                    <p:set>
                                      <p:cBhvr>
                                        <p:cTn id="12" dur="1" fill="hold">
                                          <p:stCondLst>
                                            <p:cond delay="0"/>
                                          </p:stCondLst>
                                        </p:cTn>
                                        <p:tgtEl>
                                          <p:spTgt spid="8195">
                                            <p:txEl>
                                              <p:pRg st="4" end="4"/>
                                            </p:txEl>
                                          </p:spTgt>
                                        </p:tgtEl>
                                        <p:attrNameLst>
                                          <p:attrName>style.visibility</p:attrName>
                                        </p:attrNameLst>
                                      </p:cBhvr>
                                      <p:to>
                                        <p:strVal val="visible"/>
                                      </p:to>
                                    </p:set>
                                    <p:animEffect transition="in" filter="checkerboard(across)">
                                      <p:cBhvr>
                                        <p:cTn id="13" dur="500"/>
                                        <p:tgtEl>
                                          <p:spTgt spid="819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8722" name="Picture 2" descr="CO_PRINECOMI_CH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5333" y="381003"/>
            <a:ext cx="7272867" cy="60944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413570800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Title 1"/>
          <p:cNvSpPr>
            <a:spLocks noGrp="1"/>
          </p:cNvSpPr>
          <p:nvPr>
            <p:ph type="title"/>
          </p:nvPr>
        </p:nvSpPr>
        <p:spPr>
          <a:xfrm>
            <a:off x="609600" y="45"/>
            <a:ext cx="10972800" cy="1527175"/>
          </a:xfrm>
        </p:spPr>
        <p:txBody>
          <a:bodyPr/>
          <a:lstStyle/>
          <a:p>
            <a:pPr algn="l"/>
            <a:r>
              <a:rPr lang="tr-TR" b="1">
                <a:ea typeface="MS PGothic" charset="0"/>
              </a:rPr>
              <a:t>Duopoly</a:t>
            </a:r>
            <a:endParaRPr lang="tr-TR" b="1" dirty="0">
              <a:ea typeface="MS PGothic" charset="0"/>
            </a:endParaRPr>
          </a:p>
        </p:txBody>
      </p:sp>
      <p:sp>
        <p:nvSpPr>
          <p:cNvPr id="12291" name="Content Placeholder 2"/>
          <p:cNvSpPr>
            <a:spLocks noGrp="1"/>
          </p:cNvSpPr>
          <p:nvPr>
            <p:ph idx="1"/>
          </p:nvPr>
        </p:nvSpPr>
        <p:spPr>
          <a:xfrm>
            <a:off x="609600" y="1712913"/>
            <a:ext cx="10972800" cy="4895850"/>
          </a:xfrm>
        </p:spPr>
        <p:txBody>
          <a:bodyPr/>
          <a:lstStyle/>
          <a:p>
            <a:pPr eaLnBrk="1" hangingPunct="1"/>
            <a:r>
              <a:rPr lang="tr-TR" sz="3200" dirty="0" err="1">
                <a:ea typeface="MS PGothic" charset="0"/>
              </a:rPr>
              <a:t>Duopoly</a:t>
            </a:r>
            <a:endParaRPr lang="tr-TR" sz="3200" dirty="0">
              <a:ea typeface="MS PGothic" charset="0"/>
            </a:endParaRPr>
          </a:p>
          <a:p>
            <a:pPr lvl="1" eaLnBrk="1" hangingPunct="1"/>
            <a:r>
              <a:rPr lang="tr-TR" sz="2800" dirty="0">
                <a:ea typeface="MS PGothic" charset="0"/>
              </a:rPr>
              <a:t>An </a:t>
            </a:r>
            <a:r>
              <a:rPr lang="tr-TR" sz="2800" dirty="0" err="1">
                <a:ea typeface="MS PGothic" charset="0"/>
              </a:rPr>
              <a:t>oligopoly</a:t>
            </a:r>
            <a:r>
              <a:rPr lang="tr-TR" sz="2800" dirty="0">
                <a:ea typeface="MS PGothic" charset="0"/>
              </a:rPr>
              <a:t> </a:t>
            </a:r>
            <a:r>
              <a:rPr lang="tr-TR" sz="2800" dirty="0" err="1">
                <a:ea typeface="MS PGothic" charset="0"/>
              </a:rPr>
              <a:t>with</a:t>
            </a:r>
            <a:r>
              <a:rPr lang="tr-TR" sz="2800" dirty="0">
                <a:ea typeface="MS PGothic" charset="0"/>
              </a:rPr>
              <a:t> </a:t>
            </a:r>
            <a:r>
              <a:rPr lang="tr-TR" sz="2800" dirty="0" err="1">
                <a:ea typeface="MS PGothic" charset="0"/>
              </a:rPr>
              <a:t>only</a:t>
            </a:r>
            <a:r>
              <a:rPr lang="tr-TR" sz="2800" dirty="0">
                <a:ea typeface="MS PGothic" charset="0"/>
              </a:rPr>
              <a:t> </a:t>
            </a:r>
            <a:r>
              <a:rPr lang="tr-TR" sz="2800" dirty="0" err="1">
                <a:solidFill>
                  <a:srgbClr val="FF0000"/>
                </a:solidFill>
                <a:ea typeface="MS PGothic" charset="0"/>
              </a:rPr>
              <a:t>two</a:t>
            </a:r>
            <a:r>
              <a:rPr lang="tr-TR" sz="2800" dirty="0">
                <a:solidFill>
                  <a:srgbClr val="FF0000"/>
                </a:solidFill>
                <a:ea typeface="MS PGothic" charset="0"/>
              </a:rPr>
              <a:t> </a:t>
            </a:r>
            <a:r>
              <a:rPr lang="tr-TR" sz="2800" dirty="0" err="1">
                <a:solidFill>
                  <a:srgbClr val="FF0000"/>
                </a:solidFill>
                <a:ea typeface="MS PGothic" charset="0"/>
              </a:rPr>
              <a:t>firms</a:t>
            </a:r>
            <a:endParaRPr lang="tr-TR" sz="2800" dirty="0">
              <a:solidFill>
                <a:srgbClr val="FF0000"/>
              </a:solidFill>
              <a:ea typeface="MS PGothic" charset="0"/>
            </a:endParaRPr>
          </a:p>
          <a:p>
            <a:pPr lvl="1" eaLnBrk="1" hangingPunct="1"/>
            <a:r>
              <a:rPr lang="tr-TR" sz="2800" dirty="0">
                <a:ea typeface="MS PGothic" charset="0"/>
              </a:rPr>
              <a:t>May </a:t>
            </a:r>
            <a:r>
              <a:rPr lang="tr-TR" sz="2800" dirty="0" err="1">
                <a:ea typeface="MS PGothic" charset="0"/>
              </a:rPr>
              <a:t>happen</a:t>
            </a:r>
            <a:r>
              <a:rPr lang="tr-TR" sz="2800" dirty="0">
                <a:ea typeface="MS PGothic" charset="0"/>
              </a:rPr>
              <a:t> in </a:t>
            </a:r>
            <a:r>
              <a:rPr lang="tr-TR" sz="2800" dirty="0" err="1">
                <a:ea typeface="MS PGothic" charset="0"/>
              </a:rPr>
              <a:t>localized</a:t>
            </a:r>
            <a:r>
              <a:rPr lang="tr-TR" sz="2800" dirty="0">
                <a:ea typeface="MS PGothic" charset="0"/>
              </a:rPr>
              <a:t> </a:t>
            </a:r>
            <a:r>
              <a:rPr lang="tr-TR" sz="2800" dirty="0" err="1">
                <a:ea typeface="MS PGothic" charset="0"/>
              </a:rPr>
              <a:t>markets</a:t>
            </a:r>
            <a:r>
              <a:rPr lang="tr-TR" sz="2800" dirty="0">
                <a:ea typeface="MS PGothic" charset="0"/>
              </a:rPr>
              <a:t> </a:t>
            </a:r>
            <a:r>
              <a:rPr lang="tr-TR" sz="2800" dirty="0" err="1">
                <a:ea typeface="MS PGothic" charset="0"/>
              </a:rPr>
              <a:t>with</a:t>
            </a:r>
            <a:r>
              <a:rPr lang="tr-TR" sz="2800" dirty="0">
                <a:ea typeface="MS PGothic" charset="0"/>
              </a:rPr>
              <a:t> </a:t>
            </a:r>
            <a:r>
              <a:rPr lang="tr-TR" sz="2800" dirty="0" err="1">
                <a:ea typeface="MS PGothic" charset="0"/>
              </a:rPr>
              <a:t>cell</a:t>
            </a:r>
            <a:r>
              <a:rPr lang="tr-TR" sz="2800" dirty="0">
                <a:ea typeface="MS PGothic" charset="0"/>
              </a:rPr>
              <a:t> </a:t>
            </a:r>
            <a:r>
              <a:rPr lang="tr-TR" sz="2800" dirty="0" err="1">
                <a:ea typeface="MS PGothic" charset="0"/>
              </a:rPr>
              <a:t>phones</a:t>
            </a:r>
            <a:r>
              <a:rPr lang="tr-TR" sz="2800" dirty="0">
                <a:ea typeface="MS PGothic" charset="0"/>
              </a:rPr>
              <a:t> </a:t>
            </a:r>
            <a:r>
              <a:rPr lang="tr-TR" sz="2800" dirty="0" err="1">
                <a:ea typeface="MS PGothic" charset="0"/>
              </a:rPr>
              <a:t>or</a:t>
            </a:r>
            <a:r>
              <a:rPr lang="tr-TR" sz="2800" dirty="0">
                <a:ea typeface="MS PGothic" charset="0"/>
              </a:rPr>
              <a:t> </a:t>
            </a:r>
            <a:r>
              <a:rPr lang="tr-TR" sz="2800" dirty="0" err="1">
                <a:ea typeface="MS PGothic" charset="0"/>
              </a:rPr>
              <a:t>utilities</a:t>
            </a:r>
            <a:endParaRPr lang="tr-TR" sz="2400" dirty="0">
              <a:ea typeface="MS PGothic" charset="0"/>
            </a:endParaRPr>
          </a:p>
          <a:p>
            <a:pPr eaLnBrk="1" hangingPunct="1"/>
            <a:r>
              <a:rPr lang="tr-TR" sz="3200" dirty="0" err="1">
                <a:ea typeface="MS PGothic" charset="0"/>
              </a:rPr>
              <a:t>Duopoly</a:t>
            </a:r>
            <a:r>
              <a:rPr lang="tr-TR" sz="3200" dirty="0">
                <a:ea typeface="MS PGothic" charset="0"/>
              </a:rPr>
              <a:t> </a:t>
            </a:r>
            <a:r>
              <a:rPr lang="tr-TR" sz="3200" dirty="0" err="1">
                <a:ea typeface="MS PGothic" charset="0"/>
              </a:rPr>
              <a:t>behavior</a:t>
            </a:r>
            <a:endParaRPr lang="tr-TR" sz="3200" dirty="0">
              <a:ea typeface="MS PGothic" charset="0"/>
            </a:endParaRPr>
          </a:p>
          <a:p>
            <a:pPr lvl="1" eaLnBrk="1" hangingPunct="1"/>
            <a:r>
              <a:rPr lang="tr-TR" sz="2800" dirty="0" err="1">
                <a:ea typeface="MS PGothic" charset="0"/>
              </a:rPr>
              <a:t>Firms</a:t>
            </a:r>
            <a:r>
              <a:rPr lang="tr-TR" sz="2800" dirty="0">
                <a:ea typeface="MS PGothic" charset="0"/>
              </a:rPr>
              <a:t> </a:t>
            </a:r>
            <a:r>
              <a:rPr lang="tr-TR" sz="2800" dirty="0" err="1">
                <a:ea typeface="MS PGothic" charset="0"/>
              </a:rPr>
              <a:t>feel</a:t>
            </a:r>
            <a:r>
              <a:rPr lang="tr-TR" sz="2800" dirty="0">
                <a:ea typeface="MS PGothic" charset="0"/>
              </a:rPr>
              <a:t> </a:t>
            </a:r>
            <a:r>
              <a:rPr lang="tr-TR" sz="2800" dirty="0" err="1">
                <a:ea typeface="MS PGothic" charset="0"/>
              </a:rPr>
              <a:t>competitive</a:t>
            </a:r>
            <a:r>
              <a:rPr lang="tr-TR" sz="2800" dirty="0">
                <a:ea typeface="MS PGothic" charset="0"/>
              </a:rPr>
              <a:t> </a:t>
            </a:r>
            <a:r>
              <a:rPr lang="tr-TR" sz="2800" dirty="0" err="1">
                <a:ea typeface="MS PGothic" charset="0"/>
              </a:rPr>
              <a:t>pressure</a:t>
            </a:r>
            <a:r>
              <a:rPr lang="tr-TR" sz="2800" dirty="0">
                <a:ea typeface="MS PGothic" charset="0"/>
              </a:rPr>
              <a:t>, but can </a:t>
            </a:r>
            <a:r>
              <a:rPr lang="tr-TR" sz="2800" dirty="0" err="1">
                <a:ea typeface="MS PGothic" charset="0"/>
              </a:rPr>
              <a:t>enjoy</a:t>
            </a:r>
            <a:r>
              <a:rPr lang="tr-TR" sz="2800" dirty="0">
                <a:ea typeface="MS PGothic" charset="0"/>
              </a:rPr>
              <a:t> </a:t>
            </a:r>
            <a:r>
              <a:rPr lang="tr-TR" sz="2800" dirty="0" err="1">
                <a:ea typeface="MS PGothic" charset="0"/>
              </a:rPr>
              <a:t>advantages</a:t>
            </a:r>
            <a:r>
              <a:rPr lang="tr-TR" sz="2800" dirty="0">
                <a:ea typeface="MS PGothic" charset="0"/>
              </a:rPr>
              <a:t> of market </a:t>
            </a:r>
            <a:r>
              <a:rPr lang="tr-TR" sz="2800" dirty="0" err="1">
                <a:ea typeface="MS PGothic" charset="0"/>
              </a:rPr>
              <a:t>power</a:t>
            </a:r>
            <a:r>
              <a:rPr lang="tr-TR" sz="2800" dirty="0">
                <a:ea typeface="MS PGothic" charset="0"/>
              </a:rPr>
              <a:t>.</a:t>
            </a:r>
          </a:p>
          <a:p>
            <a:pPr lvl="1" eaLnBrk="1" hangingPunct="1"/>
            <a:r>
              <a:rPr lang="tr-TR" sz="2800" dirty="0" err="1">
                <a:ea typeface="MS PGothic" charset="0"/>
              </a:rPr>
              <a:t>Firms</a:t>
            </a:r>
            <a:r>
              <a:rPr lang="tr-TR" sz="2800" dirty="0">
                <a:ea typeface="MS PGothic" charset="0"/>
              </a:rPr>
              <a:t> </a:t>
            </a:r>
            <a:r>
              <a:rPr lang="tr-TR" sz="2800" dirty="0" err="1">
                <a:ea typeface="MS PGothic" charset="0"/>
              </a:rPr>
              <a:t>may</a:t>
            </a:r>
            <a:r>
              <a:rPr lang="tr-TR" sz="2800" dirty="0">
                <a:ea typeface="MS PGothic" charset="0"/>
              </a:rPr>
              <a:t> </a:t>
            </a:r>
            <a:r>
              <a:rPr lang="tr-TR" sz="2800" dirty="0" err="1">
                <a:ea typeface="MS PGothic" charset="0"/>
              </a:rPr>
              <a:t>have</a:t>
            </a:r>
            <a:r>
              <a:rPr lang="tr-TR" sz="2800" dirty="0">
                <a:ea typeface="MS PGothic" charset="0"/>
              </a:rPr>
              <a:t> </a:t>
            </a:r>
            <a:r>
              <a:rPr lang="tr-TR" sz="2800" dirty="0" err="1">
                <a:ea typeface="MS PGothic" charset="0"/>
              </a:rPr>
              <a:t>the</a:t>
            </a:r>
            <a:r>
              <a:rPr lang="tr-TR" sz="2800" dirty="0">
                <a:ea typeface="MS PGothic" charset="0"/>
              </a:rPr>
              <a:t> </a:t>
            </a:r>
            <a:r>
              <a:rPr lang="tr-TR" sz="2800" dirty="0" err="1">
                <a:ea typeface="MS PGothic" charset="0"/>
              </a:rPr>
              <a:t>incentive</a:t>
            </a:r>
            <a:r>
              <a:rPr lang="tr-TR" sz="2800" dirty="0">
                <a:ea typeface="MS PGothic" charset="0"/>
              </a:rPr>
              <a:t> </a:t>
            </a:r>
            <a:r>
              <a:rPr lang="tr-TR" sz="2800" dirty="0" err="1">
                <a:ea typeface="MS PGothic" charset="0"/>
              </a:rPr>
              <a:t>and</a:t>
            </a:r>
            <a:r>
              <a:rPr lang="tr-TR" sz="2800" dirty="0">
                <a:ea typeface="MS PGothic" charset="0"/>
              </a:rPr>
              <a:t> </a:t>
            </a:r>
            <a:r>
              <a:rPr lang="tr-TR" sz="2800" dirty="0" err="1">
                <a:ea typeface="MS PGothic" charset="0"/>
              </a:rPr>
              <a:t>the</a:t>
            </a:r>
            <a:r>
              <a:rPr lang="tr-TR" sz="2800" dirty="0">
                <a:ea typeface="MS PGothic" charset="0"/>
              </a:rPr>
              <a:t> </a:t>
            </a:r>
            <a:r>
              <a:rPr lang="tr-TR" sz="2800" dirty="0" err="1">
                <a:ea typeface="MS PGothic" charset="0"/>
              </a:rPr>
              <a:t>ability</a:t>
            </a:r>
            <a:r>
              <a:rPr lang="tr-TR" sz="2800" dirty="0">
                <a:ea typeface="MS PGothic" charset="0"/>
              </a:rPr>
              <a:t> </a:t>
            </a:r>
            <a:r>
              <a:rPr lang="tr-TR" sz="2800" dirty="0" err="1">
                <a:ea typeface="MS PGothic" charset="0"/>
              </a:rPr>
              <a:t>to</a:t>
            </a:r>
            <a:r>
              <a:rPr lang="tr-TR" sz="2800" dirty="0">
                <a:ea typeface="MS PGothic" charset="0"/>
              </a:rPr>
              <a:t> </a:t>
            </a:r>
            <a:r>
              <a:rPr lang="tr-TR" sz="2800" dirty="0" err="1">
                <a:ea typeface="MS PGothic" charset="0"/>
              </a:rPr>
              <a:t>cooperate</a:t>
            </a:r>
            <a:r>
              <a:rPr lang="tr-TR" sz="2800" dirty="0">
                <a:ea typeface="MS PGothic" charset="0"/>
              </a:rPr>
              <a:t>, </a:t>
            </a:r>
            <a:r>
              <a:rPr lang="tr-TR" sz="2800" dirty="0" err="1">
                <a:ea typeface="MS PGothic" charset="0"/>
              </a:rPr>
              <a:t>or</a:t>
            </a:r>
            <a:r>
              <a:rPr lang="tr-TR" sz="2800" dirty="0">
                <a:ea typeface="MS PGothic" charset="0"/>
              </a:rPr>
              <a:t> </a:t>
            </a:r>
            <a:r>
              <a:rPr lang="tr-TR" sz="2800" dirty="0" err="1">
                <a:ea typeface="MS PGothic" charset="0"/>
              </a:rPr>
              <a:t>collude</a:t>
            </a:r>
            <a:r>
              <a:rPr lang="tr-TR" sz="2800" dirty="0">
                <a:ea typeface="MS PGothic" charset="0"/>
              </a:rPr>
              <a:t>.</a:t>
            </a:r>
          </a:p>
        </p:txBody>
      </p:sp>
    </p:spTree>
    <p:extLst>
      <p:ext uri="{BB962C8B-B14F-4D97-AF65-F5344CB8AC3E}">
        <p14:creationId xmlns:p14="http://schemas.microsoft.com/office/powerpoint/2010/main" val="379327538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12291">
                                            <p:txEl>
                                              <p:pRg st="1" end="1"/>
                                            </p:txEl>
                                          </p:spTgt>
                                        </p:tgtEl>
                                        <p:attrNameLst>
                                          <p:attrName>style.visibility</p:attrName>
                                        </p:attrNameLst>
                                      </p:cBhvr>
                                      <p:to>
                                        <p:strVal val="visible"/>
                                      </p:to>
                                    </p:set>
                                    <p:animEffect transition="in" filter="checkerboard(across)">
                                      <p:cBhvr>
                                        <p:cTn id="7" dur="500"/>
                                        <p:tgtEl>
                                          <p:spTgt spid="12291">
                                            <p:txEl>
                                              <p:pRg st="1" end="1"/>
                                            </p:txEl>
                                          </p:spTgt>
                                        </p:tgtEl>
                                      </p:cBhvr>
                                    </p:animEffect>
                                  </p:childTnLst>
                                </p:cTn>
                              </p:par>
                              <p:par>
                                <p:cTn id="8" presetID="5" presetClass="entr" presetSubtype="10" fill="hold" nodeType="withEffect">
                                  <p:stCondLst>
                                    <p:cond delay="0"/>
                                  </p:stCondLst>
                                  <p:childTnLst>
                                    <p:set>
                                      <p:cBhvr>
                                        <p:cTn id="9" dur="1" fill="hold">
                                          <p:stCondLst>
                                            <p:cond delay="0"/>
                                          </p:stCondLst>
                                        </p:cTn>
                                        <p:tgtEl>
                                          <p:spTgt spid="12291">
                                            <p:txEl>
                                              <p:pRg st="2" end="2"/>
                                            </p:txEl>
                                          </p:spTgt>
                                        </p:tgtEl>
                                        <p:attrNameLst>
                                          <p:attrName>style.visibility</p:attrName>
                                        </p:attrNameLst>
                                      </p:cBhvr>
                                      <p:to>
                                        <p:strVal val="visible"/>
                                      </p:to>
                                    </p:set>
                                    <p:animEffect transition="in" filter="checkerboard(across)">
                                      <p:cBhvr>
                                        <p:cTn id="10" dur="500"/>
                                        <p:tgtEl>
                                          <p:spTgt spid="12291">
                                            <p:txEl>
                                              <p:pRg st="2" end="2"/>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5" presetClass="entr" presetSubtype="10" fill="hold" nodeType="clickEffect">
                                  <p:stCondLst>
                                    <p:cond delay="0"/>
                                  </p:stCondLst>
                                  <p:childTnLst>
                                    <p:set>
                                      <p:cBhvr>
                                        <p:cTn id="14" dur="1" fill="hold">
                                          <p:stCondLst>
                                            <p:cond delay="0"/>
                                          </p:stCondLst>
                                        </p:cTn>
                                        <p:tgtEl>
                                          <p:spTgt spid="12291">
                                            <p:txEl>
                                              <p:pRg st="4" end="4"/>
                                            </p:txEl>
                                          </p:spTgt>
                                        </p:tgtEl>
                                        <p:attrNameLst>
                                          <p:attrName>style.visibility</p:attrName>
                                        </p:attrNameLst>
                                      </p:cBhvr>
                                      <p:to>
                                        <p:strVal val="visible"/>
                                      </p:to>
                                    </p:set>
                                    <p:animEffect transition="in" filter="checkerboard(across)">
                                      <p:cBhvr>
                                        <p:cTn id="15" dur="500"/>
                                        <p:tgtEl>
                                          <p:spTgt spid="12291">
                                            <p:txEl>
                                              <p:pRg st="4" end="4"/>
                                            </p:txEl>
                                          </p:spTgt>
                                        </p:tgtEl>
                                      </p:cBhvr>
                                    </p:animEffect>
                                  </p:childTnLst>
                                </p:cTn>
                              </p:par>
                              <p:par>
                                <p:cTn id="16" presetID="5" presetClass="entr" presetSubtype="10" fill="hold" nodeType="withEffect">
                                  <p:stCondLst>
                                    <p:cond delay="0"/>
                                  </p:stCondLst>
                                  <p:childTnLst>
                                    <p:set>
                                      <p:cBhvr>
                                        <p:cTn id="17" dur="1" fill="hold">
                                          <p:stCondLst>
                                            <p:cond delay="0"/>
                                          </p:stCondLst>
                                        </p:cTn>
                                        <p:tgtEl>
                                          <p:spTgt spid="12291">
                                            <p:txEl>
                                              <p:pRg st="5" end="5"/>
                                            </p:txEl>
                                          </p:spTgt>
                                        </p:tgtEl>
                                        <p:attrNameLst>
                                          <p:attrName>style.visibility</p:attrName>
                                        </p:attrNameLst>
                                      </p:cBhvr>
                                      <p:to>
                                        <p:strVal val="visible"/>
                                      </p:to>
                                    </p:set>
                                    <p:animEffect transition="in" filter="checkerboard(across)">
                                      <p:cBhvr>
                                        <p:cTn id="18" dur="500"/>
                                        <p:tgtEl>
                                          <p:spTgt spid="12291">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Title 1"/>
          <p:cNvSpPr>
            <a:spLocks noGrp="1"/>
          </p:cNvSpPr>
          <p:nvPr>
            <p:ph type="title"/>
          </p:nvPr>
        </p:nvSpPr>
        <p:spPr>
          <a:xfrm>
            <a:off x="609600" y="45"/>
            <a:ext cx="10972800" cy="1527175"/>
          </a:xfrm>
        </p:spPr>
        <p:txBody>
          <a:bodyPr/>
          <a:lstStyle/>
          <a:p>
            <a:pPr algn="l"/>
            <a:r>
              <a:rPr lang="tr-TR" b="1">
                <a:ea typeface="MS PGothic" charset="0"/>
              </a:rPr>
              <a:t>Duopoly</a:t>
            </a:r>
            <a:endParaRPr lang="tr-TR" b="1" dirty="0">
              <a:ea typeface="MS PGothic" charset="0"/>
            </a:endParaRPr>
          </a:p>
        </p:txBody>
      </p:sp>
      <p:sp>
        <p:nvSpPr>
          <p:cNvPr id="13315" name="Content Placeholder 2"/>
          <p:cNvSpPr>
            <a:spLocks noGrp="1"/>
          </p:cNvSpPr>
          <p:nvPr>
            <p:ph idx="1"/>
          </p:nvPr>
        </p:nvSpPr>
        <p:spPr>
          <a:xfrm>
            <a:off x="609600" y="1647825"/>
            <a:ext cx="10972800" cy="4895850"/>
          </a:xfrm>
        </p:spPr>
        <p:txBody>
          <a:bodyPr/>
          <a:lstStyle/>
          <a:p>
            <a:pPr eaLnBrk="1" hangingPunct="1"/>
            <a:r>
              <a:rPr lang="tr-TR" sz="3200" dirty="0" err="1">
                <a:ea typeface="MS PGothic" charset="0"/>
              </a:rPr>
              <a:t>Collusion</a:t>
            </a:r>
            <a:endParaRPr lang="tr-TR" sz="3200" dirty="0">
              <a:ea typeface="MS PGothic" charset="0"/>
            </a:endParaRPr>
          </a:p>
          <a:p>
            <a:pPr lvl="1" eaLnBrk="1" hangingPunct="1"/>
            <a:r>
              <a:rPr lang="tr-TR" sz="2800" dirty="0" err="1">
                <a:ea typeface="MS PGothic" charset="0"/>
              </a:rPr>
              <a:t>Agreement</a:t>
            </a:r>
            <a:r>
              <a:rPr lang="tr-TR" sz="2800" dirty="0">
                <a:ea typeface="MS PGothic" charset="0"/>
              </a:rPr>
              <a:t> </a:t>
            </a:r>
            <a:r>
              <a:rPr lang="tr-TR" sz="2800" dirty="0" err="1">
                <a:ea typeface="MS PGothic" charset="0"/>
              </a:rPr>
              <a:t>among</a:t>
            </a:r>
            <a:r>
              <a:rPr lang="tr-TR" sz="2800" dirty="0">
                <a:ea typeface="MS PGothic" charset="0"/>
              </a:rPr>
              <a:t> </a:t>
            </a:r>
            <a:r>
              <a:rPr lang="tr-TR" sz="2800" dirty="0" err="1">
                <a:ea typeface="MS PGothic" charset="0"/>
              </a:rPr>
              <a:t>rivals</a:t>
            </a:r>
            <a:r>
              <a:rPr lang="tr-TR" sz="2800" dirty="0">
                <a:ea typeface="MS PGothic" charset="0"/>
              </a:rPr>
              <a:t> </a:t>
            </a:r>
            <a:r>
              <a:rPr lang="tr-TR" sz="2800" dirty="0" err="1">
                <a:ea typeface="MS PGothic" charset="0"/>
              </a:rPr>
              <a:t>specifying</a:t>
            </a:r>
            <a:r>
              <a:rPr lang="tr-TR" sz="2800" dirty="0">
                <a:ea typeface="MS PGothic" charset="0"/>
              </a:rPr>
              <a:t> </a:t>
            </a:r>
            <a:r>
              <a:rPr lang="tr-TR" sz="2800" dirty="0" err="1">
                <a:ea typeface="MS PGothic" charset="0"/>
              </a:rPr>
              <a:t>prices</a:t>
            </a:r>
            <a:r>
              <a:rPr lang="tr-TR" sz="2800" dirty="0">
                <a:ea typeface="MS PGothic" charset="0"/>
              </a:rPr>
              <a:t> </a:t>
            </a:r>
            <a:r>
              <a:rPr lang="tr-TR" sz="2800" dirty="0" err="1">
                <a:ea typeface="MS PGothic" charset="0"/>
              </a:rPr>
              <a:t>or</a:t>
            </a:r>
            <a:r>
              <a:rPr lang="tr-TR" sz="2800" dirty="0">
                <a:ea typeface="MS PGothic" charset="0"/>
              </a:rPr>
              <a:t> </a:t>
            </a:r>
            <a:r>
              <a:rPr lang="tr-TR" sz="2800" dirty="0" err="1">
                <a:ea typeface="MS PGothic" charset="0"/>
              </a:rPr>
              <a:t>quantities</a:t>
            </a:r>
            <a:endParaRPr lang="tr-TR" sz="2800" dirty="0">
              <a:ea typeface="MS PGothic" charset="0"/>
            </a:endParaRPr>
          </a:p>
          <a:p>
            <a:pPr lvl="1" eaLnBrk="1" hangingPunct="1"/>
            <a:r>
              <a:rPr lang="tr-TR" sz="2800" dirty="0" err="1">
                <a:ea typeface="MS PGothic" charset="0"/>
              </a:rPr>
              <a:t>Firms</a:t>
            </a:r>
            <a:r>
              <a:rPr lang="tr-TR" sz="2800" dirty="0">
                <a:ea typeface="MS PGothic" charset="0"/>
              </a:rPr>
              <a:t> ask: </a:t>
            </a:r>
            <a:r>
              <a:rPr lang="tr-TR" altLang="ja-JP" sz="2800" dirty="0">
                <a:ea typeface="MS PGothic" charset="0"/>
              </a:rPr>
              <a:t>"</a:t>
            </a:r>
            <a:r>
              <a:rPr lang="tr-TR" altLang="ja-JP" sz="2800" dirty="0" err="1">
                <a:ea typeface="MS PGothic" charset="0"/>
              </a:rPr>
              <a:t>What</a:t>
            </a:r>
            <a:r>
              <a:rPr lang="tr-TR" altLang="ja-JP" sz="2800" dirty="0">
                <a:ea typeface="MS PGothic" charset="0"/>
              </a:rPr>
              <a:t> </a:t>
            </a:r>
            <a:r>
              <a:rPr lang="tr-TR" altLang="ja-JP" sz="2800" dirty="0" err="1">
                <a:ea typeface="MS PGothic" charset="0"/>
              </a:rPr>
              <a:t>would</a:t>
            </a:r>
            <a:r>
              <a:rPr lang="tr-TR" altLang="ja-JP" sz="2800" dirty="0">
                <a:ea typeface="MS PGothic" charset="0"/>
              </a:rPr>
              <a:t> a </a:t>
            </a:r>
            <a:r>
              <a:rPr lang="tr-TR" altLang="ja-JP" sz="2800" dirty="0" err="1">
                <a:ea typeface="MS PGothic" charset="0"/>
              </a:rPr>
              <a:t>monopoly</a:t>
            </a:r>
            <a:r>
              <a:rPr lang="tr-TR" altLang="ja-JP" sz="2800" dirty="0">
                <a:ea typeface="MS PGothic" charset="0"/>
              </a:rPr>
              <a:t> do?" </a:t>
            </a:r>
            <a:r>
              <a:rPr lang="tr-TR" altLang="ja-JP" sz="2800" dirty="0" err="1">
                <a:ea typeface="MS PGothic" charset="0"/>
              </a:rPr>
              <a:t>and</a:t>
            </a:r>
            <a:r>
              <a:rPr lang="tr-TR" altLang="ja-JP" sz="2800" dirty="0">
                <a:ea typeface="MS PGothic" charset="0"/>
              </a:rPr>
              <a:t> </a:t>
            </a:r>
            <a:r>
              <a:rPr lang="tr-TR" altLang="ja-JP" sz="2800" dirty="0" err="1">
                <a:ea typeface="MS PGothic" charset="0"/>
              </a:rPr>
              <a:t>then</a:t>
            </a:r>
            <a:r>
              <a:rPr lang="tr-TR" altLang="ja-JP" sz="2800" dirty="0">
                <a:ea typeface="MS PGothic" charset="0"/>
              </a:rPr>
              <a:t> do </a:t>
            </a:r>
            <a:r>
              <a:rPr lang="tr-TR" altLang="ja-JP" sz="2800" dirty="0" err="1">
                <a:ea typeface="MS PGothic" charset="0"/>
              </a:rPr>
              <a:t>that</a:t>
            </a:r>
            <a:r>
              <a:rPr lang="tr-TR" altLang="ja-JP" sz="2800" dirty="0">
                <a:ea typeface="MS PGothic" charset="0"/>
              </a:rPr>
              <a:t> </a:t>
            </a:r>
            <a:r>
              <a:rPr lang="tr-TR" altLang="ja-JP" sz="2800" dirty="0" err="1">
                <a:ea typeface="MS PGothic" charset="0"/>
              </a:rPr>
              <a:t>action</a:t>
            </a:r>
            <a:r>
              <a:rPr lang="tr-TR" altLang="ja-JP" sz="2800" dirty="0">
                <a:ea typeface="MS PGothic" charset="0"/>
              </a:rPr>
              <a:t>.</a:t>
            </a:r>
          </a:p>
          <a:p>
            <a:pPr eaLnBrk="1" hangingPunct="1"/>
            <a:r>
              <a:rPr lang="tr-TR" sz="3200" dirty="0" err="1">
                <a:ea typeface="MS PGothic" charset="0"/>
              </a:rPr>
              <a:t>Cartel</a:t>
            </a:r>
            <a:endParaRPr lang="tr-TR" sz="3200" dirty="0">
              <a:ea typeface="MS PGothic" charset="0"/>
            </a:endParaRPr>
          </a:p>
          <a:p>
            <a:pPr lvl="1" eaLnBrk="1" hangingPunct="1"/>
            <a:r>
              <a:rPr lang="tr-TR" sz="2800" dirty="0" err="1">
                <a:ea typeface="MS PGothic" charset="0"/>
              </a:rPr>
              <a:t>Two</a:t>
            </a:r>
            <a:r>
              <a:rPr lang="tr-TR" sz="2800" dirty="0">
                <a:ea typeface="MS PGothic" charset="0"/>
              </a:rPr>
              <a:t> </a:t>
            </a:r>
            <a:r>
              <a:rPr lang="tr-TR" sz="2800" dirty="0" err="1">
                <a:ea typeface="MS PGothic" charset="0"/>
              </a:rPr>
              <a:t>or</a:t>
            </a:r>
            <a:r>
              <a:rPr lang="tr-TR" sz="2800" dirty="0">
                <a:ea typeface="MS PGothic" charset="0"/>
              </a:rPr>
              <a:t> </a:t>
            </a:r>
            <a:r>
              <a:rPr lang="tr-TR" sz="2800" dirty="0" err="1">
                <a:ea typeface="MS PGothic" charset="0"/>
              </a:rPr>
              <a:t>more</a:t>
            </a:r>
            <a:r>
              <a:rPr lang="tr-TR" sz="2800" dirty="0">
                <a:ea typeface="MS PGothic" charset="0"/>
              </a:rPr>
              <a:t> </a:t>
            </a:r>
            <a:r>
              <a:rPr lang="tr-TR" sz="2800" dirty="0" err="1">
                <a:ea typeface="MS PGothic" charset="0"/>
              </a:rPr>
              <a:t>firms</a:t>
            </a:r>
            <a:r>
              <a:rPr lang="tr-TR" sz="2800" dirty="0">
                <a:ea typeface="MS PGothic" charset="0"/>
              </a:rPr>
              <a:t> </a:t>
            </a:r>
            <a:r>
              <a:rPr lang="tr-TR" sz="2800" dirty="0" err="1">
                <a:ea typeface="MS PGothic" charset="0"/>
              </a:rPr>
              <a:t>acting</a:t>
            </a:r>
            <a:r>
              <a:rPr lang="tr-TR" sz="2800" dirty="0">
                <a:ea typeface="MS PGothic" charset="0"/>
              </a:rPr>
              <a:t> in </a:t>
            </a:r>
            <a:r>
              <a:rPr lang="tr-TR" sz="2800" dirty="0" err="1">
                <a:ea typeface="MS PGothic" charset="0"/>
              </a:rPr>
              <a:t>unison</a:t>
            </a:r>
            <a:r>
              <a:rPr lang="tr-TR" sz="2800" dirty="0">
                <a:ea typeface="MS PGothic" charset="0"/>
              </a:rPr>
              <a:t> </a:t>
            </a:r>
            <a:r>
              <a:rPr lang="tr-TR" sz="2800" dirty="0" err="1">
                <a:ea typeface="MS PGothic" charset="0"/>
              </a:rPr>
              <a:t>to</a:t>
            </a:r>
            <a:r>
              <a:rPr lang="tr-TR" sz="2800" dirty="0">
                <a:ea typeface="MS PGothic" charset="0"/>
              </a:rPr>
              <a:t> form a </a:t>
            </a:r>
            <a:r>
              <a:rPr lang="tr-TR" sz="2800" dirty="0" err="1">
                <a:ea typeface="MS PGothic" charset="0"/>
              </a:rPr>
              <a:t>joint</a:t>
            </a:r>
            <a:r>
              <a:rPr lang="tr-TR" sz="2800" dirty="0">
                <a:ea typeface="MS PGothic" charset="0"/>
              </a:rPr>
              <a:t> </a:t>
            </a:r>
            <a:r>
              <a:rPr lang="tr-TR" sz="2800" dirty="0" err="1">
                <a:ea typeface="MS PGothic" charset="0"/>
              </a:rPr>
              <a:t>monopoly</a:t>
            </a:r>
            <a:r>
              <a:rPr lang="tr-TR" sz="2800" dirty="0">
                <a:ea typeface="MS PGothic" charset="0"/>
              </a:rPr>
              <a:t>.</a:t>
            </a:r>
            <a:endParaRPr lang="tr-TR" sz="2000" dirty="0">
              <a:ea typeface="MS PGothic" charset="0"/>
            </a:endParaRPr>
          </a:p>
        </p:txBody>
      </p:sp>
    </p:spTree>
    <p:extLst>
      <p:ext uri="{BB962C8B-B14F-4D97-AF65-F5344CB8AC3E}">
        <p14:creationId xmlns:p14="http://schemas.microsoft.com/office/powerpoint/2010/main" val="89861390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13315">
                                            <p:txEl>
                                              <p:pRg st="1" end="1"/>
                                            </p:txEl>
                                          </p:spTgt>
                                        </p:tgtEl>
                                        <p:attrNameLst>
                                          <p:attrName>style.visibility</p:attrName>
                                        </p:attrNameLst>
                                      </p:cBhvr>
                                      <p:to>
                                        <p:strVal val="visible"/>
                                      </p:to>
                                    </p:set>
                                    <p:animEffect transition="in" filter="checkerboard(across)">
                                      <p:cBhvr>
                                        <p:cTn id="7" dur="500"/>
                                        <p:tgtEl>
                                          <p:spTgt spid="13315">
                                            <p:txEl>
                                              <p:pRg st="1" end="1"/>
                                            </p:txEl>
                                          </p:spTgt>
                                        </p:tgtEl>
                                      </p:cBhvr>
                                    </p:animEffect>
                                  </p:childTnLst>
                                </p:cTn>
                              </p:par>
                              <p:par>
                                <p:cTn id="8" presetID="5" presetClass="entr" presetSubtype="10" fill="hold" nodeType="withEffect">
                                  <p:stCondLst>
                                    <p:cond delay="0"/>
                                  </p:stCondLst>
                                  <p:childTnLst>
                                    <p:set>
                                      <p:cBhvr>
                                        <p:cTn id="9" dur="1" fill="hold">
                                          <p:stCondLst>
                                            <p:cond delay="0"/>
                                          </p:stCondLst>
                                        </p:cTn>
                                        <p:tgtEl>
                                          <p:spTgt spid="13315">
                                            <p:txEl>
                                              <p:pRg st="2" end="2"/>
                                            </p:txEl>
                                          </p:spTgt>
                                        </p:tgtEl>
                                        <p:attrNameLst>
                                          <p:attrName>style.visibility</p:attrName>
                                        </p:attrNameLst>
                                      </p:cBhvr>
                                      <p:to>
                                        <p:strVal val="visible"/>
                                      </p:to>
                                    </p:set>
                                    <p:animEffect transition="in" filter="checkerboard(across)">
                                      <p:cBhvr>
                                        <p:cTn id="10" dur="500"/>
                                        <p:tgtEl>
                                          <p:spTgt spid="13315">
                                            <p:txEl>
                                              <p:pRg st="2" end="2"/>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5" presetClass="entr" presetSubtype="10" fill="hold" nodeType="clickEffect">
                                  <p:stCondLst>
                                    <p:cond delay="0"/>
                                  </p:stCondLst>
                                  <p:childTnLst>
                                    <p:set>
                                      <p:cBhvr>
                                        <p:cTn id="14" dur="1" fill="hold">
                                          <p:stCondLst>
                                            <p:cond delay="0"/>
                                          </p:stCondLst>
                                        </p:cTn>
                                        <p:tgtEl>
                                          <p:spTgt spid="13315">
                                            <p:txEl>
                                              <p:pRg st="4" end="4"/>
                                            </p:txEl>
                                          </p:spTgt>
                                        </p:tgtEl>
                                        <p:attrNameLst>
                                          <p:attrName>style.visibility</p:attrName>
                                        </p:attrNameLst>
                                      </p:cBhvr>
                                      <p:to>
                                        <p:strVal val="visible"/>
                                      </p:to>
                                    </p:set>
                                    <p:animEffect transition="in" filter="checkerboard(across)">
                                      <p:cBhvr>
                                        <p:cTn id="15" dur="500"/>
                                        <p:tgtEl>
                                          <p:spTgt spid="1331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Title 1"/>
          <p:cNvSpPr>
            <a:spLocks noGrp="1"/>
          </p:cNvSpPr>
          <p:nvPr>
            <p:ph type="title"/>
          </p:nvPr>
        </p:nvSpPr>
        <p:spPr>
          <a:xfrm>
            <a:off x="609600" y="45"/>
            <a:ext cx="10972800" cy="1527175"/>
          </a:xfrm>
        </p:spPr>
        <p:txBody>
          <a:bodyPr/>
          <a:lstStyle/>
          <a:p>
            <a:pPr algn="l"/>
            <a:r>
              <a:rPr lang="tr-TR" b="1">
                <a:ea typeface="MS PGothic" charset="0"/>
              </a:rPr>
              <a:t>Cartels</a:t>
            </a:r>
            <a:endParaRPr lang="tr-TR" b="1" dirty="0">
              <a:ea typeface="MS PGothic" charset="0"/>
            </a:endParaRPr>
          </a:p>
        </p:txBody>
      </p:sp>
      <p:sp>
        <p:nvSpPr>
          <p:cNvPr id="14339" name="Content Placeholder 2"/>
          <p:cNvSpPr>
            <a:spLocks noGrp="1"/>
          </p:cNvSpPr>
          <p:nvPr>
            <p:ph idx="1"/>
          </p:nvPr>
        </p:nvSpPr>
        <p:spPr>
          <a:xfrm>
            <a:off x="609600" y="1712913"/>
            <a:ext cx="10972800" cy="4895850"/>
          </a:xfrm>
        </p:spPr>
        <p:txBody>
          <a:bodyPr/>
          <a:lstStyle/>
          <a:p>
            <a:pPr eaLnBrk="1" hangingPunct="1"/>
            <a:r>
              <a:rPr lang="tr-TR" sz="3200" dirty="0" err="1">
                <a:ea typeface="MS PGothic" charset="0"/>
              </a:rPr>
              <a:t>Cartels</a:t>
            </a:r>
            <a:r>
              <a:rPr lang="tr-TR" sz="3200" dirty="0">
                <a:ea typeface="MS PGothic" charset="0"/>
              </a:rPr>
              <a:t> </a:t>
            </a:r>
            <a:r>
              <a:rPr lang="tr-TR" sz="3200" dirty="0" err="1">
                <a:ea typeface="MS PGothic" charset="0"/>
              </a:rPr>
              <a:t>tend</a:t>
            </a:r>
            <a:r>
              <a:rPr lang="tr-TR" sz="3200" dirty="0">
                <a:ea typeface="MS PGothic" charset="0"/>
              </a:rPr>
              <a:t> </a:t>
            </a:r>
            <a:r>
              <a:rPr lang="tr-TR" sz="3200" dirty="0" err="1">
                <a:ea typeface="MS PGothic" charset="0"/>
              </a:rPr>
              <a:t>to</a:t>
            </a:r>
            <a:r>
              <a:rPr lang="tr-TR" sz="3200" dirty="0">
                <a:ea typeface="MS PGothic" charset="0"/>
              </a:rPr>
              <a:t> be </a:t>
            </a:r>
            <a:r>
              <a:rPr lang="tr-TR" sz="3200" dirty="0" err="1">
                <a:ea typeface="MS PGothic" charset="0"/>
              </a:rPr>
              <a:t>unstable</a:t>
            </a:r>
            <a:r>
              <a:rPr lang="tr-TR" sz="3200" dirty="0">
                <a:ea typeface="MS PGothic" charset="0"/>
              </a:rPr>
              <a:t> </a:t>
            </a:r>
            <a:r>
              <a:rPr lang="tr-TR" sz="3200" dirty="0" err="1">
                <a:ea typeface="MS PGothic" charset="0"/>
              </a:rPr>
              <a:t>over</a:t>
            </a:r>
            <a:r>
              <a:rPr lang="tr-TR" sz="3200" dirty="0">
                <a:ea typeface="MS PGothic" charset="0"/>
              </a:rPr>
              <a:t> a </a:t>
            </a:r>
            <a:r>
              <a:rPr lang="tr-TR" sz="3200" dirty="0" err="1">
                <a:ea typeface="MS PGothic" charset="0"/>
              </a:rPr>
              <a:t>long</a:t>
            </a:r>
            <a:r>
              <a:rPr lang="tr-TR" sz="3200" dirty="0">
                <a:ea typeface="MS PGothic" charset="0"/>
              </a:rPr>
              <a:t> </a:t>
            </a:r>
            <a:r>
              <a:rPr lang="tr-TR" sz="3200" dirty="0" err="1">
                <a:ea typeface="MS PGothic" charset="0"/>
              </a:rPr>
              <a:t>period</a:t>
            </a:r>
            <a:r>
              <a:rPr lang="tr-TR" sz="3200" dirty="0">
                <a:ea typeface="MS PGothic" charset="0"/>
              </a:rPr>
              <a:t> of time. </a:t>
            </a:r>
            <a:r>
              <a:rPr lang="tr-TR" sz="3200" dirty="0" err="1">
                <a:ea typeface="MS PGothic" charset="0"/>
              </a:rPr>
              <a:t>Why</a:t>
            </a:r>
            <a:r>
              <a:rPr lang="tr-TR" sz="3200" dirty="0">
                <a:ea typeface="MS PGothic" charset="0"/>
              </a:rPr>
              <a:t>?</a:t>
            </a:r>
          </a:p>
          <a:p>
            <a:pPr lvl="1" eaLnBrk="1" hangingPunct="1"/>
            <a:r>
              <a:rPr lang="tr-TR" sz="2800" dirty="0" err="1">
                <a:ea typeface="MS PGothic" charset="0"/>
              </a:rPr>
              <a:t>Each</a:t>
            </a:r>
            <a:r>
              <a:rPr lang="tr-TR" sz="2800" dirty="0">
                <a:ea typeface="MS PGothic" charset="0"/>
              </a:rPr>
              <a:t> </a:t>
            </a:r>
            <a:r>
              <a:rPr lang="tr-TR" sz="2800" dirty="0" err="1">
                <a:ea typeface="MS PGothic" charset="0"/>
              </a:rPr>
              <a:t>firm</a:t>
            </a:r>
            <a:r>
              <a:rPr lang="tr-TR" sz="2800" dirty="0">
                <a:ea typeface="MS PGothic" charset="0"/>
              </a:rPr>
              <a:t> in </a:t>
            </a:r>
            <a:r>
              <a:rPr lang="tr-TR" sz="2800" dirty="0" err="1">
                <a:ea typeface="MS PGothic" charset="0"/>
              </a:rPr>
              <a:t>the</a:t>
            </a:r>
            <a:r>
              <a:rPr lang="tr-TR" sz="2800" dirty="0">
                <a:ea typeface="MS PGothic" charset="0"/>
              </a:rPr>
              <a:t> </a:t>
            </a:r>
            <a:r>
              <a:rPr lang="tr-TR" sz="2800" dirty="0" err="1">
                <a:ea typeface="MS PGothic" charset="0"/>
              </a:rPr>
              <a:t>cartel</a:t>
            </a:r>
            <a:r>
              <a:rPr lang="tr-TR" sz="2800" dirty="0">
                <a:ea typeface="MS PGothic" charset="0"/>
              </a:rPr>
              <a:t> </a:t>
            </a:r>
            <a:r>
              <a:rPr lang="tr-TR" sz="2800" dirty="0" err="1">
                <a:ea typeface="MS PGothic" charset="0"/>
              </a:rPr>
              <a:t>often</a:t>
            </a:r>
            <a:r>
              <a:rPr lang="tr-TR" sz="2800" dirty="0">
                <a:ea typeface="MS PGothic" charset="0"/>
              </a:rPr>
              <a:t> has an </a:t>
            </a:r>
            <a:r>
              <a:rPr lang="tr-TR" sz="2800" dirty="0" err="1">
                <a:ea typeface="MS PGothic" charset="0"/>
              </a:rPr>
              <a:t>incentive</a:t>
            </a:r>
            <a:r>
              <a:rPr lang="tr-TR" sz="2800" dirty="0">
                <a:ea typeface="MS PGothic" charset="0"/>
              </a:rPr>
              <a:t> </a:t>
            </a:r>
            <a:r>
              <a:rPr lang="tr-TR" sz="2800" dirty="0" err="1">
                <a:ea typeface="MS PGothic" charset="0"/>
              </a:rPr>
              <a:t>to</a:t>
            </a:r>
            <a:r>
              <a:rPr lang="tr-TR" sz="2800" dirty="0">
                <a:ea typeface="MS PGothic" charset="0"/>
              </a:rPr>
              <a:t> </a:t>
            </a:r>
            <a:r>
              <a:rPr lang="tr-TR" altLang="ja-JP" sz="2800" dirty="0">
                <a:ea typeface="MS PGothic" charset="0"/>
              </a:rPr>
              <a:t>"</a:t>
            </a:r>
            <a:r>
              <a:rPr lang="tr-TR" altLang="ja-JP" sz="2800" dirty="0" err="1">
                <a:ea typeface="MS PGothic" charset="0"/>
              </a:rPr>
              <a:t>cheat</a:t>
            </a:r>
            <a:r>
              <a:rPr lang="tr-TR" altLang="ja-JP" sz="2800" dirty="0">
                <a:ea typeface="MS PGothic" charset="0"/>
              </a:rPr>
              <a:t>."</a:t>
            </a:r>
          </a:p>
          <a:p>
            <a:pPr lvl="1" eaLnBrk="1" hangingPunct="1"/>
            <a:r>
              <a:rPr lang="tr-TR" sz="2800" dirty="0" err="1">
                <a:ea typeface="MS PGothic" charset="0"/>
              </a:rPr>
              <a:t>Could</a:t>
            </a:r>
            <a:r>
              <a:rPr lang="tr-TR" sz="2800" dirty="0">
                <a:ea typeface="MS PGothic" charset="0"/>
              </a:rPr>
              <a:t> </a:t>
            </a:r>
            <a:r>
              <a:rPr lang="tr-TR" sz="2800" dirty="0" err="1">
                <a:ea typeface="MS PGothic" charset="0"/>
              </a:rPr>
              <a:t>occur</a:t>
            </a:r>
            <a:r>
              <a:rPr lang="tr-TR" sz="2800" dirty="0">
                <a:ea typeface="MS PGothic" charset="0"/>
              </a:rPr>
              <a:t> </a:t>
            </a:r>
            <a:r>
              <a:rPr lang="tr-TR" sz="2800" dirty="0" err="1">
                <a:ea typeface="MS PGothic" charset="0"/>
              </a:rPr>
              <a:t>by</a:t>
            </a:r>
            <a:r>
              <a:rPr lang="tr-TR" sz="2800" dirty="0">
                <a:ea typeface="MS PGothic" charset="0"/>
              </a:rPr>
              <a:t> </a:t>
            </a:r>
            <a:r>
              <a:rPr lang="tr-TR" sz="2800" dirty="0" err="1">
                <a:ea typeface="MS PGothic" charset="0"/>
              </a:rPr>
              <a:t>one</a:t>
            </a:r>
            <a:r>
              <a:rPr lang="tr-TR" sz="2800" dirty="0">
                <a:ea typeface="MS PGothic" charset="0"/>
              </a:rPr>
              <a:t> </a:t>
            </a:r>
            <a:r>
              <a:rPr lang="tr-TR" sz="2800" dirty="0" err="1">
                <a:ea typeface="MS PGothic" charset="0"/>
              </a:rPr>
              <a:t>firm</a:t>
            </a:r>
            <a:r>
              <a:rPr lang="tr-TR" sz="2800" dirty="0">
                <a:ea typeface="MS PGothic" charset="0"/>
              </a:rPr>
              <a:t> </a:t>
            </a:r>
            <a:r>
              <a:rPr lang="tr-TR" sz="2800" dirty="0" err="1">
                <a:ea typeface="MS PGothic" charset="0"/>
              </a:rPr>
              <a:t>lowering</a:t>
            </a:r>
            <a:r>
              <a:rPr lang="tr-TR" sz="2800" dirty="0">
                <a:ea typeface="MS PGothic" charset="0"/>
              </a:rPr>
              <a:t> </a:t>
            </a:r>
            <a:r>
              <a:rPr lang="tr-TR" sz="2800" dirty="0" err="1">
                <a:ea typeface="MS PGothic" charset="0"/>
              </a:rPr>
              <a:t>its</a:t>
            </a:r>
            <a:r>
              <a:rPr lang="tr-TR" sz="2800" dirty="0">
                <a:ea typeface="MS PGothic" charset="0"/>
              </a:rPr>
              <a:t> </a:t>
            </a:r>
            <a:r>
              <a:rPr lang="tr-TR" sz="2800" dirty="0" err="1">
                <a:ea typeface="MS PGothic" charset="0"/>
              </a:rPr>
              <a:t>price</a:t>
            </a:r>
            <a:endParaRPr lang="tr-TR" sz="2800" dirty="0">
              <a:ea typeface="MS PGothic" charset="0"/>
            </a:endParaRPr>
          </a:p>
          <a:p>
            <a:pPr lvl="1" eaLnBrk="1" hangingPunct="1"/>
            <a:r>
              <a:rPr lang="tr-TR" sz="2800" dirty="0" err="1">
                <a:ea typeface="MS PGothic" charset="0"/>
              </a:rPr>
              <a:t>Firm</a:t>
            </a:r>
            <a:r>
              <a:rPr lang="tr-TR" sz="2800" dirty="0">
                <a:ea typeface="MS PGothic" charset="0"/>
              </a:rPr>
              <a:t> </a:t>
            </a:r>
            <a:r>
              <a:rPr lang="tr-TR" sz="2800" dirty="0" err="1">
                <a:ea typeface="MS PGothic" charset="0"/>
              </a:rPr>
              <a:t>could</a:t>
            </a:r>
            <a:r>
              <a:rPr lang="tr-TR" sz="2800" dirty="0">
                <a:ea typeface="MS PGothic" charset="0"/>
              </a:rPr>
              <a:t> </a:t>
            </a:r>
            <a:r>
              <a:rPr lang="tr-TR" sz="2800" dirty="0" err="1">
                <a:ea typeface="MS PGothic" charset="0"/>
              </a:rPr>
              <a:t>also</a:t>
            </a:r>
            <a:r>
              <a:rPr lang="tr-TR" sz="2800" dirty="0">
                <a:ea typeface="MS PGothic" charset="0"/>
              </a:rPr>
              <a:t> </a:t>
            </a:r>
            <a:r>
              <a:rPr lang="tr-TR" sz="2800" dirty="0" err="1">
                <a:ea typeface="MS PGothic" charset="0"/>
              </a:rPr>
              <a:t>overproduce</a:t>
            </a:r>
            <a:r>
              <a:rPr lang="tr-TR" sz="2800" dirty="0">
                <a:ea typeface="MS PGothic" charset="0"/>
              </a:rPr>
              <a:t> </a:t>
            </a:r>
            <a:r>
              <a:rPr lang="tr-TR" sz="2800" dirty="0" err="1">
                <a:ea typeface="MS PGothic" charset="0"/>
              </a:rPr>
              <a:t>output</a:t>
            </a:r>
            <a:r>
              <a:rPr lang="tr-TR" sz="2800" dirty="0">
                <a:ea typeface="MS PGothic" charset="0"/>
              </a:rPr>
              <a:t> (in </a:t>
            </a:r>
            <a:r>
              <a:rPr lang="tr-TR" sz="2800" dirty="0" err="1">
                <a:ea typeface="MS PGothic" charset="0"/>
              </a:rPr>
              <a:t>situations</a:t>
            </a:r>
            <a:r>
              <a:rPr lang="tr-TR" sz="2800" dirty="0">
                <a:ea typeface="MS PGothic" charset="0"/>
              </a:rPr>
              <a:t> </a:t>
            </a:r>
            <a:r>
              <a:rPr lang="tr-TR" sz="2800" dirty="0" err="1">
                <a:ea typeface="MS PGothic" charset="0"/>
              </a:rPr>
              <a:t>with</a:t>
            </a:r>
            <a:r>
              <a:rPr lang="tr-TR" sz="2800" dirty="0">
                <a:ea typeface="MS PGothic" charset="0"/>
              </a:rPr>
              <a:t> </a:t>
            </a:r>
            <a:r>
              <a:rPr lang="tr-TR" sz="2800" dirty="0" err="1">
                <a:ea typeface="MS PGothic" charset="0"/>
              </a:rPr>
              <a:t>homogenous</a:t>
            </a:r>
            <a:r>
              <a:rPr lang="tr-TR" sz="2800" dirty="0">
                <a:ea typeface="MS PGothic" charset="0"/>
              </a:rPr>
              <a:t> </a:t>
            </a:r>
            <a:r>
              <a:rPr lang="tr-TR" sz="2800" dirty="0" err="1">
                <a:ea typeface="MS PGothic" charset="0"/>
              </a:rPr>
              <a:t>output</a:t>
            </a:r>
            <a:r>
              <a:rPr lang="tr-TR" sz="2800" dirty="0">
                <a:ea typeface="MS PGothic" charset="0"/>
              </a:rPr>
              <a:t>, </a:t>
            </a:r>
            <a:r>
              <a:rPr lang="tr-TR" sz="2800" dirty="0" err="1">
                <a:ea typeface="MS PGothic" charset="0"/>
              </a:rPr>
              <a:t>such</a:t>
            </a:r>
            <a:r>
              <a:rPr lang="tr-TR" sz="2800" dirty="0">
                <a:ea typeface="MS PGothic" charset="0"/>
              </a:rPr>
              <a:t> as </a:t>
            </a:r>
            <a:r>
              <a:rPr lang="tr-TR" sz="2800" dirty="0" err="1">
                <a:ea typeface="MS PGothic" charset="0"/>
              </a:rPr>
              <a:t>oil</a:t>
            </a:r>
            <a:r>
              <a:rPr lang="tr-TR" sz="2800" dirty="0">
                <a:ea typeface="MS PGothic" charset="0"/>
              </a:rPr>
              <a:t> </a:t>
            </a:r>
            <a:r>
              <a:rPr lang="tr-TR" sz="2800" dirty="0" err="1">
                <a:ea typeface="MS PGothic" charset="0"/>
              </a:rPr>
              <a:t>cartels</a:t>
            </a:r>
            <a:r>
              <a:rPr lang="tr-TR" sz="2800" dirty="0">
                <a:ea typeface="MS PGothic" charset="0"/>
              </a:rPr>
              <a:t>).</a:t>
            </a:r>
            <a:endParaRPr lang="tr-TR" sz="2000" dirty="0">
              <a:ea typeface="MS PGothic" charset="0"/>
            </a:endParaRPr>
          </a:p>
        </p:txBody>
      </p:sp>
    </p:spTree>
    <p:extLst>
      <p:ext uri="{BB962C8B-B14F-4D97-AF65-F5344CB8AC3E}">
        <p14:creationId xmlns:p14="http://schemas.microsoft.com/office/powerpoint/2010/main" val="208337413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14339">
                                            <p:txEl>
                                              <p:pRg st="1" end="1"/>
                                            </p:txEl>
                                          </p:spTgt>
                                        </p:tgtEl>
                                        <p:attrNameLst>
                                          <p:attrName>style.visibility</p:attrName>
                                        </p:attrNameLst>
                                      </p:cBhvr>
                                      <p:to>
                                        <p:strVal val="visible"/>
                                      </p:to>
                                    </p:set>
                                    <p:animEffect transition="in" filter="checkerboard(across)">
                                      <p:cBhvr>
                                        <p:cTn id="7" dur="500"/>
                                        <p:tgtEl>
                                          <p:spTgt spid="14339">
                                            <p:txEl>
                                              <p:pRg st="1" end="1"/>
                                            </p:txEl>
                                          </p:spTgt>
                                        </p:tgtEl>
                                      </p:cBhvr>
                                    </p:animEffect>
                                  </p:childTnLst>
                                </p:cTn>
                              </p:par>
                              <p:par>
                                <p:cTn id="8" presetID="5" presetClass="entr" presetSubtype="10" fill="hold" nodeType="withEffect">
                                  <p:stCondLst>
                                    <p:cond delay="0"/>
                                  </p:stCondLst>
                                  <p:childTnLst>
                                    <p:set>
                                      <p:cBhvr>
                                        <p:cTn id="9" dur="1" fill="hold">
                                          <p:stCondLst>
                                            <p:cond delay="0"/>
                                          </p:stCondLst>
                                        </p:cTn>
                                        <p:tgtEl>
                                          <p:spTgt spid="14339">
                                            <p:txEl>
                                              <p:pRg st="2" end="2"/>
                                            </p:txEl>
                                          </p:spTgt>
                                        </p:tgtEl>
                                        <p:attrNameLst>
                                          <p:attrName>style.visibility</p:attrName>
                                        </p:attrNameLst>
                                      </p:cBhvr>
                                      <p:to>
                                        <p:strVal val="visible"/>
                                      </p:to>
                                    </p:set>
                                    <p:animEffect transition="in" filter="checkerboard(across)">
                                      <p:cBhvr>
                                        <p:cTn id="10" dur="500"/>
                                        <p:tgtEl>
                                          <p:spTgt spid="14339">
                                            <p:txEl>
                                              <p:pRg st="2" end="2"/>
                                            </p:txEl>
                                          </p:spTgt>
                                        </p:tgtEl>
                                      </p:cBhvr>
                                    </p:animEffect>
                                  </p:childTnLst>
                                </p:cTn>
                              </p:par>
                              <p:par>
                                <p:cTn id="11" presetID="5" presetClass="entr" presetSubtype="10" fill="hold" nodeType="withEffect">
                                  <p:stCondLst>
                                    <p:cond delay="0"/>
                                  </p:stCondLst>
                                  <p:childTnLst>
                                    <p:set>
                                      <p:cBhvr>
                                        <p:cTn id="12" dur="1" fill="hold">
                                          <p:stCondLst>
                                            <p:cond delay="0"/>
                                          </p:stCondLst>
                                        </p:cTn>
                                        <p:tgtEl>
                                          <p:spTgt spid="14339">
                                            <p:txEl>
                                              <p:pRg st="3" end="3"/>
                                            </p:txEl>
                                          </p:spTgt>
                                        </p:tgtEl>
                                        <p:attrNameLst>
                                          <p:attrName>style.visibility</p:attrName>
                                        </p:attrNameLst>
                                      </p:cBhvr>
                                      <p:to>
                                        <p:strVal val="visible"/>
                                      </p:to>
                                    </p:set>
                                    <p:animEffect transition="in" filter="checkerboard(across)">
                                      <p:cBhvr>
                                        <p:cTn id="13" dur="500"/>
                                        <p:tgtEl>
                                          <p:spTgt spid="1433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7938" name="Picture 2" descr="TAB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56267" y="381001"/>
            <a:ext cx="9279467" cy="60944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291238442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Title 1"/>
          <p:cNvSpPr>
            <a:spLocks noGrp="1"/>
          </p:cNvSpPr>
          <p:nvPr>
            <p:ph type="title"/>
          </p:nvPr>
        </p:nvSpPr>
        <p:spPr>
          <a:xfrm>
            <a:off x="609600" y="45"/>
            <a:ext cx="10972800" cy="1527175"/>
          </a:xfrm>
        </p:spPr>
        <p:txBody>
          <a:bodyPr/>
          <a:lstStyle/>
          <a:p>
            <a:r>
              <a:rPr lang="tr-TR" b="1">
                <a:ea typeface="MS PGothic" charset="0"/>
              </a:rPr>
              <a:t>Cellphone Duopoly Market</a:t>
            </a:r>
            <a:br>
              <a:rPr lang="tr-TR" b="1">
                <a:ea typeface="MS PGothic" charset="0"/>
              </a:rPr>
            </a:br>
            <a:r>
              <a:rPr lang="tr-TR" b="1">
                <a:ea typeface="MS PGothic" charset="0"/>
              </a:rPr>
              <a:t>Perfect Competition vs. Monopoly</a:t>
            </a:r>
            <a:endParaRPr lang="tr-TR" b="1" dirty="0">
              <a:ea typeface="MS PGothic" charset="0"/>
            </a:endParaRPr>
          </a:p>
        </p:txBody>
      </p:sp>
      <p:graphicFrame>
        <p:nvGraphicFramePr>
          <p:cNvPr id="5" name="Table 4"/>
          <p:cNvGraphicFramePr>
            <a:graphicFrameLocks noGrp="1"/>
          </p:cNvGraphicFramePr>
          <p:nvPr/>
        </p:nvGraphicFramePr>
        <p:xfrm>
          <a:off x="146081" y="1831978"/>
          <a:ext cx="5369982" cy="4437065"/>
        </p:xfrm>
        <a:graphic>
          <a:graphicData uri="http://schemas.openxmlformats.org/drawingml/2006/table">
            <a:tbl>
              <a:tblPr/>
              <a:tblGrid>
                <a:gridCol w="1706033">
                  <a:extLst>
                    <a:ext uri="{9D8B030D-6E8A-4147-A177-3AD203B41FA5}">
                      <a16:colId xmlns:a16="http://schemas.microsoft.com/office/drawing/2014/main" val="20000"/>
                    </a:ext>
                  </a:extLst>
                </a:gridCol>
                <a:gridCol w="1600200">
                  <a:extLst>
                    <a:ext uri="{9D8B030D-6E8A-4147-A177-3AD203B41FA5}">
                      <a16:colId xmlns:a16="http://schemas.microsoft.com/office/drawing/2014/main" val="20001"/>
                    </a:ext>
                  </a:extLst>
                </a:gridCol>
                <a:gridCol w="2063749">
                  <a:extLst>
                    <a:ext uri="{9D8B030D-6E8A-4147-A177-3AD203B41FA5}">
                      <a16:colId xmlns:a16="http://schemas.microsoft.com/office/drawing/2014/main" val="20002"/>
                    </a:ext>
                  </a:extLst>
                </a:gridCol>
              </a:tblGrid>
              <a:tr h="825496">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Price/Month</a:t>
                      </a:r>
                    </a:p>
                    <a:p>
                      <a:pPr marL="0" marR="0" lvl="0" indent="0" algn="ctr" defTabSz="4572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(P)</a:t>
                      </a:r>
                    </a:p>
                  </a:txBody>
                  <a:tcPr marT="0" marB="0" horzOverflow="overflow">
                    <a:lnL w="28575" cap="flat" cmpd="sng" algn="ctr">
                      <a:solidFill>
                        <a:srgbClr val="000000"/>
                      </a:solidFill>
                      <a:prstDash val="solid"/>
                      <a:round/>
                      <a:headEnd type="none" w="med" len="med"/>
                      <a:tailEnd type="none" w="med" len="med"/>
                    </a:lnL>
                    <a:lnR>
                      <a:noFill/>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C6D9F1"/>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Number of </a:t>
                      </a:r>
                    </a:p>
                    <a:p>
                      <a:pPr marL="0" marR="0" lvl="0" indent="0" algn="ctr" defTabSz="4572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Customers </a:t>
                      </a:r>
                    </a:p>
                    <a:p>
                      <a:pPr marL="0" marR="0" lvl="0" indent="0" algn="ctr" defTabSz="4572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(Q)</a:t>
                      </a:r>
                    </a:p>
                  </a:txBody>
                  <a:tcPr marT="0" marB="0" horzOverflow="overflow">
                    <a:lnL>
                      <a:noFill/>
                    </a:lnL>
                    <a:lnR>
                      <a:noFill/>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C6D9F1"/>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Total Revenue </a:t>
                      </a:r>
                    </a:p>
                    <a:p>
                      <a:pPr marL="0" marR="0" lvl="0" indent="0" algn="ctr" defTabSz="4572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(TR)</a:t>
                      </a:r>
                    </a:p>
                    <a:p>
                      <a:pPr marL="0" marR="0" lvl="0" indent="0" algn="ctr" defTabSz="4572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TR = P × Q</a:t>
                      </a:r>
                    </a:p>
                  </a:txBody>
                  <a:tcPr marT="0" marB="0" horzOverflow="overflow">
                    <a:lnL>
                      <a:noFill/>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C6D9F1"/>
                    </a:solidFill>
                  </a:tcPr>
                </a:tc>
                <a:extLst>
                  <a:ext uri="{0D108BD9-81ED-4DB2-BD59-A6C34878D82A}">
                    <a16:rowId xmlns:a16="http://schemas.microsoft.com/office/drawing/2014/main" val="10000"/>
                  </a:ext>
                </a:extLst>
              </a:tr>
              <a:tr h="277813">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$180</a:t>
                      </a:r>
                    </a:p>
                  </a:txBody>
                  <a:tcPr marT="0" marB="0" horzOverflow="overflow">
                    <a:lnL w="28575" cap="flat" cmpd="sng" algn="ctr">
                      <a:solidFill>
                        <a:srgbClr val="000000"/>
                      </a:solidFill>
                      <a:prstDash val="solid"/>
                      <a:round/>
                      <a:headEnd type="none" w="med" len="med"/>
                      <a:tailEnd type="none" w="med" len="med"/>
                    </a:lnL>
                    <a:lnR>
                      <a:noFill/>
                    </a:lnR>
                    <a:lnT w="28575"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0</a:t>
                      </a:r>
                    </a:p>
                  </a:txBody>
                  <a:tcPr marT="0" marB="0" horzOverflow="overflow">
                    <a:lnL>
                      <a:noFill/>
                    </a:lnL>
                    <a:lnR>
                      <a:noFill/>
                    </a:lnR>
                    <a:lnT w="28575"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$0</a:t>
                      </a:r>
                    </a:p>
                  </a:txBody>
                  <a:tcPr marT="0" marB="0" horzOverflow="overflow">
                    <a:lnL>
                      <a:noFill/>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a:noFill/>
                    </a:lnB>
                    <a:lnTlToBr>
                      <a:noFill/>
                    </a:lnTlToBr>
                    <a:lnBlToTr>
                      <a:noFill/>
                    </a:lnBlToTr>
                    <a:noFill/>
                  </a:tcPr>
                </a:tc>
                <a:extLst>
                  <a:ext uri="{0D108BD9-81ED-4DB2-BD59-A6C34878D82A}">
                    <a16:rowId xmlns:a16="http://schemas.microsoft.com/office/drawing/2014/main" val="10001"/>
                  </a:ext>
                </a:extLst>
              </a:tr>
              <a:tr h="277813">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165</a:t>
                      </a:r>
                    </a:p>
                  </a:txBody>
                  <a:tcPr marT="0" marB="0" horzOverflow="overflow">
                    <a:lnL w="28575"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100</a:t>
                      </a:r>
                    </a:p>
                  </a:txBody>
                  <a:tcPr marT="0" marB="0" horzOverflow="overflow">
                    <a:lnL>
                      <a:noFill/>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16,500</a:t>
                      </a:r>
                    </a:p>
                  </a:txBody>
                  <a:tcPr marT="0" marB="0" horzOverflow="overflow">
                    <a:lnL>
                      <a:noFill/>
                    </a:lnL>
                    <a:lnR w="28575" cap="flat" cmpd="sng" algn="ctr">
                      <a:solidFill>
                        <a:srgbClr val="000000"/>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2"/>
                  </a:ext>
                </a:extLst>
              </a:tr>
              <a:tr h="277813">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150</a:t>
                      </a:r>
                    </a:p>
                  </a:txBody>
                  <a:tcPr marT="0" marB="0" horzOverflow="overflow">
                    <a:lnL w="28575"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200</a:t>
                      </a:r>
                    </a:p>
                  </a:txBody>
                  <a:tcPr marT="0" marB="0" horzOverflow="overflow">
                    <a:lnL>
                      <a:noFill/>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30,000</a:t>
                      </a:r>
                    </a:p>
                  </a:txBody>
                  <a:tcPr marT="0" marB="0" horzOverflow="overflow">
                    <a:lnL>
                      <a:noFill/>
                    </a:lnL>
                    <a:lnR w="28575" cap="flat" cmpd="sng" algn="ctr">
                      <a:solidFill>
                        <a:srgbClr val="000000"/>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3"/>
                  </a:ext>
                </a:extLst>
              </a:tr>
              <a:tr h="277813">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135</a:t>
                      </a:r>
                    </a:p>
                  </a:txBody>
                  <a:tcPr marT="0" marB="0" horzOverflow="overflow">
                    <a:lnL w="28575"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300</a:t>
                      </a:r>
                    </a:p>
                  </a:txBody>
                  <a:tcPr marT="0" marB="0" horzOverflow="overflow">
                    <a:lnL>
                      <a:noFill/>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40,500</a:t>
                      </a:r>
                    </a:p>
                  </a:txBody>
                  <a:tcPr marT="0" marB="0" horzOverflow="overflow">
                    <a:lnL>
                      <a:noFill/>
                    </a:lnL>
                    <a:lnR w="28575" cap="flat" cmpd="sng" algn="ctr">
                      <a:solidFill>
                        <a:srgbClr val="000000"/>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4"/>
                  </a:ext>
                </a:extLst>
              </a:tr>
              <a:tr h="277813">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120</a:t>
                      </a:r>
                    </a:p>
                  </a:txBody>
                  <a:tcPr marT="0" marB="0" horzOverflow="overflow">
                    <a:lnL w="28575"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400</a:t>
                      </a:r>
                    </a:p>
                  </a:txBody>
                  <a:tcPr marT="0" marB="0" horzOverflow="overflow">
                    <a:lnL>
                      <a:noFill/>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48,000</a:t>
                      </a:r>
                    </a:p>
                  </a:txBody>
                  <a:tcPr marT="0" marB="0" horzOverflow="overflow">
                    <a:lnL>
                      <a:noFill/>
                    </a:lnL>
                    <a:lnR w="28575" cap="flat" cmpd="sng" algn="ctr">
                      <a:solidFill>
                        <a:srgbClr val="000000"/>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5"/>
                  </a:ext>
                </a:extLst>
              </a:tr>
              <a:tr h="277813">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105</a:t>
                      </a:r>
                    </a:p>
                  </a:txBody>
                  <a:tcPr marT="0" marB="0" horzOverflow="overflow">
                    <a:lnL w="28575"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500</a:t>
                      </a:r>
                    </a:p>
                  </a:txBody>
                  <a:tcPr marT="0" marB="0" horzOverflow="overflow">
                    <a:lnL>
                      <a:noFill/>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52,500</a:t>
                      </a:r>
                    </a:p>
                  </a:txBody>
                  <a:tcPr marT="0" marB="0" horzOverflow="overflow">
                    <a:lnL>
                      <a:noFill/>
                    </a:lnL>
                    <a:lnR w="28575" cap="flat" cmpd="sng" algn="ctr">
                      <a:solidFill>
                        <a:srgbClr val="000000"/>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6"/>
                  </a:ext>
                </a:extLst>
              </a:tr>
              <a:tr h="277813">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90</a:t>
                      </a:r>
                    </a:p>
                  </a:txBody>
                  <a:tcPr marT="0" marB="0" horzOverflow="overflow">
                    <a:lnL w="28575"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600</a:t>
                      </a:r>
                    </a:p>
                  </a:txBody>
                  <a:tcPr marT="0" marB="0" horzOverflow="overflow">
                    <a:lnL>
                      <a:noFill/>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54,000</a:t>
                      </a:r>
                    </a:p>
                  </a:txBody>
                  <a:tcPr marT="0" marB="0" horzOverflow="overflow">
                    <a:lnL>
                      <a:noFill/>
                    </a:lnL>
                    <a:lnR w="28575" cap="flat" cmpd="sng" algn="ctr">
                      <a:solidFill>
                        <a:srgbClr val="000000"/>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7"/>
                  </a:ext>
                </a:extLst>
              </a:tr>
              <a:tr h="277813">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75</a:t>
                      </a:r>
                    </a:p>
                  </a:txBody>
                  <a:tcPr marT="0" marB="0" horzOverflow="overflow">
                    <a:lnL w="28575"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700</a:t>
                      </a:r>
                    </a:p>
                  </a:txBody>
                  <a:tcPr marT="0" marB="0" horzOverflow="overflow">
                    <a:lnL>
                      <a:noFill/>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52,500</a:t>
                      </a:r>
                    </a:p>
                  </a:txBody>
                  <a:tcPr marT="0" marB="0" horzOverflow="overflow">
                    <a:lnL>
                      <a:noFill/>
                    </a:lnL>
                    <a:lnR w="28575" cap="flat" cmpd="sng" algn="ctr">
                      <a:solidFill>
                        <a:srgbClr val="000000"/>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8"/>
                  </a:ext>
                </a:extLst>
              </a:tr>
              <a:tr h="277813">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60</a:t>
                      </a:r>
                    </a:p>
                  </a:txBody>
                  <a:tcPr marT="0" marB="0" horzOverflow="overflow">
                    <a:lnL w="28575"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800</a:t>
                      </a:r>
                    </a:p>
                  </a:txBody>
                  <a:tcPr marT="0" marB="0" horzOverflow="overflow">
                    <a:lnL>
                      <a:noFill/>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48,000</a:t>
                      </a:r>
                    </a:p>
                  </a:txBody>
                  <a:tcPr marT="0" marB="0" horzOverflow="overflow">
                    <a:lnL>
                      <a:noFill/>
                    </a:lnL>
                    <a:lnR w="28575" cap="flat" cmpd="sng" algn="ctr">
                      <a:solidFill>
                        <a:srgbClr val="000000"/>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9"/>
                  </a:ext>
                </a:extLst>
              </a:tr>
              <a:tr h="277813">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45</a:t>
                      </a:r>
                    </a:p>
                  </a:txBody>
                  <a:tcPr marT="0" marB="0" horzOverflow="overflow">
                    <a:lnL w="28575"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900</a:t>
                      </a:r>
                    </a:p>
                  </a:txBody>
                  <a:tcPr marT="0" marB="0" horzOverflow="overflow">
                    <a:lnL>
                      <a:noFill/>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40,500</a:t>
                      </a:r>
                    </a:p>
                  </a:txBody>
                  <a:tcPr marT="0" marB="0" horzOverflow="overflow">
                    <a:lnL>
                      <a:noFill/>
                    </a:lnL>
                    <a:lnR w="28575" cap="flat" cmpd="sng" algn="ctr">
                      <a:solidFill>
                        <a:srgbClr val="000000"/>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10"/>
                  </a:ext>
                </a:extLst>
              </a:tr>
              <a:tr h="277813">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30</a:t>
                      </a:r>
                    </a:p>
                  </a:txBody>
                  <a:tcPr marT="0" marB="0" horzOverflow="overflow">
                    <a:lnL w="28575"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1,000</a:t>
                      </a:r>
                    </a:p>
                  </a:txBody>
                  <a:tcPr marT="0" marB="0" horzOverflow="overflow">
                    <a:lnL>
                      <a:noFill/>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30,000</a:t>
                      </a:r>
                    </a:p>
                  </a:txBody>
                  <a:tcPr marT="0" marB="0" horzOverflow="overflow">
                    <a:lnL>
                      <a:noFill/>
                    </a:lnL>
                    <a:lnR w="28575" cap="flat" cmpd="sng" algn="ctr">
                      <a:solidFill>
                        <a:srgbClr val="000000"/>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11"/>
                  </a:ext>
                </a:extLst>
              </a:tr>
              <a:tr h="277813">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15</a:t>
                      </a:r>
                    </a:p>
                  </a:txBody>
                  <a:tcPr marT="0" marB="0" horzOverflow="overflow">
                    <a:lnL w="28575"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1,100</a:t>
                      </a:r>
                    </a:p>
                  </a:txBody>
                  <a:tcPr marT="0" marB="0" horzOverflow="overflow">
                    <a:lnL>
                      <a:noFill/>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16,500</a:t>
                      </a:r>
                    </a:p>
                  </a:txBody>
                  <a:tcPr marT="0" marB="0" horzOverflow="overflow">
                    <a:lnL>
                      <a:noFill/>
                    </a:lnL>
                    <a:lnR w="28575" cap="flat" cmpd="sng" algn="ctr">
                      <a:solidFill>
                        <a:srgbClr val="000000"/>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12"/>
                  </a:ext>
                </a:extLst>
              </a:tr>
              <a:tr h="277813">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0</a:t>
                      </a:r>
                    </a:p>
                  </a:txBody>
                  <a:tcPr marT="0" marB="0" horzOverflow="overflow">
                    <a:lnL w="28575" cap="flat" cmpd="sng" algn="ctr">
                      <a:solidFill>
                        <a:srgbClr val="000000"/>
                      </a:solidFill>
                      <a:prstDash val="solid"/>
                      <a:round/>
                      <a:headEnd type="none" w="med" len="med"/>
                      <a:tailEnd type="none" w="med" len="med"/>
                    </a:lnL>
                    <a:lnR>
                      <a:noFill/>
                    </a:lnR>
                    <a:lnT>
                      <a:noFill/>
                    </a:lnT>
                    <a:lnB w="2857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1,200</a:t>
                      </a:r>
                    </a:p>
                  </a:txBody>
                  <a:tcPr marT="0" marB="0" horzOverflow="overflow">
                    <a:lnL>
                      <a:noFill/>
                    </a:lnL>
                    <a:lnR>
                      <a:noFill/>
                    </a:lnR>
                    <a:lnT>
                      <a:noFill/>
                    </a:lnT>
                    <a:lnB w="2857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0</a:t>
                      </a:r>
                    </a:p>
                  </a:txBody>
                  <a:tcPr marT="0" marB="0" horzOverflow="overflow">
                    <a:lnL>
                      <a:noFill/>
                    </a:lnL>
                    <a:lnR w="28575" cap="flat" cmpd="sng" algn="ctr">
                      <a:solidFill>
                        <a:srgbClr val="000000"/>
                      </a:solidFill>
                      <a:prstDash val="solid"/>
                      <a:round/>
                      <a:headEnd type="none" w="med" len="med"/>
                      <a:tailEnd type="none" w="med" len="med"/>
                    </a:lnR>
                    <a:lnT>
                      <a:noFill/>
                    </a:lnT>
                    <a:lnB w="2857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3"/>
                  </a:ext>
                </a:extLst>
              </a:tr>
            </a:tbl>
          </a:graphicData>
        </a:graphic>
      </p:graphicFrame>
      <p:sp>
        <p:nvSpPr>
          <p:cNvPr id="15411" name="Content Placeholder 2"/>
          <p:cNvSpPr>
            <a:spLocks noGrp="1"/>
          </p:cNvSpPr>
          <p:nvPr>
            <p:ph idx="1"/>
          </p:nvPr>
        </p:nvSpPr>
        <p:spPr>
          <a:xfrm>
            <a:off x="5706536" y="1712913"/>
            <a:ext cx="6062133" cy="4895850"/>
          </a:xfrm>
        </p:spPr>
        <p:txBody>
          <a:bodyPr/>
          <a:lstStyle/>
          <a:p>
            <a:pPr eaLnBrk="1" hangingPunct="1"/>
            <a:r>
              <a:rPr lang="tr-TR" sz="2400" dirty="0" err="1">
                <a:ea typeface="MS PGothic" charset="0"/>
              </a:rPr>
              <a:t>Assume</a:t>
            </a:r>
            <a:r>
              <a:rPr lang="tr-TR" sz="2400" dirty="0">
                <a:ea typeface="MS PGothic" charset="0"/>
              </a:rPr>
              <a:t> MC = 0</a:t>
            </a:r>
          </a:p>
          <a:p>
            <a:pPr eaLnBrk="1" hangingPunct="1"/>
            <a:r>
              <a:rPr lang="tr-TR" sz="2400" dirty="0">
                <a:ea typeface="MS PGothic" charset="0"/>
              </a:rPr>
              <a:t>Perfect </a:t>
            </a:r>
            <a:r>
              <a:rPr lang="tr-TR" sz="2400" dirty="0" err="1">
                <a:ea typeface="MS PGothic" charset="0"/>
              </a:rPr>
              <a:t>Competition</a:t>
            </a:r>
            <a:endParaRPr lang="tr-TR" sz="2400" dirty="0">
              <a:ea typeface="MS PGothic" charset="0"/>
            </a:endParaRPr>
          </a:p>
          <a:p>
            <a:pPr lvl="1" eaLnBrk="1" hangingPunct="1"/>
            <a:r>
              <a:rPr lang="tr-TR" sz="2000" dirty="0" err="1">
                <a:ea typeface="MS PGothic" charset="0"/>
              </a:rPr>
              <a:t>Result</a:t>
            </a:r>
            <a:r>
              <a:rPr lang="tr-TR" sz="2000" dirty="0">
                <a:ea typeface="MS PGothic" charset="0"/>
              </a:rPr>
              <a:t>:  P = MC</a:t>
            </a:r>
          </a:p>
          <a:p>
            <a:pPr lvl="1" eaLnBrk="1" hangingPunct="1"/>
            <a:r>
              <a:rPr lang="tr-TR" sz="2000" dirty="0">
                <a:ea typeface="MS PGothic" charset="0"/>
              </a:rPr>
              <a:t>P = $0</a:t>
            </a:r>
          </a:p>
          <a:p>
            <a:pPr lvl="1" eaLnBrk="1" hangingPunct="1"/>
            <a:r>
              <a:rPr lang="tr-TR" sz="2000" dirty="0" err="1">
                <a:ea typeface="MS PGothic" charset="0"/>
              </a:rPr>
              <a:t>Q</a:t>
            </a:r>
            <a:r>
              <a:rPr lang="tr-TR" sz="2000" dirty="0">
                <a:ea typeface="MS PGothic" charset="0"/>
              </a:rPr>
              <a:t> = 1,200</a:t>
            </a:r>
          </a:p>
          <a:p>
            <a:pPr lvl="1" eaLnBrk="1" hangingPunct="1"/>
            <a:r>
              <a:rPr lang="tr-TR" sz="2000" dirty="0" err="1">
                <a:ea typeface="MS PGothic" charset="0"/>
              </a:rPr>
              <a:t>Socially</a:t>
            </a:r>
            <a:r>
              <a:rPr lang="tr-TR" sz="2000" dirty="0">
                <a:ea typeface="MS PGothic" charset="0"/>
              </a:rPr>
              <a:t> </a:t>
            </a:r>
            <a:r>
              <a:rPr lang="tr-TR" sz="2000" dirty="0" err="1">
                <a:ea typeface="MS PGothic" charset="0"/>
              </a:rPr>
              <a:t>efficient</a:t>
            </a:r>
            <a:endParaRPr lang="tr-TR" sz="2000" dirty="0">
              <a:ea typeface="MS PGothic" charset="0"/>
            </a:endParaRPr>
          </a:p>
          <a:p>
            <a:pPr eaLnBrk="1" hangingPunct="1"/>
            <a:r>
              <a:rPr lang="tr-TR" sz="2400" dirty="0" err="1">
                <a:ea typeface="MS PGothic" charset="0"/>
              </a:rPr>
              <a:t>Monopoly</a:t>
            </a:r>
            <a:endParaRPr lang="tr-TR" sz="2400" dirty="0">
              <a:ea typeface="MS PGothic" charset="0"/>
            </a:endParaRPr>
          </a:p>
          <a:p>
            <a:pPr lvl="1" eaLnBrk="1" hangingPunct="1"/>
            <a:r>
              <a:rPr lang="tr-TR" sz="2000" dirty="0">
                <a:ea typeface="MS PGothic" charset="0"/>
              </a:rPr>
              <a:t>No </a:t>
            </a:r>
            <a:r>
              <a:rPr lang="tr-TR" sz="2000" dirty="0" err="1">
                <a:ea typeface="MS PGothic" charset="0"/>
              </a:rPr>
              <a:t>competition</a:t>
            </a:r>
            <a:r>
              <a:rPr lang="tr-TR" sz="2000" dirty="0">
                <a:ea typeface="MS PGothic" charset="0"/>
              </a:rPr>
              <a:t> </a:t>
            </a:r>
            <a:r>
              <a:rPr lang="tr-TR" sz="2000" dirty="0" err="1">
                <a:ea typeface="MS PGothic" charset="0"/>
              </a:rPr>
              <a:t>to</a:t>
            </a:r>
            <a:r>
              <a:rPr lang="tr-TR" sz="2000" dirty="0">
                <a:ea typeface="MS PGothic" charset="0"/>
              </a:rPr>
              <a:t> </a:t>
            </a:r>
            <a:r>
              <a:rPr lang="tr-TR" sz="2000" dirty="0" err="1">
                <a:ea typeface="MS PGothic" charset="0"/>
              </a:rPr>
              <a:t>drive</a:t>
            </a:r>
            <a:r>
              <a:rPr lang="tr-TR" sz="2000" dirty="0">
                <a:ea typeface="MS PGothic" charset="0"/>
              </a:rPr>
              <a:t> </a:t>
            </a:r>
            <a:r>
              <a:rPr lang="tr-TR" sz="2000" dirty="0" err="1">
                <a:ea typeface="MS PGothic" charset="0"/>
              </a:rPr>
              <a:t>price</a:t>
            </a:r>
            <a:r>
              <a:rPr lang="tr-TR" sz="2000" dirty="0">
                <a:ea typeface="MS PGothic" charset="0"/>
              </a:rPr>
              <a:t> </a:t>
            </a:r>
            <a:r>
              <a:rPr lang="tr-TR" sz="2000" dirty="0" err="1">
                <a:ea typeface="MS PGothic" charset="0"/>
              </a:rPr>
              <a:t>down</a:t>
            </a:r>
            <a:endParaRPr lang="tr-TR" sz="2000" dirty="0">
              <a:ea typeface="MS PGothic" charset="0"/>
            </a:endParaRPr>
          </a:p>
          <a:p>
            <a:pPr lvl="1" eaLnBrk="1" hangingPunct="1"/>
            <a:r>
              <a:rPr lang="tr-TR" sz="2000" dirty="0">
                <a:ea typeface="MS PGothic" charset="0"/>
              </a:rPr>
              <a:t>P = $90</a:t>
            </a:r>
          </a:p>
          <a:p>
            <a:pPr lvl="1" eaLnBrk="1" hangingPunct="1"/>
            <a:r>
              <a:rPr lang="tr-TR" sz="2000" dirty="0" err="1">
                <a:ea typeface="MS PGothic" charset="0"/>
              </a:rPr>
              <a:t>Q</a:t>
            </a:r>
            <a:r>
              <a:rPr lang="tr-TR" sz="2000" dirty="0">
                <a:ea typeface="MS PGothic" charset="0"/>
              </a:rPr>
              <a:t> = 600</a:t>
            </a:r>
          </a:p>
          <a:p>
            <a:pPr lvl="1" eaLnBrk="1" hangingPunct="1"/>
            <a:r>
              <a:rPr lang="tr-TR" sz="2000" dirty="0" err="1">
                <a:ea typeface="MS PGothic" charset="0"/>
              </a:rPr>
              <a:t>Loss</a:t>
            </a:r>
            <a:r>
              <a:rPr lang="tr-TR" sz="2000" dirty="0">
                <a:ea typeface="MS PGothic" charset="0"/>
              </a:rPr>
              <a:t> of </a:t>
            </a:r>
            <a:r>
              <a:rPr lang="tr-TR" sz="2000" dirty="0" err="1">
                <a:ea typeface="MS PGothic" charset="0"/>
              </a:rPr>
              <a:t>efficiency</a:t>
            </a:r>
            <a:r>
              <a:rPr lang="tr-TR" sz="2000" dirty="0">
                <a:ea typeface="MS PGothic" charset="0"/>
              </a:rPr>
              <a:t> </a:t>
            </a:r>
            <a:r>
              <a:rPr lang="tr-TR" sz="2000" dirty="0" err="1">
                <a:ea typeface="MS PGothic" charset="0"/>
              </a:rPr>
              <a:t>compared</a:t>
            </a:r>
            <a:r>
              <a:rPr lang="tr-TR" sz="2000" dirty="0">
                <a:ea typeface="MS PGothic" charset="0"/>
              </a:rPr>
              <a:t> </a:t>
            </a:r>
            <a:r>
              <a:rPr lang="tr-TR" sz="2000" dirty="0" err="1">
                <a:ea typeface="MS PGothic" charset="0"/>
              </a:rPr>
              <a:t>to</a:t>
            </a:r>
            <a:r>
              <a:rPr lang="tr-TR" sz="2000" dirty="0">
                <a:ea typeface="MS PGothic" charset="0"/>
              </a:rPr>
              <a:t> </a:t>
            </a:r>
            <a:r>
              <a:rPr lang="tr-TR" sz="2000" dirty="0" err="1">
                <a:ea typeface="MS PGothic" charset="0"/>
              </a:rPr>
              <a:t>competition</a:t>
            </a:r>
            <a:endParaRPr lang="tr-TR" sz="1600" dirty="0">
              <a:ea typeface="MS PGothic" charset="0"/>
            </a:endParaRPr>
          </a:p>
        </p:txBody>
      </p:sp>
      <p:sp>
        <p:nvSpPr>
          <p:cNvPr id="8" name="Rectangle 7"/>
          <p:cNvSpPr>
            <a:spLocks noChangeArrowheads="1"/>
          </p:cNvSpPr>
          <p:nvPr/>
        </p:nvSpPr>
        <p:spPr bwMode="auto">
          <a:xfrm>
            <a:off x="6199721" y="2152650"/>
            <a:ext cx="2752708" cy="446088"/>
          </a:xfrm>
          <a:prstGeom prst="rect">
            <a:avLst/>
          </a:prstGeom>
          <a:solidFill>
            <a:srgbClr val="00B050">
              <a:alpha val="34117"/>
            </a:srgbClr>
          </a:solidFill>
          <a:ln w="9525">
            <a:noFill/>
            <a:miter lim="800000"/>
            <a:headEnd/>
            <a:tailEnd/>
          </a:ln>
          <a:effectLst>
            <a:outerShdw dist="23000" dir="5400000" rotWithShape="0">
              <a:srgbClr val="808080">
                <a:alpha val="34998"/>
              </a:srgbClr>
            </a:outerShdw>
          </a:effectLst>
        </p:spPr>
        <p:txBody>
          <a:bodyPr anchor="ctr"/>
          <a:lstStyle/>
          <a:p>
            <a:pPr algn="ctr" defTabSz="457200" fontAlgn="base">
              <a:spcBef>
                <a:spcPct val="0"/>
              </a:spcBef>
              <a:spcAft>
                <a:spcPct val="0"/>
              </a:spcAft>
              <a:defRPr/>
            </a:pPr>
            <a:endParaRPr lang="tr-TR" dirty="0">
              <a:solidFill>
                <a:prstClr val="white"/>
              </a:solidFill>
              <a:latin typeface="Cambria" panose="02040503050406030204" pitchFamily="18" charset="0"/>
              <a:ea typeface="MS PGothic" charset="0"/>
              <a:cs typeface="MS PGothic" charset="0"/>
            </a:endParaRPr>
          </a:p>
        </p:txBody>
      </p:sp>
      <p:sp>
        <p:nvSpPr>
          <p:cNvPr id="9" name="Rectangle 8"/>
          <p:cNvSpPr>
            <a:spLocks noChangeArrowheads="1"/>
          </p:cNvSpPr>
          <p:nvPr/>
        </p:nvSpPr>
        <p:spPr bwMode="auto">
          <a:xfrm>
            <a:off x="158753" y="5951538"/>
            <a:ext cx="5357283" cy="304800"/>
          </a:xfrm>
          <a:prstGeom prst="rect">
            <a:avLst/>
          </a:prstGeom>
          <a:solidFill>
            <a:srgbClr val="00B050">
              <a:alpha val="34117"/>
            </a:srgbClr>
          </a:solidFill>
          <a:ln w="9525">
            <a:noFill/>
            <a:miter lim="800000"/>
            <a:headEnd/>
            <a:tailEnd/>
          </a:ln>
          <a:effectLst>
            <a:outerShdw dist="23000" dir="5400000" rotWithShape="0">
              <a:srgbClr val="808080">
                <a:alpha val="34998"/>
              </a:srgbClr>
            </a:outerShdw>
          </a:effectLst>
        </p:spPr>
        <p:txBody>
          <a:bodyPr anchor="ctr"/>
          <a:lstStyle/>
          <a:p>
            <a:pPr algn="ctr" defTabSz="457200" fontAlgn="base">
              <a:spcBef>
                <a:spcPct val="0"/>
              </a:spcBef>
              <a:spcAft>
                <a:spcPct val="0"/>
              </a:spcAft>
              <a:defRPr/>
            </a:pPr>
            <a:endParaRPr lang="tr-TR" dirty="0">
              <a:solidFill>
                <a:prstClr val="white"/>
              </a:solidFill>
              <a:latin typeface="Cambria" panose="02040503050406030204" pitchFamily="18" charset="0"/>
              <a:ea typeface="MS PGothic" charset="0"/>
              <a:cs typeface="MS PGothic" charset="0"/>
            </a:endParaRPr>
          </a:p>
        </p:txBody>
      </p:sp>
      <p:sp>
        <p:nvSpPr>
          <p:cNvPr id="10" name="Rectangle 9"/>
          <p:cNvSpPr>
            <a:spLocks noChangeArrowheads="1"/>
          </p:cNvSpPr>
          <p:nvPr/>
        </p:nvSpPr>
        <p:spPr bwMode="auto">
          <a:xfrm>
            <a:off x="125545" y="4291435"/>
            <a:ext cx="5357284" cy="304800"/>
          </a:xfrm>
          <a:prstGeom prst="rect">
            <a:avLst/>
          </a:prstGeom>
          <a:solidFill>
            <a:srgbClr val="FF0000">
              <a:alpha val="34117"/>
            </a:srgbClr>
          </a:solidFill>
          <a:ln w="9525">
            <a:noFill/>
            <a:miter lim="800000"/>
            <a:headEnd/>
            <a:tailEnd/>
          </a:ln>
          <a:effectLst>
            <a:outerShdw dist="23000" dir="5400000" rotWithShape="0">
              <a:srgbClr val="808080">
                <a:alpha val="34998"/>
              </a:srgbClr>
            </a:outerShdw>
          </a:effectLst>
        </p:spPr>
        <p:txBody>
          <a:bodyPr anchor="ctr"/>
          <a:lstStyle/>
          <a:p>
            <a:pPr algn="ctr" defTabSz="457200" fontAlgn="base">
              <a:spcBef>
                <a:spcPct val="0"/>
              </a:spcBef>
              <a:spcAft>
                <a:spcPct val="0"/>
              </a:spcAft>
              <a:defRPr/>
            </a:pPr>
            <a:endParaRPr lang="tr-TR" dirty="0">
              <a:solidFill>
                <a:prstClr val="white"/>
              </a:solidFill>
              <a:latin typeface="Cambria" panose="02040503050406030204" pitchFamily="18" charset="0"/>
              <a:ea typeface="MS PGothic" charset="0"/>
              <a:cs typeface="MS PGothic" charset="0"/>
            </a:endParaRPr>
          </a:p>
        </p:txBody>
      </p:sp>
      <p:sp>
        <p:nvSpPr>
          <p:cNvPr id="11" name="Rectangle 10"/>
          <p:cNvSpPr>
            <a:spLocks noChangeArrowheads="1"/>
          </p:cNvSpPr>
          <p:nvPr/>
        </p:nvSpPr>
        <p:spPr bwMode="auto">
          <a:xfrm>
            <a:off x="6210321" y="4056108"/>
            <a:ext cx="1378078" cy="446087"/>
          </a:xfrm>
          <a:prstGeom prst="rect">
            <a:avLst/>
          </a:prstGeom>
          <a:solidFill>
            <a:srgbClr val="FF0000">
              <a:alpha val="34117"/>
            </a:srgbClr>
          </a:solidFill>
          <a:ln w="9525">
            <a:noFill/>
            <a:miter lim="800000"/>
            <a:headEnd/>
            <a:tailEnd/>
          </a:ln>
          <a:effectLst>
            <a:outerShdw dist="23000" dir="5400000" rotWithShape="0">
              <a:srgbClr val="808080">
                <a:alpha val="34998"/>
              </a:srgbClr>
            </a:outerShdw>
          </a:effectLst>
        </p:spPr>
        <p:txBody>
          <a:bodyPr anchor="ctr"/>
          <a:lstStyle/>
          <a:p>
            <a:pPr algn="ctr" defTabSz="457200" fontAlgn="base">
              <a:spcBef>
                <a:spcPct val="0"/>
              </a:spcBef>
              <a:spcAft>
                <a:spcPct val="0"/>
              </a:spcAft>
              <a:defRPr/>
            </a:pPr>
            <a:endParaRPr lang="tr-TR" dirty="0">
              <a:solidFill>
                <a:prstClr val="white"/>
              </a:solidFill>
              <a:latin typeface="Cambria" panose="02040503050406030204" pitchFamily="18" charset="0"/>
              <a:ea typeface="MS PGothic" charset="0"/>
              <a:cs typeface="MS PGothic" charset="0"/>
            </a:endParaRPr>
          </a:p>
        </p:txBody>
      </p:sp>
    </p:spTree>
    <p:extLst>
      <p:ext uri="{BB962C8B-B14F-4D97-AF65-F5344CB8AC3E}">
        <p14:creationId xmlns:p14="http://schemas.microsoft.com/office/powerpoint/2010/main" val="309811186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15411">
                                            <p:txEl>
                                              <p:pRg st="2" end="2"/>
                                            </p:txEl>
                                          </p:spTgt>
                                        </p:tgtEl>
                                        <p:attrNameLst>
                                          <p:attrName>style.visibility</p:attrName>
                                        </p:attrNameLst>
                                      </p:cBhvr>
                                      <p:to>
                                        <p:strVal val="visible"/>
                                      </p:to>
                                    </p:set>
                                    <p:animEffect transition="in" filter="checkerboard(across)">
                                      <p:cBhvr>
                                        <p:cTn id="7" dur="500"/>
                                        <p:tgtEl>
                                          <p:spTgt spid="15411">
                                            <p:txEl>
                                              <p:pRg st="2" end="2"/>
                                            </p:txEl>
                                          </p:spTgt>
                                        </p:tgtEl>
                                      </p:cBhvr>
                                    </p:animEffect>
                                  </p:childTnLst>
                                </p:cTn>
                              </p:par>
                              <p:par>
                                <p:cTn id="8" presetID="5" presetClass="entr" presetSubtype="10" fill="hold" nodeType="withEffect">
                                  <p:stCondLst>
                                    <p:cond delay="0"/>
                                  </p:stCondLst>
                                  <p:childTnLst>
                                    <p:set>
                                      <p:cBhvr>
                                        <p:cTn id="9" dur="1" fill="hold">
                                          <p:stCondLst>
                                            <p:cond delay="0"/>
                                          </p:stCondLst>
                                        </p:cTn>
                                        <p:tgtEl>
                                          <p:spTgt spid="15411">
                                            <p:txEl>
                                              <p:pRg st="3" end="3"/>
                                            </p:txEl>
                                          </p:spTgt>
                                        </p:tgtEl>
                                        <p:attrNameLst>
                                          <p:attrName>style.visibility</p:attrName>
                                        </p:attrNameLst>
                                      </p:cBhvr>
                                      <p:to>
                                        <p:strVal val="visible"/>
                                      </p:to>
                                    </p:set>
                                    <p:animEffect transition="in" filter="checkerboard(across)">
                                      <p:cBhvr>
                                        <p:cTn id="10" dur="500"/>
                                        <p:tgtEl>
                                          <p:spTgt spid="15411">
                                            <p:txEl>
                                              <p:pRg st="3" end="3"/>
                                            </p:txEl>
                                          </p:spTgt>
                                        </p:tgtEl>
                                      </p:cBhvr>
                                    </p:animEffect>
                                  </p:childTnLst>
                                </p:cTn>
                              </p:par>
                              <p:par>
                                <p:cTn id="11" presetID="5" presetClass="entr" presetSubtype="10" fill="hold" nodeType="withEffect">
                                  <p:stCondLst>
                                    <p:cond delay="0"/>
                                  </p:stCondLst>
                                  <p:childTnLst>
                                    <p:set>
                                      <p:cBhvr>
                                        <p:cTn id="12" dur="1" fill="hold">
                                          <p:stCondLst>
                                            <p:cond delay="0"/>
                                          </p:stCondLst>
                                        </p:cTn>
                                        <p:tgtEl>
                                          <p:spTgt spid="15411">
                                            <p:txEl>
                                              <p:pRg st="4" end="4"/>
                                            </p:txEl>
                                          </p:spTgt>
                                        </p:tgtEl>
                                        <p:attrNameLst>
                                          <p:attrName>style.visibility</p:attrName>
                                        </p:attrNameLst>
                                      </p:cBhvr>
                                      <p:to>
                                        <p:strVal val="visible"/>
                                      </p:to>
                                    </p:set>
                                    <p:animEffect transition="in" filter="checkerboard(across)">
                                      <p:cBhvr>
                                        <p:cTn id="13" dur="500"/>
                                        <p:tgtEl>
                                          <p:spTgt spid="15411">
                                            <p:txEl>
                                              <p:pRg st="4" end="4"/>
                                            </p:txEl>
                                          </p:spTgt>
                                        </p:tgtEl>
                                      </p:cBhvr>
                                    </p:animEffect>
                                  </p:childTnLst>
                                </p:cTn>
                              </p:par>
                              <p:par>
                                <p:cTn id="14" presetID="5" presetClass="entr" presetSubtype="10" fill="hold" nodeType="withEffect">
                                  <p:stCondLst>
                                    <p:cond delay="0"/>
                                  </p:stCondLst>
                                  <p:childTnLst>
                                    <p:set>
                                      <p:cBhvr>
                                        <p:cTn id="15" dur="1" fill="hold">
                                          <p:stCondLst>
                                            <p:cond delay="0"/>
                                          </p:stCondLst>
                                        </p:cTn>
                                        <p:tgtEl>
                                          <p:spTgt spid="15411">
                                            <p:txEl>
                                              <p:pRg st="5" end="5"/>
                                            </p:txEl>
                                          </p:spTgt>
                                        </p:tgtEl>
                                        <p:attrNameLst>
                                          <p:attrName>style.visibility</p:attrName>
                                        </p:attrNameLst>
                                      </p:cBhvr>
                                      <p:to>
                                        <p:strVal val="visible"/>
                                      </p:to>
                                    </p:set>
                                    <p:animEffect transition="in" filter="checkerboard(across)">
                                      <p:cBhvr>
                                        <p:cTn id="16" dur="500"/>
                                        <p:tgtEl>
                                          <p:spTgt spid="15411">
                                            <p:txEl>
                                              <p:pRg st="5" end="5"/>
                                            </p:txEl>
                                          </p:spTgt>
                                        </p:tgtEl>
                                      </p:cBhvr>
                                    </p:animEffect>
                                  </p:childTnLst>
                                </p:cTn>
                              </p:par>
                              <p:par>
                                <p:cTn id="17" presetID="5" presetClass="entr" presetSubtype="1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checkerboard(across)">
                                      <p:cBhvr>
                                        <p:cTn id="19" dur="500"/>
                                        <p:tgtEl>
                                          <p:spTgt spid="8"/>
                                        </p:tgtEl>
                                      </p:cBhvr>
                                    </p:animEffect>
                                  </p:childTnLst>
                                </p:cTn>
                              </p:par>
                              <p:par>
                                <p:cTn id="20" presetID="5" presetClass="entr" presetSubtype="10"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checkerboard(across)">
                                      <p:cBhvr>
                                        <p:cTn id="22" dur="500"/>
                                        <p:tgtEl>
                                          <p:spTgt spid="9"/>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5" presetClass="entr" presetSubtype="10" fill="hold" nodeType="clickEffect">
                                  <p:stCondLst>
                                    <p:cond delay="0"/>
                                  </p:stCondLst>
                                  <p:childTnLst>
                                    <p:set>
                                      <p:cBhvr>
                                        <p:cTn id="26" dur="1" fill="hold">
                                          <p:stCondLst>
                                            <p:cond delay="0"/>
                                          </p:stCondLst>
                                        </p:cTn>
                                        <p:tgtEl>
                                          <p:spTgt spid="15411">
                                            <p:txEl>
                                              <p:pRg st="7" end="7"/>
                                            </p:txEl>
                                          </p:spTgt>
                                        </p:tgtEl>
                                        <p:attrNameLst>
                                          <p:attrName>style.visibility</p:attrName>
                                        </p:attrNameLst>
                                      </p:cBhvr>
                                      <p:to>
                                        <p:strVal val="visible"/>
                                      </p:to>
                                    </p:set>
                                    <p:animEffect transition="in" filter="checkerboard(across)">
                                      <p:cBhvr>
                                        <p:cTn id="27" dur="500"/>
                                        <p:tgtEl>
                                          <p:spTgt spid="15411">
                                            <p:txEl>
                                              <p:pRg st="7" end="7"/>
                                            </p:txEl>
                                          </p:spTgt>
                                        </p:tgtEl>
                                      </p:cBhvr>
                                    </p:animEffect>
                                  </p:childTnLst>
                                </p:cTn>
                              </p:par>
                              <p:par>
                                <p:cTn id="28" presetID="5" presetClass="entr" presetSubtype="10" fill="hold" nodeType="withEffect">
                                  <p:stCondLst>
                                    <p:cond delay="0"/>
                                  </p:stCondLst>
                                  <p:childTnLst>
                                    <p:set>
                                      <p:cBhvr>
                                        <p:cTn id="29" dur="1" fill="hold">
                                          <p:stCondLst>
                                            <p:cond delay="0"/>
                                          </p:stCondLst>
                                        </p:cTn>
                                        <p:tgtEl>
                                          <p:spTgt spid="15411">
                                            <p:txEl>
                                              <p:pRg st="8" end="8"/>
                                            </p:txEl>
                                          </p:spTgt>
                                        </p:tgtEl>
                                        <p:attrNameLst>
                                          <p:attrName>style.visibility</p:attrName>
                                        </p:attrNameLst>
                                      </p:cBhvr>
                                      <p:to>
                                        <p:strVal val="visible"/>
                                      </p:to>
                                    </p:set>
                                    <p:animEffect transition="in" filter="checkerboard(across)">
                                      <p:cBhvr>
                                        <p:cTn id="30" dur="500"/>
                                        <p:tgtEl>
                                          <p:spTgt spid="15411">
                                            <p:txEl>
                                              <p:pRg st="8" end="8"/>
                                            </p:txEl>
                                          </p:spTgt>
                                        </p:tgtEl>
                                      </p:cBhvr>
                                    </p:animEffect>
                                  </p:childTnLst>
                                </p:cTn>
                              </p:par>
                              <p:par>
                                <p:cTn id="31" presetID="5" presetClass="entr" presetSubtype="10" fill="hold" nodeType="withEffect">
                                  <p:stCondLst>
                                    <p:cond delay="0"/>
                                  </p:stCondLst>
                                  <p:childTnLst>
                                    <p:set>
                                      <p:cBhvr>
                                        <p:cTn id="32" dur="1" fill="hold">
                                          <p:stCondLst>
                                            <p:cond delay="0"/>
                                          </p:stCondLst>
                                        </p:cTn>
                                        <p:tgtEl>
                                          <p:spTgt spid="15411">
                                            <p:txEl>
                                              <p:pRg st="9" end="9"/>
                                            </p:txEl>
                                          </p:spTgt>
                                        </p:tgtEl>
                                        <p:attrNameLst>
                                          <p:attrName>style.visibility</p:attrName>
                                        </p:attrNameLst>
                                      </p:cBhvr>
                                      <p:to>
                                        <p:strVal val="visible"/>
                                      </p:to>
                                    </p:set>
                                    <p:animEffect transition="in" filter="checkerboard(across)">
                                      <p:cBhvr>
                                        <p:cTn id="33" dur="500"/>
                                        <p:tgtEl>
                                          <p:spTgt spid="15411">
                                            <p:txEl>
                                              <p:pRg st="9" end="9"/>
                                            </p:txEl>
                                          </p:spTgt>
                                        </p:tgtEl>
                                      </p:cBhvr>
                                    </p:animEffect>
                                  </p:childTnLst>
                                </p:cTn>
                              </p:par>
                              <p:par>
                                <p:cTn id="34" presetID="5" presetClass="entr" presetSubtype="10" fill="hold" nodeType="withEffect">
                                  <p:stCondLst>
                                    <p:cond delay="0"/>
                                  </p:stCondLst>
                                  <p:childTnLst>
                                    <p:set>
                                      <p:cBhvr>
                                        <p:cTn id="35" dur="1" fill="hold">
                                          <p:stCondLst>
                                            <p:cond delay="0"/>
                                          </p:stCondLst>
                                        </p:cTn>
                                        <p:tgtEl>
                                          <p:spTgt spid="15411">
                                            <p:txEl>
                                              <p:pRg st="10" end="10"/>
                                            </p:txEl>
                                          </p:spTgt>
                                        </p:tgtEl>
                                        <p:attrNameLst>
                                          <p:attrName>style.visibility</p:attrName>
                                        </p:attrNameLst>
                                      </p:cBhvr>
                                      <p:to>
                                        <p:strVal val="visible"/>
                                      </p:to>
                                    </p:set>
                                    <p:animEffect transition="in" filter="checkerboard(across)">
                                      <p:cBhvr>
                                        <p:cTn id="36" dur="500"/>
                                        <p:tgtEl>
                                          <p:spTgt spid="15411">
                                            <p:txEl>
                                              <p:pRg st="10" end="10"/>
                                            </p:txEl>
                                          </p:spTgt>
                                        </p:tgtEl>
                                      </p:cBhvr>
                                    </p:animEffect>
                                  </p:childTnLst>
                                </p:cTn>
                              </p:par>
                              <p:par>
                                <p:cTn id="37" presetID="5" presetClass="entr" presetSubtype="10" fill="hold" grpId="0" nodeType="with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checkerboard(across)">
                                      <p:cBhvr>
                                        <p:cTn id="39" dur="500"/>
                                        <p:tgtEl>
                                          <p:spTgt spid="10"/>
                                        </p:tgtEl>
                                      </p:cBhvr>
                                    </p:animEffect>
                                  </p:childTnLst>
                                </p:cTn>
                              </p:par>
                              <p:par>
                                <p:cTn id="40" presetID="5" presetClass="entr" presetSubtype="10" fill="hold" grpId="0" nodeType="with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checkerboard(across)">
                                      <p:cBhvr>
                                        <p:cTn id="4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Title 1"/>
          <p:cNvSpPr>
            <a:spLocks noGrp="1"/>
          </p:cNvSpPr>
          <p:nvPr>
            <p:ph type="title"/>
          </p:nvPr>
        </p:nvSpPr>
        <p:spPr>
          <a:xfrm>
            <a:off x="609600" y="45"/>
            <a:ext cx="10972800" cy="1527175"/>
          </a:xfrm>
        </p:spPr>
        <p:txBody>
          <a:bodyPr/>
          <a:lstStyle/>
          <a:p>
            <a:r>
              <a:rPr lang="tr-TR" b="1">
                <a:ea typeface="MS PGothic" charset="0"/>
              </a:rPr>
              <a:t>Cellphone Duopoly Market</a:t>
            </a:r>
            <a:br>
              <a:rPr lang="tr-TR" b="1">
                <a:ea typeface="MS PGothic" charset="0"/>
              </a:rPr>
            </a:br>
            <a:r>
              <a:rPr lang="tr-TR" b="1">
                <a:ea typeface="MS PGothic" charset="0"/>
              </a:rPr>
              <a:t>Duopoly Results with Collusion (Cartel) </a:t>
            </a:r>
            <a:endParaRPr lang="tr-TR" b="1" dirty="0">
              <a:ea typeface="MS PGothic" charset="0"/>
            </a:endParaRPr>
          </a:p>
        </p:txBody>
      </p:sp>
      <p:graphicFrame>
        <p:nvGraphicFramePr>
          <p:cNvPr id="5" name="Table 4"/>
          <p:cNvGraphicFramePr>
            <a:graphicFrameLocks noGrp="1"/>
          </p:cNvGraphicFramePr>
          <p:nvPr/>
        </p:nvGraphicFramePr>
        <p:xfrm>
          <a:off x="146081" y="1831978"/>
          <a:ext cx="5369982" cy="4437065"/>
        </p:xfrm>
        <a:graphic>
          <a:graphicData uri="http://schemas.openxmlformats.org/drawingml/2006/table">
            <a:tbl>
              <a:tblPr/>
              <a:tblGrid>
                <a:gridCol w="1706033">
                  <a:extLst>
                    <a:ext uri="{9D8B030D-6E8A-4147-A177-3AD203B41FA5}">
                      <a16:colId xmlns:a16="http://schemas.microsoft.com/office/drawing/2014/main" val="20000"/>
                    </a:ext>
                  </a:extLst>
                </a:gridCol>
                <a:gridCol w="1600200">
                  <a:extLst>
                    <a:ext uri="{9D8B030D-6E8A-4147-A177-3AD203B41FA5}">
                      <a16:colId xmlns:a16="http://schemas.microsoft.com/office/drawing/2014/main" val="20001"/>
                    </a:ext>
                  </a:extLst>
                </a:gridCol>
                <a:gridCol w="2063749">
                  <a:extLst>
                    <a:ext uri="{9D8B030D-6E8A-4147-A177-3AD203B41FA5}">
                      <a16:colId xmlns:a16="http://schemas.microsoft.com/office/drawing/2014/main" val="20002"/>
                    </a:ext>
                  </a:extLst>
                </a:gridCol>
              </a:tblGrid>
              <a:tr h="825496">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Price/Month</a:t>
                      </a:r>
                    </a:p>
                    <a:p>
                      <a:pPr marL="0" marR="0" lvl="0" indent="0" algn="ctr" defTabSz="4572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(P)</a:t>
                      </a:r>
                    </a:p>
                  </a:txBody>
                  <a:tcPr marT="0" marB="0" horzOverflow="overflow">
                    <a:lnL w="28575" cap="flat" cmpd="sng" algn="ctr">
                      <a:solidFill>
                        <a:srgbClr val="000000"/>
                      </a:solidFill>
                      <a:prstDash val="solid"/>
                      <a:round/>
                      <a:headEnd type="none" w="med" len="med"/>
                      <a:tailEnd type="none" w="med" len="med"/>
                    </a:lnL>
                    <a:lnR>
                      <a:noFill/>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C6D9F1"/>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Number of </a:t>
                      </a:r>
                    </a:p>
                    <a:p>
                      <a:pPr marL="0" marR="0" lvl="0" indent="0" algn="ctr" defTabSz="4572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Customers </a:t>
                      </a:r>
                    </a:p>
                    <a:p>
                      <a:pPr marL="0" marR="0" lvl="0" indent="0" algn="ctr" defTabSz="4572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(Q)</a:t>
                      </a:r>
                    </a:p>
                  </a:txBody>
                  <a:tcPr marT="0" marB="0" horzOverflow="overflow">
                    <a:lnL>
                      <a:noFill/>
                    </a:lnL>
                    <a:lnR>
                      <a:noFill/>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C6D9F1"/>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Total Revenue </a:t>
                      </a:r>
                    </a:p>
                    <a:p>
                      <a:pPr marL="0" marR="0" lvl="0" indent="0" algn="ctr" defTabSz="4572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(TR)</a:t>
                      </a:r>
                    </a:p>
                    <a:p>
                      <a:pPr marL="0" marR="0" lvl="0" indent="0" algn="ctr" defTabSz="4572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TR = P × Q</a:t>
                      </a:r>
                    </a:p>
                  </a:txBody>
                  <a:tcPr marT="0" marB="0" horzOverflow="overflow">
                    <a:lnL>
                      <a:noFill/>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C6D9F1"/>
                    </a:solidFill>
                  </a:tcPr>
                </a:tc>
                <a:extLst>
                  <a:ext uri="{0D108BD9-81ED-4DB2-BD59-A6C34878D82A}">
                    <a16:rowId xmlns:a16="http://schemas.microsoft.com/office/drawing/2014/main" val="10000"/>
                  </a:ext>
                </a:extLst>
              </a:tr>
              <a:tr h="277813">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$180</a:t>
                      </a:r>
                    </a:p>
                  </a:txBody>
                  <a:tcPr marT="0" marB="0" horzOverflow="overflow">
                    <a:lnL w="28575" cap="flat" cmpd="sng" algn="ctr">
                      <a:solidFill>
                        <a:srgbClr val="000000"/>
                      </a:solidFill>
                      <a:prstDash val="solid"/>
                      <a:round/>
                      <a:headEnd type="none" w="med" len="med"/>
                      <a:tailEnd type="none" w="med" len="med"/>
                    </a:lnL>
                    <a:lnR>
                      <a:noFill/>
                    </a:lnR>
                    <a:lnT w="28575"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0</a:t>
                      </a:r>
                    </a:p>
                  </a:txBody>
                  <a:tcPr marT="0" marB="0" horzOverflow="overflow">
                    <a:lnL>
                      <a:noFill/>
                    </a:lnL>
                    <a:lnR>
                      <a:noFill/>
                    </a:lnR>
                    <a:lnT w="28575"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$0</a:t>
                      </a:r>
                    </a:p>
                  </a:txBody>
                  <a:tcPr marT="0" marB="0" horzOverflow="overflow">
                    <a:lnL>
                      <a:noFill/>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a:noFill/>
                    </a:lnB>
                    <a:lnTlToBr>
                      <a:noFill/>
                    </a:lnTlToBr>
                    <a:lnBlToTr>
                      <a:noFill/>
                    </a:lnBlToTr>
                    <a:noFill/>
                  </a:tcPr>
                </a:tc>
                <a:extLst>
                  <a:ext uri="{0D108BD9-81ED-4DB2-BD59-A6C34878D82A}">
                    <a16:rowId xmlns:a16="http://schemas.microsoft.com/office/drawing/2014/main" val="10001"/>
                  </a:ext>
                </a:extLst>
              </a:tr>
              <a:tr h="277813">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165</a:t>
                      </a:r>
                    </a:p>
                  </a:txBody>
                  <a:tcPr marT="0" marB="0" horzOverflow="overflow">
                    <a:lnL w="28575"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100</a:t>
                      </a:r>
                    </a:p>
                  </a:txBody>
                  <a:tcPr marT="0" marB="0" horzOverflow="overflow">
                    <a:lnL>
                      <a:noFill/>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16,500</a:t>
                      </a:r>
                    </a:p>
                  </a:txBody>
                  <a:tcPr marT="0" marB="0" horzOverflow="overflow">
                    <a:lnL>
                      <a:noFill/>
                    </a:lnL>
                    <a:lnR w="28575" cap="flat" cmpd="sng" algn="ctr">
                      <a:solidFill>
                        <a:srgbClr val="000000"/>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2"/>
                  </a:ext>
                </a:extLst>
              </a:tr>
              <a:tr h="277813">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150</a:t>
                      </a:r>
                    </a:p>
                  </a:txBody>
                  <a:tcPr marT="0" marB="0" horzOverflow="overflow">
                    <a:lnL w="28575"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200</a:t>
                      </a:r>
                    </a:p>
                  </a:txBody>
                  <a:tcPr marT="0" marB="0" horzOverflow="overflow">
                    <a:lnL>
                      <a:noFill/>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30,000</a:t>
                      </a:r>
                    </a:p>
                  </a:txBody>
                  <a:tcPr marT="0" marB="0" horzOverflow="overflow">
                    <a:lnL>
                      <a:noFill/>
                    </a:lnL>
                    <a:lnR w="28575" cap="flat" cmpd="sng" algn="ctr">
                      <a:solidFill>
                        <a:srgbClr val="000000"/>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3"/>
                  </a:ext>
                </a:extLst>
              </a:tr>
              <a:tr h="277813">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135</a:t>
                      </a:r>
                    </a:p>
                  </a:txBody>
                  <a:tcPr marT="0" marB="0" horzOverflow="overflow">
                    <a:lnL w="28575"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300</a:t>
                      </a:r>
                    </a:p>
                  </a:txBody>
                  <a:tcPr marT="0" marB="0" horzOverflow="overflow">
                    <a:lnL>
                      <a:noFill/>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40,500</a:t>
                      </a:r>
                    </a:p>
                  </a:txBody>
                  <a:tcPr marT="0" marB="0" horzOverflow="overflow">
                    <a:lnL>
                      <a:noFill/>
                    </a:lnL>
                    <a:lnR w="28575" cap="flat" cmpd="sng" algn="ctr">
                      <a:solidFill>
                        <a:srgbClr val="000000"/>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4"/>
                  </a:ext>
                </a:extLst>
              </a:tr>
              <a:tr h="277813">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120</a:t>
                      </a:r>
                    </a:p>
                  </a:txBody>
                  <a:tcPr marT="0" marB="0" horzOverflow="overflow">
                    <a:lnL w="28575"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400</a:t>
                      </a:r>
                    </a:p>
                  </a:txBody>
                  <a:tcPr marT="0" marB="0" horzOverflow="overflow">
                    <a:lnL>
                      <a:noFill/>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48,000</a:t>
                      </a:r>
                    </a:p>
                  </a:txBody>
                  <a:tcPr marT="0" marB="0" horzOverflow="overflow">
                    <a:lnL>
                      <a:noFill/>
                    </a:lnL>
                    <a:lnR w="28575" cap="flat" cmpd="sng" algn="ctr">
                      <a:solidFill>
                        <a:srgbClr val="000000"/>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5"/>
                  </a:ext>
                </a:extLst>
              </a:tr>
              <a:tr h="277813">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105</a:t>
                      </a:r>
                    </a:p>
                  </a:txBody>
                  <a:tcPr marT="0" marB="0" horzOverflow="overflow">
                    <a:lnL w="28575"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500</a:t>
                      </a:r>
                    </a:p>
                  </a:txBody>
                  <a:tcPr marT="0" marB="0" horzOverflow="overflow">
                    <a:lnL>
                      <a:noFill/>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52,500</a:t>
                      </a:r>
                    </a:p>
                  </a:txBody>
                  <a:tcPr marT="0" marB="0" horzOverflow="overflow">
                    <a:lnL>
                      <a:noFill/>
                    </a:lnL>
                    <a:lnR w="28575" cap="flat" cmpd="sng" algn="ctr">
                      <a:solidFill>
                        <a:srgbClr val="000000"/>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6"/>
                  </a:ext>
                </a:extLst>
              </a:tr>
              <a:tr h="277813">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90</a:t>
                      </a:r>
                    </a:p>
                  </a:txBody>
                  <a:tcPr marT="0" marB="0" horzOverflow="overflow">
                    <a:lnL w="28575"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600</a:t>
                      </a:r>
                    </a:p>
                  </a:txBody>
                  <a:tcPr marT="0" marB="0" horzOverflow="overflow">
                    <a:lnL>
                      <a:noFill/>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54,000</a:t>
                      </a:r>
                    </a:p>
                  </a:txBody>
                  <a:tcPr marT="0" marB="0" horzOverflow="overflow">
                    <a:lnL>
                      <a:noFill/>
                    </a:lnL>
                    <a:lnR w="28575" cap="flat" cmpd="sng" algn="ctr">
                      <a:solidFill>
                        <a:srgbClr val="000000"/>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7"/>
                  </a:ext>
                </a:extLst>
              </a:tr>
              <a:tr h="277813">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75</a:t>
                      </a:r>
                    </a:p>
                  </a:txBody>
                  <a:tcPr marT="0" marB="0" horzOverflow="overflow">
                    <a:lnL w="28575"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700</a:t>
                      </a:r>
                    </a:p>
                  </a:txBody>
                  <a:tcPr marT="0" marB="0" horzOverflow="overflow">
                    <a:lnL>
                      <a:noFill/>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52,500</a:t>
                      </a:r>
                    </a:p>
                  </a:txBody>
                  <a:tcPr marT="0" marB="0" horzOverflow="overflow">
                    <a:lnL>
                      <a:noFill/>
                    </a:lnL>
                    <a:lnR w="28575" cap="flat" cmpd="sng" algn="ctr">
                      <a:solidFill>
                        <a:srgbClr val="000000"/>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8"/>
                  </a:ext>
                </a:extLst>
              </a:tr>
              <a:tr h="277813">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60</a:t>
                      </a:r>
                    </a:p>
                  </a:txBody>
                  <a:tcPr marT="0" marB="0" horzOverflow="overflow">
                    <a:lnL w="28575"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800</a:t>
                      </a:r>
                    </a:p>
                  </a:txBody>
                  <a:tcPr marT="0" marB="0" horzOverflow="overflow">
                    <a:lnL>
                      <a:noFill/>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48,000</a:t>
                      </a:r>
                    </a:p>
                  </a:txBody>
                  <a:tcPr marT="0" marB="0" horzOverflow="overflow">
                    <a:lnL>
                      <a:noFill/>
                    </a:lnL>
                    <a:lnR w="28575" cap="flat" cmpd="sng" algn="ctr">
                      <a:solidFill>
                        <a:srgbClr val="000000"/>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9"/>
                  </a:ext>
                </a:extLst>
              </a:tr>
              <a:tr h="277813">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45</a:t>
                      </a:r>
                    </a:p>
                  </a:txBody>
                  <a:tcPr marT="0" marB="0" horzOverflow="overflow">
                    <a:lnL w="28575"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900</a:t>
                      </a:r>
                    </a:p>
                  </a:txBody>
                  <a:tcPr marT="0" marB="0" horzOverflow="overflow">
                    <a:lnL>
                      <a:noFill/>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40,500</a:t>
                      </a:r>
                    </a:p>
                  </a:txBody>
                  <a:tcPr marT="0" marB="0" horzOverflow="overflow">
                    <a:lnL>
                      <a:noFill/>
                    </a:lnL>
                    <a:lnR w="28575" cap="flat" cmpd="sng" algn="ctr">
                      <a:solidFill>
                        <a:srgbClr val="000000"/>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10"/>
                  </a:ext>
                </a:extLst>
              </a:tr>
              <a:tr h="277813">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30</a:t>
                      </a:r>
                    </a:p>
                  </a:txBody>
                  <a:tcPr marT="0" marB="0" horzOverflow="overflow">
                    <a:lnL w="28575"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1,000</a:t>
                      </a:r>
                    </a:p>
                  </a:txBody>
                  <a:tcPr marT="0" marB="0" horzOverflow="overflow">
                    <a:lnL>
                      <a:noFill/>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30,000</a:t>
                      </a:r>
                    </a:p>
                  </a:txBody>
                  <a:tcPr marT="0" marB="0" horzOverflow="overflow">
                    <a:lnL>
                      <a:noFill/>
                    </a:lnL>
                    <a:lnR w="28575" cap="flat" cmpd="sng" algn="ctr">
                      <a:solidFill>
                        <a:srgbClr val="000000"/>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11"/>
                  </a:ext>
                </a:extLst>
              </a:tr>
              <a:tr h="277813">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15</a:t>
                      </a:r>
                    </a:p>
                  </a:txBody>
                  <a:tcPr marT="0" marB="0" horzOverflow="overflow">
                    <a:lnL w="28575"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1,100</a:t>
                      </a:r>
                    </a:p>
                  </a:txBody>
                  <a:tcPr marT="0" marB="0" horzOverflow="overflow">
                    <a:lnL>
                      <a:noFill/>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16,500</a:t>
                      </a:r>
                    </a:p>
                  </a:txBody>
                  <a:tcPr marT="0" marB="0" horzOverflow="overflow">
                    <a:lnL>
                      <a:noFill/>
                    </a:lnL>
                    <a:lnR w="28575" cap="flat" cmpd="sng" algn="ctr">
                      <a:solidFill>
                        <a:srgbClr val="000000"/>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12"/>
                  </a:ext>
                </a:extLst>
              </a:tr>
              <a:tr h="277813">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0</a:t>
                      </a:r>
                    </a:p>
                  </a:txBody>
                  <a:tcPr marT="0" marB="0" horzOverflow="overflow">
                    <a:lnL w="28575" cap="flat" cmpd="sng" algn="ctr">
                      <a:solidFill>
                        <a:srgbClr val="000000"/>
                      </a:solidFill>
                      <a:prstDash val="solid"/>
                      <a:round/>
                      <a:headEnd type="none" w="med" len="med"/>
                      <a:tailEnd type="none" w="med" len="med"/>
                    </a:lnL>
                    <a:lnR>
                      <a:noFill/>
                    </a:lnR>
                    <a:lnT>
                      <a:noFill/>
                    </a:lnT>
                    <a:lnB w="2857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1,200</a:t>
                      </a:r>
                    </a:p>
                  </a:txBody>
                  <a:tcPr marT="0" marB="0" horzOverflow="overflow">
                    <a:lnL>
                      <a:noFill/>
                    </a:lnL>
                    <a:lnR>
                      <a:noFill/>
                    </a:lnR>
                    <a:lnT>
                      <a:noFill/>
                    </a:lnT>
                    <a:lnB w="2857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0</a:t>
                      </a:r>
                    </a:p>
                  </a:txBody>
                  <a:tcPr marT="0" marB="0" horzOverflow="overflow">
                    <a:lnL>
                      <a:noFill/>
                    </a:lnL>
                    <a:lnR w="28575" cap="flat" cmpd="sng" algn="ctr">
                      <a:solidFill>
                        <a:srgbClr val="000000"/>
                      </a:solidFill>
                      <a:prstDash val="solid"/>
                      <a:round/>
                      <a:headEnd type="none" w="med" len="med"/>
                      <a:tailEnd type="none" w="med" len="med"/>
                    </a:lnR>
                    <a:lnT>
                      <a:noFill/>
                    </a:lnT>
                    <a:lnB w="2857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3"/>
                  </a:ext>
                </a:extLst>
              </a:tr>
            </a:tbl>
          </a:graphicData>
        </a:graphic>
      </p:graphicFrame>
      <p:sp>
        <p:nvSpPr>
          <p:cNvPr id="16435" name="Content Placeholder 2"/>
          <p:cNvSpPr>
            <a:spLocks noGrp="1"/>
          </p:cNvSpPr>
          <p:nvPr>
            <p:ph idx="1"/>
          </p:nvPr>
        </p:nvSpPr>
        <p:spPr>
          <a:xfrm>
            <a:off x="5706536" y="1712913"/>
            <a:ext cx="6062133" cy="4895850"/>
          </a:xfrm>
        </p:spPr>
        <p:txBody>
          <a:bodyPr/>
          <a:lstStyle/>
          <a:p>
            <a:pPr eaLnBrk="1" hangingPunct="1"/>
            <a:r>
              <a:rPr lang="tr-TR" sz="2400" dirty="0" err="1">
                <a:ea typeface="MS PGothic" charset="0"/>
              </a:rPr>
              <a:t>Duopoly</a:t>
            </a:r>
            <a:endParaRPr lang="tr-TR" sz="2400" dirty="0">
              <a:ea typeface="MS PGothic" charset="0"/>
            </a:endParaRPr>
          </a:p>
          <a:p>
            <a:pPr lvl="1" eaLnBrk="1" hangingPunct="1"/>
            <a:r>
              <a:rPr lang="tr-TR" sz="2000" dirty="0">
                <a:ea typeface="MS PGothic" charset="0"/>
              </a:rPr>
              <a:t>AT-Phone </a:t>
            </a:r>
            <a:r>
              <a:rPr lang="tr-TR" sz="2000" dirty="0" err="1">
                <a:ea typeface="MS PGothic" charset="0"/>
              </a:rPr>
              <a:t>and</a:t>
            </a:r>
            <a:r>
              <a:rPr lang="tr-TR" sz="2000" dirty="0">
                <a:ea typeface="MS PGothic" charset="0"/>
              </a:rPr>
              <a:t> </a:t>
            </a:r>
            <a:r>
              <a:rPr lang="tr-TR" sz="2000" dirty="0" err="1">
                <a:ea typeface="MS PGothic" charset="0"/>
              </a:rPr>
              <a:t>Horizon</a:t>
            </a:r>
            <a:endParaRPr lang="tr-TR" sz="2000" dirty="0">
              <a:ea typeface="MS PGothic" charset="0"/>
            </a:endParaRPr>
          </a:p>
          <a:p>
            <a:pPr eaLnBrk="1" hangingPunct="1"/>
            <a:r>
              <a:rPr lang="tr-TR" sz="2400" dirty="0" err="1">
                <a:ea typeface="MS PGothic" charset="0"/>
              </a:rPr>
              <a:t>Collusion</a:t>
            </a:r>
            <a:r>
              <a:rPr lang="tr-TR" sz="2400" dirty="0">
                <a:ea typeface="MS PGothic" charset="0"/>
              </a:rPr>
              <a:t> (</a:t>
            </a:r>
            <a:r>
              <a:rPr lang="tr-TR" sz="2400" dirty="0" err="1">
                <a:ea typeface="MS PGothic" charset="0"/>
              </a:rPr>
              <a:t>Cartel</a:t>
            </a:r>
            <a:r>
              <a:rPr lang="tr-TR" sz="2400" dirty="0">
                <a:ea typeface="MS PGothic" charset="0"/>
              </a:rPr>
              <a:t>) </a:t>
            </a:r>
            <a:r>
              <a:rPr lang="tr-TR" sz="2400" dirty="0" err="1">
                <a:ea typeface="MS PGothic" charset="0"/>
              </a:rPr>
              <a:t>result</a:t>
            </a:r>
            <a:r>
              <a:rPr lang="tr-TR" sz="2400" dirty="0">
                <a:ea typeface="MS PGothic" charset="0"/>
              </a:rPr>
              <a:t>:  </a:t>
            </a:r>
            <a:r>
              <a:rPr lang="tr-TR" sz="2400" dirty="0" err="1">
                <a:ea typeface="MS PGothic" charset="0"/>
              </a:rPr>
              <a:t>act</a:t>
            </a:r>
            <a:r>
              <a:rPr lang="tr-TR" sz="2400" dirty="0">
                <a:ea typeface="MS PGothic" charset="0"/>
              </a:rPr>
              <a:t> </a:t>
            </a:r>
            <a:r>
              <a:rPr lang="tr-TR" sz="2400" dirty="0" err="1">
                <a:ea typeface="MS PGothic" charset="0"/>
              </a:rPr>
              <a:t>like</a:t>
            </a:r>
            <a:r>
              <a:rPr lang="tr-TR" sz="2400" dirty="0">
                <a:ea typeface="MS PGothic" charset="0"/>
              </a:rPr>
              <a:t> a </a:t>
            </a:r>
            <a:r>
              <a:rPr lang="tr-TR" sz="2400" dirty="0" err="1">
                <a:ea typeface="MS PGothic" charset="0"/>
              </a:rPr>
              <a:t>joint</a:t>
            </a:r>
            <a:r>
              <a:rPr lang="tr-TR" sz="2400" dirty="0">
                <a:ea typeface="MS PGothic" charset="0"/>
              </a:rPr>
              <a:t> </a:t>
            </a:r>
            <a:r>
              <a:rPr lang="tr-TR" sz="2400" dirty="0" err="1">
                <a:ea typeface="MS PGothic" charset="0"/>
              </a:rPr>
              <a:t>monopoly</a:t>
            </a:r>
            <a:r>
              <a:rPr lang="tr-TR" sz="2400" dirty="0">
                <a:ea typeface="MS PGothic" charset="0"/>
              </a:rPr>
              <a:t> </a:t>
            </a:r>
            <a:r>
              <a:rPr lang="tr-TR" sz="2400" dirty="0" err="1">
                <a:ea typeface="MS PGothic" charset="0"/>
              </a:rPr>
              <a:t>by</a:t>
            </a:r>
            <a:r>
              <a:rPr lang="tr-TR" sz="2400" dirty="0">
                <a:ea typeface="MS PGothic" charset="0"/>
              </a:rPr>
              <a:t> </a:t>
            </a:r>
            <a:r>
              <a:rPr lang="tr-TR" sz="2400" dirty="0" err="1">
                <a:ea typeface="MS PGothic" charset="0"/>
              </a:rPr>
              <a:t>charging</a:t>
            </a:r>
            <a:r>
              <a:rPr lang="tr-TR" sz="2400" dirty="0">
                <a:ea typeface="MS PGothic" charset="0"/>
              </a:rPr>
              <a:t> </a:t>
            </a:r>
            <a:r>
              <a:rPr lang="tr-TR" sz="2400" dirty="0" err="1">
                <a:ea typeface="MS PGothic" charset="0"/>
              </a:rPr>
              <a:t>the</a:t>
            </a:r>
            <a:r>
              <a:rPr lang="tr-TR" sz="2400" dirty="0">
                <a:ea typeface="MS PGothic" charset="0"/>
              </a:rPr>
              <a:t> </a:t>
            </a:r>
            <a:r>
              <a:rPr lang="tr-TR" sz="2400" dirty="0" err="1">
                <a:ea typeface="MS PGothic" charset="0"/>
              </a:rPr>
              <a:t>monopoly</a:t>
            </a:r>
            <a:r>
              <a:rPr lang="tr-TR" sz="2400" dirty="0">
                <a:ea typeface="MS PGothic" charset="0"/>
              </a:rPr>
              <a:t> </a:t>
            </a:r>
            <a:r>
              <a:rPr lang="tr-TR" sz="2400" dirty="0" err="1">
                <a:ea typeface="MS PGothic" charset="0"/>
              </a:rPr>
              <a:t>price</a:t>
            </a:r>
            <a:endParaRPr lang="tr-TR" sz="2400" dirty="0">
              <a:ea typeface="MS PGothic" charset="0"/>
            </a:endParaRPr>
          </a:p>
          <a:p>
            <a:pPr lvl="1" eaLnBrk="1" hangingPunct="1"/>
            <a:r>
              <a:rPr lang="tr-TR" sz="2000" dirty="0">
                <a:ea typeface="MS PGothic" charset="0"/>
              </a:rPr>
              <a:t>P = $90</a:t>
            </a:r>
          </a:p>
          <a:p>
            <a:pPr lvl="1" eaLnBrk="1" hangingPunct="1"/>
            <a:r>
              <a:rPr lang="tr-TR" sz="2000" dirty="0" err="1">
                <a:ea typeface="MS PGothic" charset="0"/>
              </a:rPr>
              <a:t>Q</a:t>
            </a:r>
            <a:r>
              <a:rPr lang="tr-TR" sz="2000" dirty="0">
                <a:ea typeface="MS PGothic" charset="0"/>
              </a:rPr>
              <a:t> = 600 (</a:t>
            </a:r>
            <a:r>
              <a:rPr lang="tr-TR" sz="2000" dirty="0" err="1">
                <a:ea typeface="MS PGothic" charset="0"/>
              </a:rPr>
              <a:t>each</a:t>
            </a:r>
            <a:r>
              <a:rPr lang="tr-TR" sz="2000" dirty="0">
                <a:ea typeface="MS PGothic" charset="0"/>
              </a:rPr>
              <a:t> </a:t>
            </a:r>
            <a:r>
              <a:rPr lang="tr-TR" sz="2000" dirty="0" err="1">
                <a:ea typeface="MS PGothic" charset="0"/>
              </a:rPr>
              <a:t>firm</a:t>
            </a:r>
            <a:r>
              <a:rPr lang="tr-TR" sz="2000" dirty="0">
                <a:ea typeface="MS PGothic" charset="0"/>
              </a:rPr>
              <a:t> </a:t>
            </a:r>
            <a:r>
              <a:rPr lang="tr-TR" sz="2000" dirty="0" err="1">
                <a:ea typeface="MS PGothic" charset="0"/>
              </a:rPr>
              <a:t>produces</a:t>
            </a:r>
            <a:r>
              <a:rPr lang="tr-TR" sz="2000" dirty="0">
                <a:ea typeface="MS PGothic" charset="0"/>
              </a:rPr>
              <a:t> 300)</a:t>
            </a:r>
          </a:p>
          <a:p>
            <a:pPr lvl="1" eaLnBrk="1" hangingPunct="1"/>
            <a:r>
              <a:rPr lang="tr-TR" sz="2000" dirty="0">
                <a:ea typeface="MS PGothic" charset="0"/>
              </a:rPr>
              <a:t>Profit of $27,000 </a:t>
            </a:r>
            <a:r>
              <a:rPr lang="tr-TR" sz="2000" dirty="0" err="1">
                <a:ea typeface="MS PGothic" charset="0"/>
              </a:rPr>
              <a:t>for</a:t>
            </a:r>
            <a:r>
              <a:rPr lang="tr-TR" sz="2000" dirty="0">
                <a:ea typeface="MS PGothic" charset="0"/>
              </a:rPr>
              <a:t> </a:t>
            </a:r>
            <a:r>
              <a:rPr lang="tr-TR" sz="2000" dirty="0" err="1">
                <a:ea typeface="MS PGothic" charset="0"/>
              </a:rPr>
              <a:t>each</a:t>
            </a:r>
            <a:r>
              <a:rPr lang="tr-TR" sz="2000" dirty="0">
                <a:ea typeface="MS PGothic" charset="0"/>
              </a:rPr>
              <a:t>, </a:t>
            </a:r>
            <a:r>
              <a:rPr lang="tr-TR" sz="2000" dirty="0" err="1">
                <a:ea typeface="MS PGothic" charset="0"/>
              </a:rPr>
              <a:t>assuming</a:t>
            </a:r>
            <a:r>
              <a:rPr lang="tr-TR" sz="2000" dirty="0">
                <a:ea typeface="MS PGothic" charset="0"/>
              </a:rPr>
              <a:t> </a:t>
            </a:r>
            <a:r>
              <a:rPr lang="tr-TR" sz="2000" dirty="0" err="1">
                <a:ea typeface="MS PGothic" charset="0"/>
              </a:rPr>
              <a:t>equal</a:t>
            </a:r>
            <a:r>
              <a:rPr lang="tr-TR" sz="2000" dirty="0">
                <a:ea typeface="MS PGothic" charset="0"/>
              </a:rPr>
              <a:t> </a:t>
            </a:r>
            <a:r>
              <a:rPr lang="tr-TR" sz="2000" dirty="0" err="1">
                <a:ea typeface="MS PGothic" charset="0"/>
              </a:rPr>
              <a:t>split</a:t>
            </a:r>
            <a:endParaRPr lang="tr-TR" sz="2000" dirty="0">
              <a:ea typeface="MS PGothic" charset="0"/>
            </a:endParaRPr>
          </a:p>
          <a:p>
            <a:pPr lvl="1" eaLnBrk="1" hangingPunct="1"/>
            <a:r>
              <a:rPr lang="tr-TR" sz="2000" dirty="0" err="1">
                <a:ea typeface="MS PGothic" charset="0"/>
              </a:rPr>
              <a:t>Does</a:t>
            </a:r>
            <a:r>
              <a:rPr lang="tr-TR" sz="2000" dirty="0">
                <a:ea typeface="MS PGothic" charset="0"/>
              </a:rPr>
              <a:t> </a:t>
            </a:r>
            <a:r>
              <a:rPr lang="tr-TR" sz="2000" dirty="0" err="1">
                <a:ea typeface="MS PGothic" charset="0"/>
              </a:rPr>
              <a:t>each</a:t>
            </a:r>
            <a:r>
              <a:rPr lang="tr-TR" sz="2000" dirty="0">
                <a:ea typeface="MS PGothic" charset="0"/>
              </a:rPr>
              <a:t> </a:t>
            </a:r>
            <a:r>
              <a:rPr lang="tr-TR" sz="2000" dirty="0" err="1">
                <a:ea typeface="MS PGothic" charset="0"/>
              </a:rPr>
              <a:t>firm</a:t>
            </a:r>
            <a:r>
              <a:rPr lang="tr-TR" sz="2000" dirty="0">
                <a:ea typeface="MS PGothic" charset="0"/>
              </a:rPr>
              <a:t> </a:t>
            </a:r>
            <a:r>
              <a:rPr lang="tr-TR" sz="2000" dirty="0" err="1">
                <a:ea typeface="MS PGothic" charset="0"/>
              </a:rPr>
              <a:t>have</a:t>
            </a:r>
            <a:r>
              <a:rPr lang="tr-TR" sz="2000" dirty="0">
                <a:ea typeface="MS PGothic" charset="0"/>
              </a:rPr>
              <a:t> an </a:t>
            </a:r>
            <a:r>
              <a:rPr lang="tr-TR" sz="2000" dirty="0" err="1">
                <a:ea typeface="MS PGothic" charset="0"/>
              </a:rPr>
              <a:t>incentive</a:t>
            </a:r>
            <a:r>
              <a:rPr lang="tr-TR" sz="2000" dirty="0">
                <a:ea typeface="MS PGothic" charset="0"/>
              </a:rPr>
              <a:t> </a:t>
            </a:r>
            <a:r>
              <a:rPr lang="tr-TR" sz="2000" dirty="0" err="1">
                <a:ea typeface="MS PGothic" charset="0"/>
              </a:rPr>
              <a:t>to</a:t>
            </a:r>
            <a:r>
              <a:rPr lang="tr-TR" sz="2000" dirty="0">
                <a:ea typeface="MS PGothic" charset="0"/>
              </a:rPr>
              <a:t> </a:t>
            </a:r>
            <a:r>
              <a:rPr lang="tr-TR" sz="2000" dirty="0" err="1">
                <a:ea typeface="MS PGothic" charset="0"/>
              </a:rPr>
              <a:t>undercharge</a:t>
            </a:r>
            <a:r>
              <a:rPr lang="tr-TR" sz="2000" dirty="0">
                <a:ea typeface="MS PGothic" charset="0"/>
              </a:rPr>
              <a:t> </a:t>
            </a:r>
            <a:r>
              <a:rPr lang="tr-TR" sz="2000" dirty="0" err="1">
                <a:ea typeface="MS PGothic" charset="0"/>
              </a:rPr>
              <a:t>the</a:t>
            </a:r>
            <a:r>
              <a:rPr lang="tr-TR" sz="2000" dirty="0">
                <a:ea typeface="MS PGothic" charset="0"/>
              </a:rPr>
              <a:t> </a:t>
            </a:r>
            <a:r>
              <a:rPr lang="tr-TR" sz="2000" dirty="0" err="1">
                <a:ea typeface="MS PGothic" charset="0"/>
              </a:rPr>
              <a:t>competitor</a:t>
            </a:r>
            <a:r>
              <a:rPr lang="tr-TR" sz="2000" dirty="0">
                <a:ea typeface="MS PGothic" charset="0"/>
              </a:rPr>
              <a:t>?  </a:t>
            </a:r>
            <a:r>
              <a:rPr lang="tr-TR" sz="2000" dirty="0" err="1">
                <a:ea typeface="MS PGothic" charset="0"/>
              </a:rPr>
              <a:t>What</a:t>
            </a:r>
            <a:r>
              <a:rPr lang="tr-TR" sz="2000" dirty="0">
                <a:ea typeface="MS PGothic" charset="0"/>
              </a:rPr>
              <a:t> </a:t>
            </a:r>
            <a:r>
              <a:rPr lang="tr-TR" sz="2000" dirty="0" err="1">
                <a:ea typeface="MS PGothic" charset="0"/>
              </a:rPr>
              <a:t>if</a:t>
            </a:r>
            <a:r>
              <a:rPr lang="tr-TR" sz="2000" dirty="0">
                <a:ea typeface="MS PGothic" charset="0"/>
              </a:rPr>
              <a:t> </a:t>
            </a:r>
            <a:r>
              <a:rPr lang="tr-TR" sz="2000" dirty="0" err="1">
                <a:ea typeface="MS PGothic" charset="0"/>
              </a:rPr>
              <a:t>that</a:t>
            </a:r>
            <a:r>
              <a:rPr lang="tr-TR" sz="2000" dirty="0">
                <a:ea typeface="MS PGothic" charset="0"/>
              </a:rPr>
              <a:t> </a:t>
            </a:r>
            <a:r>
              <a:rPr lang="tr-TR" sz="2000" dirty="0" err="1">
                <a:ea typeface="MS PGothic" charset="0"/>
              </a:rPr>
              <a:t>happens</a:t>
            </a:r>
            <a:r>
              <a:rPr lang="tr-TR" sz="2000" dirty="0">
                <a:ea typeface="MS PGothic" charset="0"/>
              </a:rPr>
              <a:t>?</a:t>
            </a:r>
          </a:p>
        </p:txBody>
      </p:sp>
      <p:sp>
        <p:nvSpPr>
          <p:cNvPr id="6" name="Rectangle 5"/>
          <p:cNvSpPr>
            <a:spLocks noChangeArrowheads="1"/>
          </p:cNvSpPr>
          <p:nvPr/>
        </p:nvSpPr>
        <p:spPr bwMode="auto">
          <a:xfrm>
            <a:off x="137978" y="4347099"/>
            <a:ext cx="5357284" cy="304800"/>
          </a:xfrm>
          <a:prstGeom prst="rect">
            <a:avLst/>
          </a:prstGeom>
          <a:solidFill>
            <a:srgbClr val="FF0000">
              <a:alpha val="34117"/>
            </a:srgbClr>
          </a:solidFill>
          <a:ln w="9525">
            <a:noFill/>
            <a:miter lim="800000"/>
            <a:headEnd/>
            <a:tailEnd/>
          </a:ln>
          <a:effectLst>
            <a:outerShdw dist="23000" dir="5400000" rotWithShape="0">
              <a:srgbClr val="808080">
                <a:alpha val="34998"/>
              </a:srgbClr>
            </a:outerShdw>
          </a:effectLst>
        </p:spPr>
        <p:txBody>
          <a:bodyPr anchor="ctr"/>
          <a:lstStyle/>
          <a:p>
            <a:pPr algn="ctr" defTabSz="457200" fontAlgn="base">
              <a:spcBef>
                <a:spcPct val="0"/>
              </a:spcBef>
              <a:spcAft>
                <a:spcPct val="0"/>
              </a:spcAft>
              <a:defRPr/>
            </a:pPr>
            <a:endParaRPr lang="tr-TR" dirty="0">
              <a:solidFill>
                <a:prstClr val="white"/>
              </a:solidFill>
              <a:latin typeface="Cambria" panose="02040503050406030204" pitchFamily="18" charset="0"/>
              <a:ea typeface="MS PGothic" charset="0"/>
              <a:cs typeface="MS PGothic" charset="0"/>
            </a:endParaRPr>
          </a:p>
        </p:txBody>
      </p:sp>
      <p:sp>
        <p:nvSpPr>
          <p:cNvPr id="7" name="Rectangle 6"/>
          <p:cNvSpPr>
            <a:spLocks noChangeArrowheads="1"/>
          </p:cNvSpPr>
          <p:nvPr/>
        </p:nvSpPr>
        <p:spPr bwMode="auto">
          <a:xfrm>
            <a:off x="6100553" y="2558660"/>
            <a:ext cx="3212481" cy="446088"/>
          </a:xfrm>
          <a:prstGeom prst="rect">
            <a:avLst/>
          </a:prstGeom>
          <a:solidFill>
            <a:srgbClr val="FF0000">
              <a:alpha val="34117"/>
            </a:srgbClr>
          </a:solidFill>
          <a:ln w="9525">
            <a:noFill/>
            <a:miter lim="800000"/>
            <a:headEnd/>
            <a:tailEnd/>
          </a:ln>
          <a:effectLst>
            <a:outerShdw dist="23000" dir="5400000" rotWithShape="0">
              <a:srgbClr val="808080">
                <a:alpha val="34998"/>
              </a:srgbClr>
            </a:outerShdw>
          </a:effectLst>
        </p:spPr>
        <p:txBody>
          <a:bodyPr anchor="ctr"/>
          <a:lstStyle/>
          <a:p>
            <a:pPr algn="ctr" defTabSz="457200" fontAlgn="base">
              <a:spcBef>
                <a:spcPct val="0"/>
              </a:spcBef>
              <a:spcAft>
                <a:spcPct val="0"/>
              </a:spcAft>
              <a:defRPr/>
            </a:pPr>
            <a:endParaRPr lang="tr-TR" dirty="0">
              <a:solidFill>
                <a:prstClr val="white"/>
              </a:solidFill>
              <a:latin typeface="Cambria" panose="02040503050406030204" pitchFamily="18" charset="0"/>
              <a:ea typeface="MS PGothic" charset="0"/>
              <a:cs typeface="MS PGothic" charset="0"/>
            </a:endParaRPr>
          </a:p>
        </p:txBody>
      </p:sp>
    </p:spTree>
    <p:extLst>
      <p:ext uri="{BB962C8B-B14F-4D97-AF65-F5344CB8AC3E}">
        <p14:creationId xmlns:p14="http://schemas.microsoft.com/office/powerpoint/2010/main" val="85577662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16435">
                                            <p:txEl>
                                              <p:pRg st="3" end="3"/>
                                            </p:txEl>
                                          </p:spTgt>
                                        </p:tgtEl>
                                        <p:attrNameLst>
                                          <p:attrName>style.visibility</p:attrName>
                                        </p:attrNameLst>
                                      </p:cBhvr>
                                      <p:to>
                                        <p:strVal val="visible"/>
                                      </p:to>
                                    </p:set>
                                    <p:animEffect transition="in" filter="checkerboard(across)">
                                      <p:cBhvr>
                                        <p:cTn id="7" dur="500"/>
                                        <p:tgtEl>
                                          <p:spTgt spid="16435">
                                            <p:txEl>
                                              <p:pRg st="3" end="3"/>
                                            </p:txEl>
                                          </p:spTgt>
                                        </p:tgtEl>
                                      </p:cBhvr>
                                    </p:animEffect>
                                  </p:childTnLst>
                                </p:cTn>
                              </p:par>
                              <p:par>
                                <p:cTn id="8" presetID="5" presetClass="entr" presetSubtype="10" fill="hold" nodeType="withEffect">
                                  <p:stCondLst>
                                    <p:cond delay="0"/>
                                  </p:stCondLst>
                                  <p:childTnLst>
                                    <p:set>
                                      <p:cBhvr>
                                        <p:cTn id="9" dur="1" fill="hold">
                                          <p:stCondLst>
                                            <p:cond delay="0"/>
                                          </p:stCondLst>
                                        </p:cTn>
                                        <p:tgtEl>
                                          <p:spTgt spid="16435">
                                            <p:txEl>
                                              <p:pRg st="4" end="4"/>
                                            </p:txEl>
                                          </p:spTgt>
                                        </p:tgtEl>
                                        <p:attrNameLst>
                                          <p:attrName>style.visibility</p:attrName>
                                        </p:attrNameLst>
                                      </p:cBhvr>
                                      <p:to>
                                        <p:strVal val="visible"/>
                                      </p:to>
                                    </p:set>
                                    <p:animEffect transition="in" filter="checkerboard(across)">
                                      <p:cBhvr>
                                        <p:cTn id="10" dur="500"/>
                                        <p:tgtEl>
                                          <p:spTgt spid="16435">
                                            <p:txEl>
                                              <p:pRg st="4" end="4"/>
                                            </p:txEl>
                                          </p:spTgt>
                                        </p:tgtEl>
                                      </p:cBhvr>
                                    </p:animEffect>
                                  </p:childTnLst>
                                </p:cTn>
                              </p:par>
                              <p:par>
                                <p:cTn id="11" presetID="5" presetClass="entr" presetSubtype="10" fill="hold" nodeType="withEffect">
                                  <p:stCondLst>
                                    <p:cond delay="0"/>
                                  </p:stCondLst>
                                  <p:childTnLst>
                                    <p:set>
                                      <p:cBhvr>
                                        <p:cTn id="12" dur="1" fill="hold">
                                          <p:stCondLst>
                                            <p:cond delay="0"/>
                                          </p:stCondLst>
                                        </p:cTn>
                                        <p:tgtEl>
                                          <p:spTgt spid="16435">
                                            <p:txEl>
                                              <p:pRg st="5" end="5"/>
                                            </p:txEl>
                                          </p:spTgt>
                                        </p:tgtEl>
                                        <p:attrNameLst>
                                          <p:attrName>style.visibility</p:attrName>
                                        </p:attrNameLst>
                                      </p:cBhvr>
                                      <p:to>
                                        <p:strVal val="visible"/>
                                      </p:to>
                                    </p:set>
                                    <p:animEffect transition="in" filter="checkerboard(across)">
                                      <p:cBhvr>
                                        <p:cTn id="13" dur="500"/>
                                        <p:tgtEl>
                                          <p:spTgt spid="16435">
                                            <p:txEl>
                                              <p:pRg st="5" end="5"/>
                                            </p:txEl>
                                          </p:spTgt>
                                        </p:tgtEl>
                                      </p:cBhvr>
                                    </p:animEffect>
                                  </p:childTnLst>
                                </p:cTn>
                              </p:par>
                              <p:par>
                                <p:cTn id="14" presetID="5" presetClass="entr" presetSubtype="10" fill="hold" nodeType="withEffect">
                                  <p:stCondLst>
                                    <p:cond delay="0"/>
                                  </p:stCondLst>
                                  <p:childTnLst>
                                    <p:set>
                                      <p:cBhvr>
                                        <p:cTn id="15" dur="1" fill="hold">
                                          <p:stCondLst>
                                            <p:cond delay="0"/>
                                          </p:stCondLst>
                                        </p:cTn>
                                        <p:tgtEl>
                                          <p:spTgt spid="16435">
                                            <p:txEl>
                                              <p:pRg st="6" end="6"/>
                                            </p:txEl>
                                          </p:spTgt>
                                        </p:tgtEl>
                                        <p:attrNameLst>
                                          <p:attrName>style.visibility</p:attrName>
                                        </p:attrNameLst>
                                      </p:cBhvr>
                                      <p:to>
                                        <p:strVal val="visible"/>
                                      </p:to>
                                    </p:set>
                                    <p:animEffect transition="in" filter="checkerboard(across)">
                                      <p:cBhvr>
                                        <p:cTn id="16" dur="500"/>
                                        <p:tgtEl>
                                          <p:spTgt spid="16435">
                                            <p:txEl>
                                              <p:pRg st="6" end="6"/>
                                            </p:txEl>
                                          </p:spTgt>
                                        </p:tgtEl>
                                      </p:cBhvr>
                                    </p:animEffect>
                                  </p:childTnLst>
                                </p:cTn>
                              </p:par>
                              <p:par>
                                <p:cTn id="17" presetID="5" presetClass="entr" presetSubtype="1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checkerboard(across)">
                                      <p:cBhvr>
                                        <p:cTn id="19" dur="500"/>
                                        <p:tgtEl>
                                          <p:spTgt spid="6"/>
                                        </p:tgtEl>
                                      </p:cBhvr>
                                    </p:animEffect>
                                  </p:childTnLst>
                                </p:cTn>
                              </p:par>
                              <p:par>
                                <p:cTn id="20" presetID="5" presetClass="entr" presetSubtype="10" fill="hold" grpId="0"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checkerboard(across)">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Title 1"/>
          <p:cNvSpPr>
            <a:spLocks noGrp="1"/>
          </p:cNvSpPr>
          <p:nvPr>
            <p:ph type="title"/>
          </p:nvPr>
        </p:nvSpPr>
        <p:spPr>
          <a:xfrm>
            <a:off x="454677" y="45"/>
            <a:ext cx="11524441" cy="1527175"/>
          </a:xfrm>
        </p:spPr>
        <p:txBody>
          <a:bodyPr/>
          <a:lstStyle/>
          <a:p>
            <a:r>
              <a:rPr lang="tr-TR" b="1">
                <a:ea typeface="MS PGothic" charset="0"/>
              </a:rPr>
              <a:t>Cellphone Duopoly</a:t>
            </a:r>
            <a:br>
              <a:rPr lang="tr-TR" b="1">
                <a:ea typeface="MS PGothic" charset="0"/>
              </a:rPr>
            </a:br>
            <a:r>
              <a:rPr lang="tr-TR" b="1">
                <a:ea typeface="MS PGothic" charset="0"/>
              </a:rPr>
              <a:t>Duopoly Results: Competing (or Cheating)</a:t>
            </a:r>
            <a:endParaRPr lang="tr-TR" b="1" dirty="0">
              <a:ea typeface="MS PGothic" charset="0"/>
            </a:endParaRPr>
          </a:p>
        </p:txBody>
      </p:sp>
      <p:graphicFrame>
        <p:nvGraphicFramePr>
          <p:cNvPr id="5" name="Table 4"/>
          <p:cNvGraphicFramePr>
            <a:graphicFrameLocks noGrp="1"/>
          </p:cNvGraphicFramePr>
          <p:nvPr/>
        </p:nvGraphicFramePr>
        <p:xfrm>
          <a:off x="146081" y="1831978"/>
          <a:ext cx="5369982" cy="4437065"/>
        </p:xfrm>
        <a:graphic>
          <a:graphicData uri="http://schemas.openxmlformats.org/drawingml/2006/table">
            <a:tbl>
              <a:tblPr/>
              <a:tblGrid>
                <a:gridCol w="1706033">
                  <a:extLst>
                    <a:ext uri="{9D8B030D-6E8A-4147-A177-3AD203B41FA5}">
                      <a16:colId xmlns:a16="http://schemas.microsoft.com/office/drawing/2014/main" val="20000"/>
                    </a:ext>
                  </a:extLst>
                </a:gridCol>
                <a:gridCol w="1600200">
                  <a:extLst>
                    <a:ext uri="{9D8B030D-6E8A-4147-A177-3AD203B41FA5}">
                      <a16:colId xmlns:a16="http://schemas.microsoft.com/office/drawing/2014/main" val="20001"/>
                    </a:ext>
                  </a:extLst>
                </a:gridCol>
                <a:gridCol w="2063749">
                  <a:extLst>
                    <a:ext uri="{9D8B030D-6E8A-4147-A177-3AD203B41FA5}">
                      <a16:colId xmlns:a16="http://schemas.microsoft.com/office/drawing/2014/main" val="20002"/>
                    </a:ext>
                  </a:extLst>
                </a:gridCol>
              </a:tblGrid>
              <a:tr h="825496">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Price/Month</a:t>
                      </a:r>
                    </a:p>
                    <a:p>
                      <a:pPr marL="0" marR="0" lvl="0" indent="0" algn="ctr" defTabSz="4572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(P)</a:t>
                      </a:r>
                    </a:p>
                  </a:txBody>
                  <a:tcPr marT="0" marB="0" horzOverflow="overflow">
                    <a:lnL w="28575" cap="flat" cmpd="sng" algn="ctr">
                      <a:solidFill>
                        <a:srgbClr val="000000"/>
                      </a:solidFill>
                      <a:prstDash val="solid"/>
                      <a:round/>
                      <a:headEnd type="none" w="med" len="med"/>
                      <a:tailEnd type="none" w="med" len="med"/>
                    </a:lnL>
                    <a:lnR>
                      <a:noFill/>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C6D9F1"/>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Number of </a:t>
                      </a:r>
                    </a:p>
                    <a:p>
                      <a:pPr marL="0" marR="0" lvl="0" indent="0" algn="ctr" defTabSz="4572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Customers </a:t>
                      </a:r>
                    </a:p>
                    <a:p>
                      <a:pPr marL="0" marR="0" lvl="0" indent="0" algn="ctr" defTabSz="4572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(Q)</a:t>
                      </a:r>
                    </a:p>
                  </a:txBody>
                  <a:tcPr marT="0" marB="0" horzOverflow="overflow">
                    <a:lnL>
                      <a:noFill/>
                    </a:lnL>
                    <a:lnR>
                      <a:noFill/>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C6D9F1"/>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Total Revenue </a:t>
                      </a:r>
                    </a:p>
                    <a:p>
                      <a:pPr marL="0" marR="0" lvl="0" indent="0" algn="ctr" defTabSz="4572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(TR)</a:t>
                      </a:r>
                    </a:p>
                    <a:p>
                      <a:pPr marL="0" marR="0" lvl="0" indent="0" algn="ctr" defTabSz="4572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TR = P × Q</a:t>
                      </a:r>
                    </a:p>
                  </a:txBody>
                  <a:tcPr marT="0" marB="0" horzOverflow="overflow">
                    <a:lnL>
                      <a:noFill/>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C6D9F1"/>
                    </a:solidFill>
                  </a:tcPr>
                </a:tc>
                <a:extLst>
                  <a:ext uri="{0D108BD9-81ED-4DB2-BD59-A6C34878D82A}">
                    <a16:rowId xmlns:a16="http://schemas.microsoft.com/office/drawing/2014/main" val="10000"/>
                  </a:ext>
                </a:extLst>
              </a:tr>
              <a:tr h="277813">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$180</a:t>
                      </a:r>
                    </a:p>
                  </a:txBody>
                  <a:tcPr marT="0" marB="0" horzOverflow="overflow">
                    <a:lnL w="28575" cap="flat" cmpd="sng" algn="ctr">
                      <a:solidFill>
                        <a:srgbClr val="000000"/>
                      </a:solidFill>
                      <a:prstDash val="solid"/>
                      <a:round/>
                      <a:headEnd type="none" w="med" len="med"/>
                      <a:tailEnd type="none" w="med" len="med"/>
                    </a:lnL>
                    <a:lnR>
                      <a:noFill/>
                    </a:lnR>
                    <a:lnT w="28575"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0</a:t>
                      </a:r>
                    </a:p>
                  </a:txBody>
                  <a:tcPr marT="0" marB="0" horzOverflow="overflow">
                    <a:lnL>
                      <a:noFill/>
                    </a:lnL>
                    <a:lnR>
                      <a:noFill/>
                    </a:lnR>
                    <a:lnT w="28575"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$0</a:t>
                      </a:r>
                    </a:p>
                  </a:txBody>
                  <a:tcPr marT="0" marB="0" horzOverflow="overflow">
                    <a:lnL>
                      <a:noFill/>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a:noFill/>
                    </a:lnB>
                    <a:lnTlToBr>
                      <a:noFill/>
                    </a:lnTlToBr>
                    <a:lnBlToTr>
                      <a:noFill/>
                    </a:lnBlToTr>
                    <a:noFill/>
                  </a:tcPr>
                </a:tc>
                <a:extLst>
                  <a:ext uri="{0D108BD9-81ED-4DB2-BD59-A6C34878D82A}">
                    <a16:rowId xmlns:a16="http://schemas.microsoft.com/office/drawing/2014/main" val="10001"/>
                  </a:ext>
                </a:extLst>
              </a:tr>
              <a:tr h="277813">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165</a:t>
                      </a:r>
                    </a:p>
                  </a:txBody>
                  <a:tcPr marT="0" marB="0" horzOverflow="overflow">
                    <a:lnL w="28575"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100</a:t>
                      </a:r>
                    </a:p>
                  </a:txBody>
                  <a:tcPr marT="0" marB="0" horzOverflow="overflow">
                    <a:lnL>
                      <a:noFill/>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16,500</a:t>
                      </a:r>
                    </a:p>
                  </a:txBody>
                  <a:tcPr marT="0" marB="0" horzOverflow="overflow">
                    <a:lnL>
                      <a:noFill/>
                    </a:lnL>
                    <a:lnR w="28575" cap="flat" cmpd="sng" algn="ctr">
                      <a:solidFill>
                        <a:srgbClr val="000000"/>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2"/>
                  </a:ext>
                </a:extLst>
              </a:tr>
              <a:tr h="277813">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150</a:t>
                      </a:r>
                    </a:p>
                  </a:txBody>
                  <a:tcPr marT="0" marB="0" horzOverflow="overflow">
                    <a:lnL w="28575"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200</a:t>
                      </a:r>
                    </a:p>
                  </a:txBody>
                  <a:tcPr marT="0" marB="0" horzOverflow="overflow">
                    <a:lnL>
                      <a:noFill/>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30,000</a:t>
                      </a:r>
                    </a:p>
                  </a:txBody>
                  <a:tcPr marT="0" marB="0" horzOverflow="overflow">
                    <a:lnL>
                      <a:noFill/>
                    </a:lnL>
                    <a:lnR w="28575" cap="flat" cmpd="sng" algn="ctr">
                      <a:solidFill>
                        <a:srgbClr val="000000"/>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3"/>
                  </a:ext>
                </a:extLst>
              </a:tr>
              <a:tr h="277813">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135</a:t>
                      </a:r>
                    </a:p>
                  </a:txBody>
                  <a:tcPr marT="0" marB="0" horzOverflow="overflow">
                    <a:lnL w="28575"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300</a:t>
                      </a:r>
                    </a:p>
                  </a:txBody>
                  <a:tcPr marT="0" marB="0" horzOverflow="overflow">
                    <a:lnL>
                      <a:noFill/>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40,500</a:t>
                      </a:r>
                    </a:p>
                  </a:txBody>
                  <a:tcPr marT="0" marB="0" horzOverflow="overflow">
                    <a:lnL>
                      <a:noFill/>
                    </a:lnL>
                    <a:lnR w="28575" cap="flat" cmpd="sng" algn="ctr">
                      <a:solidFill>
                        <a:srgbClr val="000000"/>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4"/>
                  </a:ext>
                </a:extLst>
              </a:tr>
              <a:tr h="277813">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120</a:t>
                      </a:r>
                    </a:p>
                  </a:txBody>
                  <a:tcPr marT="0" marB="0" horzOverflow="overflow">
                    <a:lnL w="28575"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400</a:t>
                      </a:r>
                    </a:p>
                  </a:txBody>
                  <a:tcPr marT="0" marB="0" horzOverflow="overflow">
                    <a:lnL>
                      <a:noFill/>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48,000</a:t>
                      </a:r>
                    </a:p>
                  </a:txBody>
                  <a:tcPr marT="0" marB="0" horzOverflow="overflow">
                    <a:lnL>
                      <a:noFill/>
                    </a:lnL>
                    <a:lnR w="28575" cap="flat" cmpd="sng" algn="ctr">
                      <a:solidFill>
                        <a:srgbClr val="000000"/>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5"/>
                  </a:ext>
                </a:extLst>
              </a:tr>
              <a:tr h="277813">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105</a:t>
                      </a:r>
                    </a:p>
                  </a:txBody>
                  <a:tcPr marT="0" marB="0" horzOverflow="overflow">
                    <a:lnL w="28575"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500</a:t>
                      </a:r>
                    </a:p>
                  </a:txBody>
                  <a:tcPr marT="0" marB="0" horzOverflow="overflow">
                    <a:lnL>
                      <a:noFill/>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52,500</a:t>
                      </a:r>
                    </a:p>
                  </a:txBody>
                  <a:tcPr marT="0" marB="0" horzOverflow="overflow">
                    <a:lnL>
                      <a:noFill/>
                    </a:lnL>
                    <a:lnR w="28575" cap="flat" cmpd="sng" algn="ctr">
                      <a:solidFill>
                        <a:srgbClr val="000000"/>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6"/>
                  </a:ext>
                </a:extLst>
              </a:tr>
              <a:tr h="277813">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90</a:t>
                      </a:r>
                    </a:p>
                  </a:txBody>
                  <a:tcPr marT="0" marB="0" horzOverflow="overflow">
                    <a:lnL w="28575"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600</a:t>
                      </a:r>
                    </a:p>
                  </a:txBody>
                  <a:tcPr marT="0" marB="0" horzOverflow="overflow">
                    <a:lnL>
                      <a:noFill/>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54,000</a:t>
                      </a:r>
                    </a:p>
                  </a:txBody>
                  <a:tcPr marT="0" marB="0" horzOverflow="overflow">
                    <a:lnL>
                      <a:noFill/>
                    </a:lnL>
                    <a:lnR w="28575" cap="flat" cmpd="sng" algn="ctr">
                      <a:solidFill>
                        <a:srgbClr val="000000"/>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7"/>
                  </a:ext>
                </a:extLst>
              </a:tr>
              <a:tr h="277813">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75</a:t>
                      </a:r>
                    </a:p>
                  </a:txBody>
                  <a:tcPr marT="0" marB="0" horzOverflow="overflow">
                    <a:lnL w="28575"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700</a:t>
                      </a:r>
                    </a:p>
                  </a:txBody>
                  <a:tcPr marT="0" marB="0" horzOverflow="overflow">
                    <a:lnL>
                      <a:noFill/>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52,500</a:t>
                      </a:r>
                    </a:p>
                  </a:txBody>
                  <a:tcPr marT="0" marB="0" horzOverflow="overflow">
                    <a:lnL>
                      <a:noFill/>
                    </a:lnL>
                    <a:lnR w="28575" cap="flat" cmpd="sng" algn="ctr">
                      <a:solidFill>
                        <a:srgbClr val="000000"/>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8"/>
                  </a:ext>
                </a:extLst>
              </a:tr>
              <a:tr h="277813">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60</a:t>
                      </a:r>
                    </a:p>
                  </a:txBody>
                  <a:tcPr marT="0" marB="0" horzOverflow="overflow">
                    <a:lnL w="28575"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800</a:t>
                      </a:r>
                    </a:p>
                  </a:txBody>
                  <a:tcPr marT="0" marB="0" horzOverflow="overflow">
                    <a:lnL>
                      <a:noFill/>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48,000</a:t>
                      </a:r>
                    </a:p>
                  </a:txBody>
                  <a:tcPr marT="0" marB="0" horzOverflow="overflow">
                    <a:lnL>
                      <a:noFill/>
                    </a:lnL>
                    <a:lnR w="28575" cap="flat" cmpd="sng" algn="ctr">
                      <a:solidFill>
                        <a:srgbClr val="000000"/>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9"/>
                  </a:ext>
                </a:extLst>
              </a:tr>
              <a:tr h="277813">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45</a:t>
                      </a:r>
                    </a:p>
                  </a:txBody>
                  <a:tcPr marT="0" marB="0" horzOverflow="overflow">
                    <a:lnL w="28575"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900</a:t>
                      </a:r>
                    </a:p>
                  </a:txBody>
                  <a:tcPr marT="0" marB="0" horzOverflow="overflow">
                    <a:lnL>
                      <a:noFill/>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40,500</a:t>
                      </a:r>
                    </a:p>
                  </a:txBody>
                  <a:tcPr marT="0" marB="0" horzOverflow="overflow">
                    <a:lnL>
                      <a:noFill/>
                    </a:lnL>
                    <a:lnR w="28575" cap="flat" cmpd="sng" algn="ctr">
                      <a:solidFill>
                        <a:srgbClr val="000000"/>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10"/>
                  </a:ext>
                </a:extLst>
              </a:tr>
              <a:tr h="277813">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30</a:t>
                      </a:r>
                    </a:p>
                  </a:txBody>
                  <a:tcPr marT="0" marB="0" horzOverflow="overflow">
                    <a:lnL w="28575"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1,000</a:t>
                      </a:r>
                    </a:p>
                  </a:txBody>
                  <a:tcPr marT="0" marB="0" horzOverflow="overflow">
                    <a:lnL>
                      <a:noFill/>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30,000</a:t>
                      </a:r>
                    </a:p>
                  </a:txBody>
                  <a:tcPr marT="0" marB="0" horzOverflow="overflow">
                    <a:lnL>
                      <a:noFill/>
                    </a:lnL>
                    <a:lnR w="28575" cap="flat" cmpd="sng" algn="ctr">
                      <a:solidFill>
                        <a:srgbClr val="000000"/>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11"/>
                  </a:ext>
                </a:extLst>
              </a:tr>
              <a:tr h="277813">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15</a:t>
                      </a:r>
                    </a:p>
                  </a:txBody>
                  <a:tcPr marT="0" marB="0" horzOverflow="overflow">
                    <a:lnL w="28575"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1,100</a:t>
                      </a:r>
                    </a:p>
                  </a:txBody>
                  <a:tcPr marT="0" marB="0" horzOverflow="overflow">
                    <a:lnL>
                      <a:noFill/>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16,500</a:t>
                      </a:r>
                    </a:p>
                  </a:txBody>
                  <a:tcPr marT="0" marB="0" horzOverflow="overflow">
                    <a:lnL>
                      <a:noFill/>
                    </a:lnL>
                    <a:lnR w="28575" cap="flat" cmpd="sng" algn="ctr">
                      <a:solidFill>
                        <a:srgbClr val="000000"/>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12"/>
                  </a:ext>
                </a:extLst>
              </a:tr>
              <a:tr h="277813">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0</a:t>
                      </a:r>
                    </a:p>
                  </a:txBody>
                  <a:tcPr marT="0" marB="0" horzOverflow="overflow">
                    <a:lnL w="28575" cap="flat" cmpd="sng" algn="ctr">
                      <a:solidFill>
                        <a:srgbClr val="000000"/>
                      </a:solidFill>
                      <a:prstDash val="solid"/>
                      <a:round/>
                      <a:headEnd type="none" w="med" len="med"/>
                      <a:tailEnd type="none" w="med" len="med"/>
                    </a:lnL>
                    <a:lnR>
                      <a:noFill/>
                    </a:lnR>
                    <a:lnT>
                      <a:noFill/>
                    </a:lnT>
                    <a:lnB w="2857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1,200</a:t>
                      </a:r>
                    </a:p>
                  </a:txBody>
                  <a:tcPr marT="0" marB="0" horzOverflow="overflow">
                    <a:lnL>
                      <a:noFill/>
                    </a:lnL>
                    <a:lnR>
                      <a:noFill/>
                    </a:lnR>
                    <a:lnT>
                      <a:noFill/>
                    </a:lnT>
                    <a:lnB w="2857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0</a:t>
                      </a:r>
                    </a:p>
                  </a:txBody>
                  <a:tcPr marT="0" marB="0" horzOverflow="overflow">
                    <a:lnL>
                      <a:noFill/>
                    </a:lnL>
                    <a:lnR w="28575" cap="flat" cmpd="sng" algn="ctr">
                      <a:solidFill>
                        <a:srgbClr val="000000"/>
                      </a:solidFill>
                      <a:prstDash val="solid"/>
                      <a:round/>
                      <a:headEnd type="none" w="med" len="med"/>
                      <a:tailEnd type="none" w="med" len="med"/>
                    </a:lnR>
                    <a:lnT>
                      <a:noFill/>
                    </a:lnT>
                    <a:lnB w="2857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3"/>
                  </a:ext>
                </a:extLst>
              </a:tr>
            </a:tbl>
          </a:graphicData>
        </a:graphic>
      </p:graphicFrame>
      <p:sp>
        <p:nvSpPr>
          <p:cNvPr id="17459" name="Content Placeholder 2"/>
          <p:cNvSpPr>
            <a:spLocks noGrp="1"/>
          </p:cNvSpPr>
          <p:nvPr>
            <p:ph idx="1"/>
          </p:nvPr>
        </p:nvSpPr>
        <p:spPr>
          <a:xfrm>
            <a:off x="5706536" y="1554163"/>
            <a:ext cx="6290733" cy="4895850"/>
          </a:xfrm>
        </p:spPr>
        <p:txBody>
          <a:bodyPr/>
          <a:lstStyle/>
          <a:p>
            <a:pPr eaLnBrk="1" hangingPunct="1"/>
            <a:r>
              <a:rPr lang="tr-TR" sz="2400" dirty="0" err="1">
                <a:ea typeface="MS PGothic" charset="0"/>
              </a:rPr>
              <a:t>Duopoly</a:t>
            </a:r>
            <a:r>
              <a:rPr lang="tr-TR" sz="2400" dirty="0">
                <a:ea typeface="MS PGothic" charset="0"/>
              </a:rPr>
              <a:t> </a:t>
            </a:r>
            <a:r>
              <a:rPr lang="tr-TR" sz="2400" dirty="0" err="1">
                <a:ea typeface="MS PGothic" charset="0"/>
              </a:rPr>
              <a:t>Competition</a:t>
            </a:r>
            <a:endParaRPr lang="tr-TR" sz="2400" dirty="0">
              <a:ea typeface="MS PGothic" charset="0"/>
            </a:endParaRPr>
          </a:p>
          <a:p>
            <a:pPr lvl="1" eaLnBrk="1" hangingPunct="1"/>
            <a:r>
              <a:rPr lang="tr-TR" sz="2000" dirty="0">
                <a:ea typeface="MS PGothic" charset="0"/>
              </a:rPr>
              <a:t>AT-Phone </a:t>
            </a:r>
            <a:r>
              <a:rPr lang="tr-TR" sz="2000" dirty="0" err="1">
                <a:ea typeface="MS PGothic" charset="0"/>
              </a:rPr>
              <a:t>still</a:t>
            </a:r>
            <a:r>
              <a:rPr lang="tr-TR" sz="2000" dirty="0">
                <a:ea typeface="MS PGothic" charset="0"/>
              </a:rPr>
              <a:t> </a:t>
            </a:r>
            <a:r>
              <a:rPr lang="tr-TR" sz="2000" dirty="0" err="1">
                <a:ea typeface="MS PGothic" charset="0"/>
              </a:rPr>
              <a:t>believes</a:t>
            </a:r>
            <a:r>
              <a:rPr lang="tr-TR" sz="2000" dirty="0">
                <a:ea typeface="MS PGothic" charset="0"/>
              </a:rPr>
              <a:t> </a:t>
            </a:r>
            <a:r>
              <a:rPr lang="tr-TR" sz="2000" dirty="0" err="1">
                <a:ea typeface="MS PGothic" charset="0"/>
              </a:rPr>
              <a:t>Horizon</a:t>
            </a:r>
            <a:r>
              <a:rPr lang="tr-TR" sz="2000" dirty="0">
                <a:ea typeface="MS PGothic" charset="0"/>
              </a:rPr>
              <a:t> </a:t>
            </a:r>
            <a:r>
              <a:rPr lang="tr-TR" sz="2000" dirty="0" err="1">
                <a:ea typeface="MS PGothic" charset="0"/>
              </a:rPr>
              <a:t>will</a:t>
            </a:r>
            <a:r>
              <a:rPr lang="tr-TR" sz="2000" dirty="0">
                <a:ea typeface="MS PGothic" charset="0"/>
              </a:rPr>
              <a:t> </a:t>
            </a:r>
            <a:r>
              <a:rPr lang="tr-TR" sz="2000" dirty="0" err="1">
                <a:ea typeface="MS PGothic" charset="0"/>
              </a:rPr>
              <a:t>serve</a:t>
            </a:r>
            <a:r>
              <a:rPr lang="tr-TR" sz="2000" dirty="0">
                <a:ea typeface="MS PGothic" charset="0"/>
              </a:rPr>
              <a:t> 300 </a:t>
            </a:r>
            <a:r>
              <a:rPr lang="tr-TR" sz="2000" dirty="0" err="1">
                <a:ea typeface="MS PGothic" charset="0"/>
              </a:rPr>
              <a:t>customers</a:t>
            </a:r>
            <a:r>
              <a:rPr lang="tr-TR" sz="2000" dirty="0">
                <a:ea typeface="MS PGothic" charset="0"/>
              </a:rPr>
              <a:t>.</a:t>
            </a:r>
          </a:p>
          <a:p>
            <a:pPr lvl="1" eaLnBrk="1" hangingPunct="1"/>
            <a:r>
              <a:rPr lang="tr-TR" sz="2000" dirty="0">
                <a:ea typeface="MS PGothic" charset="0"/>
              </a:rPr>
              <a:t>AT-Phone </a:t>
            </a:r>
            <a:r>
              <a:rPr lang="tr-TR" sz="2000" dirty="0" err="1">
                <a:ea typeface="MS PGothic" charset="0"/>
              </a:rPr>
              <a:t>lowers</a:t>
            </a:r>
            <a:r>
              <a:rPr lang="tr-TR" sz="2000" dirty="0">
                <a:ea typeface="MS PGothic" charset="0"/>
              </a:rPr>
              <a:t> </a:t>
            </a:r>
            <a:r>
              <a:rPr lang="tr-TR" sz="2000" dirty="0" err="1">
                <a:ea typeface="MS PGothic" charset="0"/>
              </a:rPr>
              <a:t>its</a:t>
            </a:r>
            <a:r>
              <a:rPr lang="tr-TR" sz="2000" dirty="0">
                <a:ea typeface="MS PGothic" charset="0"/>
              </a:rPr>
              <a:t> </a:t>
            </a:r>
            <a:r>
              <a:rPr lang="tr-TR" sz="2000" dirty="0" err="1">
                <a:ea typeface="MS PGothic" charset="0"/>
              </a:rPr>
              <a:t>price</a:t>
            </a:r>
            <a:r>
              <a:rPr lang="tr-TR" sz="2000" dirty="0">
                <a:ea typeface="MS PGothic" charset="0"/>
              </a:rPr>
              <a:t> </a:t>
            </a:r>
            <a:r>
              <a:rPr lang="tr-TR" sz="2000" dirty="0" err="1">
                <a:ea typeface="MS PGothic" charset="0"/>
              </a:rPr>
              <a:t>to</a:t>
            </a:r>
            <a:r>
              <a:rPr lang="tr-TR" sz="2000" dirty="0">
                <a:ea typeface="MS PGothic" charset="0"/>
              </a:rPr>
              <a:t> </a:t>
            </a:r>
            <a:br>
              <a:rPr lang="tr-TR" sz="2000" dirty="0">
                <a:ea typeface="MS PGothic" charset="0"/>
              </a:rPr>
            </a:br>
            <a:r>
              <a:rPr lang="tr-TR" sz="2000" dirty="0">
                <a:ea typeface="MS PGothic" charset="0"/>
              </a:rPr>
              <a:t>P = $75.</a:t>
            </a:r>
          </a:p>
          <a:p>
            <a:pPr lvl="1" eaLnBrk="1" hangingPunct="1"/>
            <a:r>
              <a:rPr lang="tr-TR" sz="2000" dirty="0">
                <a:ea typeface="MS PGothic" charset="0"/>
              </a:rPr>
              <a:t>Market </a:t>
            </a:r>
            <a:r>
              <a:rPr lang="tr-TR" sz="2000" dirty="0" err="1">
                <a:ea typeface="MS PGothic" charset="0"/>
              </a:rPr>
              <a:t>demand</a:t>
            </a:r>
            <a:r>
              <a:rPr lang="tr-TR" sz="2000" dirty="0">
                <a:ea typeface="MS PGothic" charset="0"/>
              </a:rPr>
              <a:t> is </a:t>
            </a:r>
            <a:r>
              <a:rPr lang="tr-TR" sz="2000" dirty="0" err="1">
                <a:ea typeface="MS PGothic" charset="0"/>
              </a:rPr>
              <a:t>Q</a:t>
            </a:r>
            <a:r>
              <a:rPr lang="tr-TR" sz="2000" dirty="0">
                <a:ea typeface="MS PGothic" charset="0"/>
              </a:rPr>
              <a:t> = 700.</a:t>
            </a:r>
          </a:p>
          <a:p>
            <a:pPr lvl="1" eaLnBrk="1" hangingPunct="1"/>
            <a:r>
              <a:rPr lang="tr-TR" sz="2000" dirty="0">
                <a:ea typeface="MS PGothic" charset="0"/>
              </a:rPr>
              <a:t>AT-Phone </a:t>
            </a:r>
            <a:r>
              <a:rPr lang="tr-TR" sz="2000" dirty="0" err="1">
                <a:ea typeface="MS PGothic" charset="0"/>
              </a:rPr>
              <a:t>profit</a:t>
            </a:r>
            <a:r>
              <a:rPr lang="tr-TR" sz="2000" dirty="0">
                <a:ea typeface="MS PGothic" charset="0"/>
              </a:rPr>
              <a:t>:</a:t>
            </a:r>
          </a:p>
          <a:p>
            <a:pPr lvl="2" eaLnBrk="1" hangingPunct="1"/>
            <a:r>
              <a:rPr lang="tr-TR" sz="1600" dirty="0">
                <a:cs typeface="Arial" charset="0"/>
              </a:rPr>
              <a:t>400 x $75 = $30,000.</a:t>
            </a:r>
          </a:p>
          <a:p>
            <a:pPr eaLnBrk="1" hangingPunct="1"/>
            <a:r>
              <a:rPr lang="tr-TR" sz="2400" dirty="0" err="1">
                <a:ea typeface="MS PGothic" charset="0"/>
              </a:rPr>
              <a:t>Horizon</a:t>
            </a:r>
            <a:r>
              <a:rPr lang="tr-TR" altLang="ja-JP" sz="2400" dirty="0" err="1">
                <a:ea typeface="MS PGothic" charset="0"/>
              </a:rPr>
              <a:t>'s</a:t>
            </a:r>
            <a:r>
              <a:rPr lang="tr-TR" altLang="ja-JP" sz="2400" dirty="0">
                <a:ea typeface="MS PGothic" charset="0"/>
              </a:rPr>
              <a:t> </a:t>
            </a:r>
            <a:r>
              <a:rPr lang="tr-TR" altLang="ja-JP" sz="2400" dirty="0" err="1">
                <a:ea typeface="MS PGothic" charset="0"/>
              </a:rPr>
              <a:t>reaction</a:t>
            </a:r>
            <a:endParaRPr lang="tr-TR" altLang="ja-JP" sz="2400" dirty="0">
              <a:ea typeface="MS PGothic" charset="0"/>
            </a:endParaRPr>
          </a:p>
          <a:p>
            <a:pPr lvl="1" eaLnBrk="1" hangingPunct="1"/>
            <a:r>
              <a:rPr lang="tr-TR" sz="2000" dirty="0" err="1">
                <a:ea typeface="MS PGothic" charset="0"/>
              </a:rPr>
              <a:t>Also</a:t>
            </a:r>
            <a:r>
              <a:rPr lang="tr-TR" sz="2000" dirty="0">
                <a:ea typeface="MS PGothic" charset="0"/>
              </a:rPr>
              <a:t> </a:t>
            </a:r>
            <a:r>
              <a:rPr lang="tr-TR" sz="2000" dirty="0" err="1">
                <a:ea typeface="MS PGothic" charset="0"/>
              </a:rPr>
              <a:t>wants</a:t>
            </a:r>
            <a:r>
              <a:rPr lang="tr-TR" sz="2000" dirty="0">
                <a:ea typeface="MS PGothic" charset="0"/>
              </a:rPr>
              <a:t> 400 </a:t>
            </a:r>
            <a:r>
              <a:rPr lang="tr-TR" sz="2000" dirty="0" err="1">
                <a:ea typeface="MS PGothic" charset="0"/>
              </a:rPr>
              <a:t>consumers</a:t>
            </a:r>
            <a:endParaRPr lang="tr-TR" sz="2000" dirty="0">
              <a:ea typeface="MS PGothic" charset="0"/>
            </a:endParaRPr>
          </a:p>
          <a:p>
            <a:pPr lvl="1" eaLnBrk="1" hangingPunct="1"/>
            <a:r>
              <a:rPr lang="tr-TR" sz="2000" dirty="0" err="1">
                <a:ea typeface="MS PGothic" charset="0"/>
              </a:rPr>
              <a:t>For</a:t>
            </a:r>
            <a:r>
              <a:rPr lang="tr-TR" sz="2000" dirty="0">
                <a:ea typeface="MS PGothic" charset="0"/>
              </a:rPr>
              <a:t> </a:t>
            </a:r>
            <a:r>
              <a:rPr lang="tr-TR" sz="2000" dirty="0" err="1">
                <a:ea typeface="MS PGothic" charset="0"/>
              </a:rPr>
              <a:t>both</a:t>
            </a:r>
            <a:r>
              <a:rPr lang="tr-TR" sz="2000" dirty="0">
                <a:ea typeface="MS PGothic" charset="0"/>
              </a:rPr>
              <a:t> </a:t>
            </a:r>
            <a:r>
              <a:rPr lang="tr-TR" sz="2000" dirty="0" err="1">
                <a:ea typeface="MS PGothic" charset="0"/>
              </a:rPr>
              <a:t>firms</a:t>
            </a:r>
            <a:r>
              <a:rPr lang="tr-TR" sz="2000" dirty="0">
                <a:ea typeface="MS PGothic" charset="0"/>
              </a:rPr>
              <a:t> </a:t>
            </a:r>
            <a:r>
              <a:rPr lang="tr-TR" sz="2000" dirty="0" err="1">
                <a:ea typeface="MS PGothic" charset="0"/>
              </a:rPr>
              <a:t>to</a:t>
            </a:r>
            <a:r>
              <a:rPr lang="tr-TR" sz="2000" dirty="0">
                <a:ea typeface="MS PGothic" charset="0"/>
              </a:rPr>
              <a:t> do </a:t>
            </a:r>
            <a:r>
              <a:rPr lang="tr-TR" sz="2000" dirty="0" err="1">
                <a:ea typeface="MS PGothic" charset="0"/>
              </a:rPr>
              <a:t>this</a:t>
            </a:r>
            <a:r>
              <a:rPr lang="tr-TR" sz="2000" dirty="0">
                <a:ea typeface="MS PGothic" charset="0"/>
              </a:rPr>
              <a:t>, </a:t>
            </a:r>
            <a:r>
              <a:rPr lang="tr-TR" sz="2000" dirty="0" err="1">
                <a:ea typeface="MS PGothic" charset="0"/>
              </a:rPr>
              <a:t>price</a:t>
            </a:r>
            <a:r>
              <a:rPr lang="tr-TR" sz="2000" dirty="0">
                <a:ea typeface="MS PGothic" charset="0"/>
              </a:rPr>
              <a:t> </a:t>
            </a:r>
            <a:r>
              <a:rPr lang="tr-TR" sz="2000" dirty="0" err="1">
                <a:ea typeface="MS PGothic" charset="0"/>
              </a:rPr>
              <a:t>must</a:t>
            </a:r>
            <a:r>
              <a:rPr lang="tr-TR" sz="2000" dirty="0">
                <a:ea typeface="MS PGothic" charset="0"/>
              </a:rPr>
              <a:t> be P = $60</a:t>
            </a:r>
          </a:p>
          <a:p>
            <a:pPr lvl="1" eaLnBrk="1" hangingPunct="1"/>
            <a:r>
              <a:rPr lang="tr-TR" sz="2000" dirty="0" err="1">
                <a:ea typeface="MS PGothic" charset="0"/>
              </a:rPr>
              <a:t>Horizon</a:t>
            </a:r>
            <a:r>
              <a:rPr lang="tr-TR" sz="2000" dirty="0">
                <a:ea typeface="MS PGothic" charset="0"/>
              </a:rPr>
              <a:t> </a:t>
            </a:r>
            <a:r>
              <a:rPr lang="tr-TR" sz="2000" dirty="0" err="1">
                <a:ea typeface="MS PGothic" charset="0"/>
              </a:rPr>
              <a:t>and</a:t>
            </a:r>
            <a:r>
              <a:rPr lang="tr-TR" sz="2000" dirty="0">
                <a:ea typeface="MS PGothic" charset="0"/>
              </a:rPr>
              <a:t> AT-Phone </a:t>
            </a:r>
            <a:r>
              <a:rPr lang="tr-TR" sz="2000" dirty="0" err="1">
                <a:ea typeface="MS PGothic" charset="0"/>
              </a:rPr>
              <a:t>lower</a:t>
            </a:r>
            <a:r>
              <a:rPr lang="tr-TR" sz="2000" dirty="0">
                <a:ea typeface="MS PGothic" charset="0"/>
              </a:rPr>
              <a:t> </a:t>
            </a:r>
            <a:r>
              <a:rPr lang="tr-TR" sz="2000" dirty="0" err="1">
                <a:ea typeface="MS PGothic" charset="0"/>
              </a:rPr>
              <a:t>price</a:t>
            </a:r>
            <a:r>
              <a:rPr lang="tr-TR" sz="2000" dirty="0">
                <a:ea typeface="MS PGothic" charset="0"/>
              </a:rPr>
              <a:t> </a:t>
            </a:r>
            <a:r>
              <a:rPr lang="tr-TR" sz="2000" dirty="0" err="1">
                <a:ea typeface="MS PGothic" charset="0"/>
              </a:rPr>
              <a:t>to</a:t>
            </a:r>
            <a:r>
              <a:rPr lang="tr-TR" sz="2000" dirty="0">
                <a:ea typeface="MS PGothic" charset="0"/>
              </a:rPr>
              <a:t> P = $60.</a:t>
            </a:r>
          </a:p>
          <a:p>
            <a:pPr lvl="2" eaLnBrk="1" hangingPunct="1"/>
            <a:r>
              <a:rPr lang="tr-TR" sz="1600" dirty="0" err="1">
                <a:cs typeface="Arial" charset="0"/>
              </a:rPr>
              <a:t>Profits</a:t>
            </a:r>
            <a:r>
              <a:rPr lang="tr-TR" sz="1600" dirty="0">
                <a:cs typeface="Arial" charset="0"/>
              </a:rPr>
              <a:t> </a:t>
            </a:r>
            <a:r>
              <a:rPr lang="tr-TR" sz="1600" dirty="0" err="1">
                <a:cs typeface="Arial" charset="0"/>
              </a:rPr>
              <a:t>now</a:t>
            </a:r>
            <a:r>
              <a:rPr lang="tr-TR" sz="1600" dirty="0">
                <a:cs typeface="Arial" charset="0"/>
              </a:rPr>
              <a:t> $24,000 </a:t>
            </a:r>
            <a:r>
              <a:rPr lang="tr-TR" sz="1600" dirty="0" err="1">
                <a:cs typeface="Arial" charset="0"/>
              </a:rPr>
              <a:t>for</a:t>
            </a:r>
            <a:r>
              <a:rPr lang="tr-TR" sz="1600" dirty="0">
                <a:cs typeface="Arial" charset="0"/>
              </a:rPr>
              <a:t> </a:t>
            </a:r>
            <a:r>
              <a:rPr lang="tr-TR" sz="1600" dirty="0" err="1">
                <a:cs typeface="Arial" charset="0"/>
              </a:rPr>
              <a:t>each</a:t>
            </a:r>
            <a:r>
              <a:rPr lang="tr-TR" sz="1600" dirty="0">
                <a:cs typeface="Arial" charset="0"/>
              </a:rPr>
              <a:t>.</a:t>
            </a:r>
          </a:p>
        </p:txBody>
      </p:sp>
      <p:sp>
        <p:nvSpPr>
          <p:cNvPr id="6" name="Rectangle 5"/>
          <p:cNvSpPr>
            <a:spLocks noChangeArrowheads="1"/>
          </p:cNvSpPr>
          <p:nvPr/>
        </p:nvSpPr>
        <p:spPr bwMode="auto">
          <a:xfrm>
            <a:off x="169335" y="4865688"/>
            <a:ext cx="5357284" cy="304800"/>
          </a:xfrm>
          <a:prstGeom prst="rect">
            <a:avLst/>
          </a:prstGeom>
          <a:solidFill>
            <a:srgbClr val="7030A0">
              <a:alpha val="34117"/>
            </a:srgbClr>
          </a:solidFill>
          <a:ln w="9525">
            <a:noFill/>
            <a:miter lim="800000"/>
            <a:headEnd/>
            <a:tailEnd/>
          </a:ln>
          <a:effectLst>
            <a:outerShdw dist="23000" dir="5400000" rotWithShape="0">
              <a:srgbClr val="808080">
                <a:alpha val="34998"/>
              </a:srgbClr>
            </a:outerShdw>
          </a:effectLst>
        </p:spPr>
        <p:txBody>
          <a:bodyPr anchor="ctr"/>
          <a:lstStyle/>
          <a:p>
            <a:pPr algn="ctr" defTabSz="457200" fontAlgn="base">
              <a:spcBef>
                <a:spcPct val="0"/>
              </a:spcBef>
              <a:spcAft>
                <a:spcPct val="0"/>
              </a:spcAft>
              <a:defRPr/>
            </a:pPr>
            <a:endParaRPr lang="tr-TR" dirty="0">
              <a:solidFill>
                <a:prstClr val="white"/>
              </a:solidFill>
              <a:latin typeface="Cambria" panose="02040503050406030204" pitchFamily="18" charset="0"/>
              <a:ea typeface="MS PGothic" charset="0"/>
              <a:cs typeface="MS PGothic" charset="0"/>
            </a:endParaRPr>
          </a:p>
        </p:txBody>
      </p:sp>
      <p:sp>
        <p:nvSpPr>
          <p:cNvPr id="7" name="Rectangle 6"/>
          <p:cNvSpPr>
            <a:spLocks noChangeArrowheads="1"/>
          </p:cNvSpPr>
          <p:nvPr/>
        </p:nvSpPr>
        <p:spPr bwMode="auto">
          <a:xfrm>
            <a:off x="6180668" y="1590675"/>
            <a:ext cx="2912867" cy="446088"/>
          </a:xfrm>
          <a:prstGeom prst="rect">
            <a:avLst/>
          </a:prstGeom>
          <a:solidFill>
            <a:srgbClr val="7030A0">
              <a:alpha val="34117"/>
            </a:srgbClr>
          </a:solidFill>
          <a:ln w="9525">
            <a:noFill/>
            <a:miter lim="800000"/>
            <a:headEnd/>
            <a:tailEnd/>
          </a:ln>
          <a:effectLst>
            <a:outerShdw dist="23000" dir="5400000" rotWithShape="0">
              <a:srgbClr val="808080">
                <a:alpha val="34998"/>
              </a:srgbClr>
            </a:outerShdw>
          </a:effectLst>
        </p:spPr>
        <p:txBody>
          <a:bodyPr anchor="ctr"/>
          <a:lstStyle/>
          <a:p>
            <a:pPr algn="ctr" defTabSz="457200" fontAlgn="base">
              <a:spcBef>
                <a:spcPct val="0"/>
              </a:spcBef>
              <a:spcAft>
                <a:spcPct val="0"/>
              </a:spcAft>
              <a:defRPr/>
            </a:pPr>
            <a:endParaRPr lang="tr-TR" dirty="0">
              <a:solidFill>
                <a:prstClr val="white"/>
              </a:solidFill>
              <a:latin typeface="Cambria" panose="02040503050406030204" pitchFamily="18" charset="0"/>
              <a:ea typeface="MS PGothic" charset="0"/>
              <a:cs typeface="MS PGothic" charset="0"/>
            </a:endParaRPr>
          </a:p>
        </p:txBody>
      </p:sp>
    </p:spTree>
    <p:extLst>
      <p:ext uri="{BB962C8B-B14F-4D97-AF65-F5344CB8AC3E}">
        <p14:creationId xmlns:p14="http://schemas.microsoft.com/office/powerpoint/2010/main" val="303870917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17459">
                                            <p:txEl>
                                              <p:pRg st="1" end="1"/>
                                            </p:txEl>
                                          </p:spTgt>
                                        </p:tgtEl>
                                        <p:attrNameLst>
                                          <p:attrName>style.visibility</p:attrName>
                                        </p:attrNameLst>
                                      </p:cBhvr>
                                      <p:to>
                                        <p:strVal val="visible"/>
                                      </p:to>
                                    </p:set>
                                    <p:animEffect transition="in" filter="checkerboard(across)">
                                      <p:cBhvr>
                                        <p:cTn id="7" dur="500"/>
                                        <p:tgtEl>
                                          <p:spTgt spid="17459">
                                            <p:txEl>
                                              <p:pRg st="1" end="1"/>
                                            </p:txEl>
                                          </p:spTgt>
                                        </p:tgtEl>
                                      </p:cBhvr>
                                    </p:animEffect>
                                  </p:childTnLst>
                                </p:cTn>
                              </p:par>
                              <p:par>
                                <p:cTn id="8" presetID="5" presetClass="entr" presetSubtype="10" fill="hold" nodeType="withEffect">
                                  <p:stCondLst>
                                    <p:cond delay="0"/>
                                  </p:stCondLst>
                                  <p:childTnLst>
                                    <p:set>
                                      <p:cBhvr>
                                        <p:cTn id="9" dur="1" fill="hold">
                                          <p:stCondLst>
                                            <p:cond delay="0"/>
                                          </p:stCondLst>
                                        </p:cTn>
                                        <p:tgtEl>
                                          <p:spTgt spid="17459">
                                            <p:txEl>
                                              <p:pRg st="2" end="2"/>
                                            </p:txEl>
                                          </p:spTgt>
                                        </p:tgtEl>
                                        <p:attrNameLst>
                                          <p:attrName>style.visibility</p:attrName>
                                        </p:attrNameLst>
                                      </p:cBhvr>
                                      <p:to>
                                        <p:strVal val="visible"/>
                                      </p:to>
                                    </p:set>
                                    <p:animEffect transition="in" filter="checkerboard(across)">
                                      <p:cBhvr>
                                        <p:cTn id="10" dur="500"/>
                                        <p:tgtEl>
                                          <p:spTgt spid="17459">
                                            <p:txEl>
                                              <p:pRg st="2" end="2"/>
                                            </p:txEl>
                                          </p:spTgt>
                                        </p:tgtEl>
                                      </p:cBhvr>
                                    </p:animEffect>
                                  </p:childTnLst>
                                </p:cTn>
                              </p:par>
                              <p:par>
                                <p:cTn id="11" presetID="5" presetClass="entr" presetSubtype="10" fill="hold" nodeType="withEffect">
                                  <p:stCondLst>
                                    <p:cond delay="0"/>
                                  </p:stCondLst>
                                  <p:childTnLst>
                                    <p:set>
                                      <p:cBhvr>
                                        <p:cTn id="12" dur="1" fill="hold">
                                          <p:stCondLst>
                                            <p:cond delay="0"/>
                                          </p:stCondLst>
                                        </p:cTn>
                                        <p:tgtEl>
                                          <p:spTgt spid="17459">
                                            <p:txEl>
                                              <p:pRg st="3" end="3"/>
                                            </p:txEl>
                                          </p:spTgt>
                                        </p:tgtEl>
                                        <p:attrNameLst>
                                          <p:attrName>style.visibility</p:attrName>
                                        </p:attrNameLst>
                                      </p:cBhvr>
                                      <p:to>
                                        <p:strVal val="visible"/>
                                      </p:to>
                                    </p:set>
                                    <p:animEffect transition="in" filter="checkerboard(across)">
                                      <p:cBhvr>
                                        <p:cTn id="13" dur="500"/>
                                        <p:tgtEl>
                                          <p:spTgt spid="17459">
                                            <p:txEl>
                                              <p:pRg st="3" end="3"/>
                                            </p:txEl>
                                          </p:spTgt>
                                        </p:tgtEl>
                                      </p:cBhvr>
                                    </p:animEffect>
                                  </p:childTnLst>
                                </p:cTn>
                              </p:par>
                              <p:par>
                                <p:cTn id="14" presetID="5" presetClass="entr" presetSubtype="10" fill="hold" nodeType="withEffect">
                                  <p:stCondLst>
                                    <p:cond delay="0"/>
                                  </p:stCondLst>
                                  <p:childTnLst>
                                    <p:set>
                                      <p:cBhvr>
                                        <p:cTn id="15" dur="1" fill="hold">
                                          <p:stCondLst>
                                            <p:cond delay="0"/>
                                          </p:stCondLst>
                                        </p:cTn>
                                        <p:tgtEl>
                                          <p:spTgt spid="17459">
                                            <p:txEl>
                                              <p:pRg st="4" end="4"/>
                                            </p:txEl>
                                          </p:spTgt>
                                        </p:tgtEl>
                                        <p:attrNameLst>
                                          <p:attrName>style.visibility</p:attrName>
                                        </p:attrNameLst>
                                      </p:cBhvr>
                                      <p:to>
                                        <p:strVal val="visible"/>
                                      </p:to>
                                    </p:set>
                                    <p:animEffect transition="in" filter="checkerboard(across)">
                                      <p:cBhvr>
                                        <p:cTn id="16" dur="500"/>
                                        <p:tgtEl>
                                          <p:spTgt spid="17459">
                                            <p:txEl>
                                              <p:pRg st="4" end="4"/>
                                            </p:txEl>
                                          </p:spTgt>
                                        </p:tgtEl>
                                      </p:cBhvr>
                                    </p:animEffect>
                                  </p:childTnLst>
                                </p:cTn>
                              </p:par>
                              <p:par>
                                <p:cTn id="17" presetID="5" presetClass="entr" presetSubtype="10" fill="hold" nodeType="withEffect">
                                  <p:stCondLst>
                                    <p:cond delay="0"/>
                                  </p:stCondLst>
                                  <p:childTnLst>
                                    <p:set>
                                      <p:cBhvr>
                                        <p:cTn id="18" dur="1" fill="hold">
                                          <p:stCondLst>
                                            <p:cond delay="0"/>
                                          </p:stCondLst>
                                        </p:cTn>
                                        <p:tgtEl>
                                          <p:spTgt spid="17459">
                                            <p:txEl>
                                              <p:pRg st="5" end="5"/>
                                            </p:txEl>
                                          </p:spTgt>
                                        </p:tgtEl>
                                        <p:attrNameLst>
                                          <p:attrName>style.visibility</p:attrName>
                                        </p:attrNameLst>
                                      </p:cBhvr>
                                      <p:to>
                                        <p:strVal val="visible"/>
                                      </p:to>
                                    </p:set>
                                    <p:animEffect transition="in" filter="checkerboard(across)">
                                      <p:cBhvr>
                                        <p:cTn id="19" dur="500"/>
                                        <p:tgtEl>
                                          <p:spTgt spid="17459">
                                            <p:txEl>
                                              <p:pRg st="5" end="5"/>
                                            </p:txEl>
                                          </p:spTgt>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5" presetClass="entr" presetSubtype="10" fill="hold" nodeType="clickEffect">
                                  <p:stCondLst>
                                    <p:cond delay="0"/>
                                  </p:stCondLst>
                                  <p:childTnLst>
                                    <p:set>
                                      <p:cBhvr>
                                        <p:cTn id="23" dur="1" fill="hold">
                                          <p:stCondLst>
                                            <p:cond delay="0"/>
                                          </p:stCondLst>
                                        </p:cTn>
                                        <p:tgtEl>
                                          <p:spTgt spid="17459">
                                            <p:txEl>
                                              <p:pRg st="7" end="7"/>
                                            </p:txEl>
                                          </p:spTgt>
                                        </p:tgtEl>
                                        <p:attrNameLst>
                                          <p:attrName>style.visibility</p:attrName>
                                        </p:attrNameLst>
                                      </p:cBhvr>
                                      <p:to>
                                        <p:strVal val="visible"/>
                                      </p:to>
                                    </p:set>
                                    <p:animEffect transition="in" filter="checkerboard(across)">
                                      <p:cBhvr>
                                        <p:cTn id="24" dur="500"/>
                                        <p:tgtEl>
                                          <p:spTgt spid="17459">
                                            <p:txEl>
                                              <p:pRg st="7" end="7"/>
                                            </p:txEl>
                                          </p:spTgt>
                                        </p:tgtEl>
                                      </p:cBhvr>
                                    </p:animEffect>
                                  </p:childTnLst>
                                </p:cTn>
                              </p:par>
                              <p:par>
                                <p:cTn id="25" presetID="5" presetClass="entr" presetSubtype="10" fill="hold" nodeType="withEffect">
                                  <p:stCondLst>
                                    <p:cond delay="0"/>
                                  </p:stCondLst>
                                  <p:childTnLst>
                                    <p:set>
                                      <p:cBhvr>
                                        <p:cTn id="26" dur="1" fill="hold">
                                          <p:stCondLst>
                                            <p:cond delay="0"/>
                                          </p:stCondLst>
                                        </p:cTn>
                                        <p:tgtEl>
                                          <p:spTgt spid="17459">
                                            <p:txEl>
                                              <p:pRg st="8" end="8"/>
                                            </p:txEl>
                                          </p:spTgt>
                                        </p:tgtEl>
                                        <p:attrNameLst>
                                          <p:attrName>style.visibility</p:attrName>
                                        </p:attrNameLst>
                                      </p:cBhvr>
                                      <p:to>
                                        <p:strVal val="visible"/>
                                      </p:to>
                                    </p:set>
                                    <p:animEffect transition="in" filter="checkerboard(across)">
                                      <p:cBhvr>
                                        <p:cTn id="27" dur="500"/>
                                        <p:tgtEl>
                                          <p:spTgt spid="17459">
                                            <p:txEl>
                                              <p:pRg st="8" end="8"/>
                                            </p:txEl>
                                          </p:spTgt>
                                        </p:tgtEl>
                                      </p:cBhvr>
                                    </p:animEffect>
                                  </p:childTnLst>
                                </p:cTn>
                              </p:par>
                              <p:par>
                                <p:cTn id="28" presetID="5" presetClass="entr" presetSubtype="10" fill="hold" nodeType="withEffect">
                                  <p:stCondLst>
                                    <p:cond delay="0"/>
                                  </p:stCondLst>
                                  <p:childTnLst>
                                    <p:set>
                                      <p:cBhvr>
                                        <p:cTn id="29" dur="1" fill="hold">
                                          <p:stCondLst>
                                            <p:cond delay="0"/>
                                          </p:stCondLst>
                                        </p:cTn>
                                        <p:tgtEl>
                                          <p:spTgt spid="17459">
                                            <p:txEl>
                                              <p:pRg st="9" end="9"/>
                                            </p:txEl>
                                          </p:spTgt>
                                        </p:tgtEl>
                                        <p:attrNameLst>
                                          <p:attrName>style.visibility</p:attrName>
                                        </p:attrNameLst>
                                      </p:cBhvr>
                                      <p:to>
                                        <p:strVal val="visible"/>
                                      </p:to>
                                    </p:set>
                                    <p:animEffect transition="in" filter="checkerboard(across)">
                                      <p:cBhvr>
                                        <p:cTn id="30" dur="500"/>
                                        <p:tgtEl>
                                          <p:spTgt spid="17459">
                                            <p:txEl>
                                              <p:pRg st="9" end="9"/>
                                            </p:txEl>
                                          </p:spTgt>
                                        </p:tgtEl>
                                      </p:cBhvr>
                                    </p:animEffect>
                                  </p:childTnLst>
                                </p:cTn>
                              </p:par>
                              <p:par>
                                <p:cTn id="31" presetID="5" presetClass="entr" presetSubtype="10" fill="hold" nodeType="withEffect">
                                  <p:stCondLst>
                                    <p:cond delay="0"/>
                                  </p:stCondLst>
                                  <p:childTnLst>
                                    <p:set>
                                      <p:cBhvr>
                                        <p:cTn id="32" dur="1" fill="hold">
                                          <p:stCondLst>
                                            <p:cond delay="0"/>
                                          </p:stCondLst>
                                        </p:cTn>
                                        <p:tgtEl>
                                          <p:spTgt spid="17459">
                                            <p:txEl>
                                              <p:pRg st="10" end="10"/>
                                            </p:txEl>
                                          </p:spTgt>
                                        </p:tgtEl>
                                        <p:attrNameLst>
                                          <p:attrName>style.visibility</p:attrName>
                                        </p:attrNameLst>
                                      </p:cBhvr>
                                      <p:to>
                                        <p:strVal val="visible"/>
                                      </p:to>
                                    </p:set>
                                    <p:animEffect transition="in" filter="checkerboard(across)">
                                      <p:cBhvr>
                                        <p:cTn id="33" dur="500"/>
                                        <p:tgtEl>
                                          <p:spTgt spid="17459">
                                            <p:txEl>
                                              <p:pRg st="10" end="10"/>
                                            </p:txEl>
                                          </p:spTgt>
                                        </p:tgtEl>
                                      </p:cBhvr>
                                    </p:animEffect>
                                  </p:childTnLst>
                                </p:cTn>
                              </p:par>
                              <p:par>
                                <p:cTn id="34" presetID="5" presetClass="entr" presetSubtype="10" fill="hold" grpId="0" nodeType="withEffect">
                                  <p:stCondLst>
                                    <p:cond delay="0"/>
                                  </p:stCondLst>
                                  <p:childTnLst>
                                    <p:set>
                                      <p:cBhvr>
                                        <p:cTn id="35" dur="1" fill="hold">
                                          <p:stCondLst>
                                            <p:cond delay="0"/>
                                          </p:stCondLst>
                                        </p:cTn>
                                        <p:tgtEl>
                                          <p:spTgt spid="7"/>
                                        </p:tgtEl>
                                        <p:attrNameLst>
                                          <p:attrName>style.visibility</p:attrName>
                                        </p:attrNameLst>
                                      </p:cBhvr>
                                      <p:to>
                                        <p:strVal val="visible"/>
                                      </p:to>
                                    </p:set>
                                    <p:animEffect transition="in" filter="checkerboard(across)">
                                      <p:cBhvr>
                                        <p:cTn id="36" dur="500"/>
                                        <p:tgtEl>
                                          <p:spTgt spid="7"/>
                                        </p:tgtEl>
                                      </p:cBhvr>
                                    </p:animEffect>
                                  </p:childTnLst>
                                </p:cTn>
                              </p:par>
                              <p:par>
                                <p:cTn id="37" presetID="5" presetClass="entr" presetSubtype="10" fill="hold" grpId="0" nodeType="withEffect">
                                  <p:stCondLst>
                                    <p:cond delay="0"/>
                                  </p:stCondLst>
                                  <p:childTnLst>
                                    <p:set>
                                      <p:cBhvr>
                                        <p:cTn id="38" dur="1" fill="hold">
                                          <p:stCondLst>
                                            <p:cond delay="0"/>
                                          </p:stCondLst>
                                        </p:cTn>
                                        <p:tgtEl>
                                          <p:spTgt spid="6"/>
                                        </p:tgtEl>
                                        <p:attrNameLst>
                                          <p:attrName>style.visibility</p:attrName>
                                        </p:attrNameLst>
                                      </p:cBhvr>
                                      <p:to>
                                        <p:strVal val="visible"/>
                                      </p:to>
                                    </p:set>
                                    <p:animEffect transition="in" filter="checkerboard(across)">
                                      <p:cBhvr>
                                        <p:cTn id="3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Title 1"/>
          <p:cNvSpPr>
            <a:spLocks noGrp="1"/>
          </p:cNvSpPr>
          <p:nvPr>
            <p:ph type="title"/>
          </p:nvPr>
        </p:nvSpPr>
        <p:spPr>
          <a:xfrm>
            <a:off x="609600" y="45"/>
            <a:ext cx="10972800" cy="1527175"/>
          </a:xfrm>
        </p:spPr>
        <p:txBody>
          <a:bodyPr/>
          <a:lstStyle/>
          <a:p>
            <a:r>
              <a:rPr lang="tr-TR" b="1">
                <a:ea typeface="MS PGothic" charset="0"/>
              </a:rPr>
              <a:t>Cellphone Duopoly</a:t>
            </a:r>
            <a:endParaRPr lang="tr-TR" b="1" dirty="0">
              <a:ea typeface="MS PGothic" charset="0"/>
            </a:endParaRPr>
          </a:p>
        </p:txBody>
      </p:sp>
      <p:graphicFrame>
        <p:nvGraphicFramePr>
          <p:cNvPr id="5" name="Table 4"/>
          <p:cNvGraphicFramePr>
            <a:graphicFrameLocks noGrp="1"/>
          </p:cNvGraphicFramePr>
          <p:nvPr/>
        </p:nvGraphicFramePr>
        <p:xfrm>
          <a:off x="146081" y="1831978"/>
          <a:ext cx="5369982" cy="4437065"/>
        </p:xfrm>
        <a:graphic>
          <a:graphicData uri="http://schemas.openxmlformats.org/drawingml/2006/table">
            <a:tbl>
              <a:tblPr/>
              <a:tblGrid>
                <a:gridCol w="1706033">
                  <a:extLst>
                    <a:ext uri="{9D8B030D-6E8A-4147-A177-3AD203B41FA5}">
                      <a16:colId xmlns:a16="http://schemas.microsoft.com/office/drawing/2014/main" val="20000"/>
                    </a:ext>
                  </a:extLst>
                </a:gridCol>
                <a:gridCol w="1600200">
                  <a:extLst>
                    <a:ext uri="{9D8B030D-6E8A-4147-A177-3AD203B41FA5}">
                      <a16:colId xmlns:a16="http://schemas.microsoft.com/office/drawing/2014/main" val="20001"/>
                    </a:ext>
                  </a:extLst>
                </a:gridCol>
                <a:gridCol w="2063749">
                  <a:extLst>
                    <a:ext uri="{9D8B030D-6E8A-4147-A177-3AD203B41FA5}">
                      <a16:colId xmlns:a16="http://schemas.microsoft.com/office/drawing/2014/main" val="20002"/>
                    </a:ext>
                  </a:extLst>
                </a:gridCol>
              </a:tblGrid>
              <a:tr h="825496">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Price/Month</a:t>
                      </a:r>
                    </a:p>
                    <a:p>
                      <a:pPr marL="0" marR="0" lvl="0" indent="0" algn="ctr" defTabSz="4572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(P)</a:t>
                      </a:r>
                    </a:p>
                  </a:txBody>
                  <a:tcPr marT="0" marB="0" horzOverflow="overflow">
                    <a:lnL w="28575" cap="flat" cmpd="sng" algn="ctr">
                      <a:solidFill>
                        <a:srgbClr val="000000"/>
                      </a:solidFill>
                      <a:prstDash val="solid"/>
                      <a:round/>
                      <a:headEnd type="none" w="med" len="med"/>
                      <a:tailEnd type="none" w="med" len="med"/>
                    </a:lnL>
                    <a:lnR>
                      <a:noFill/>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C6D9F1"/>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Number of </a:t>
                      </a:r>
                    </a:p>
                    <a:p>
                      <a:pPr marL="0" marR="0" lvl="0" indent="0" algn="ctr" defTabSz="4572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Customers </a:t>
                      </a:r>
                    </a:p>
                    <a:p>
                      <a:pPr marL="0" marR="0" lvl="0" indent="0" algn="ctr" defTabSz="4572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(Q)</a:t>
                      </a:r>
                    </a:p>
                  </a:txBody>
                  <a:tcPr marT="0" marB="0" horzOverflow="overflow">
                    <a:lnL>
                      <a:noFill/>
                    </a:lnL>
                    <a:lnR>
                      <a:noFill/>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C6D9F1"/>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Total Revenue </a:t>
                      </a:r>
                    </a:p>
                    <a:p>
                      <a:pPr marL="0" marR="0" lvl="0" indent="0" algn="ctr" defTabSz="4572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(TR)</a:t>
                      </a:r>
                    </a:p>
                    <a:p>
                      <a:pPr marL="0" marR="0" lvl="0" indent="0" algn="ctr" defTabSz="4572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TR = P × Q</a:t>
                      </a:r>
                    </a:p>
                  </a:txBody>
                  <a:tcPr marT="0" marB="0" horzOverflow="overflow">
                    <a:lnL>
                      <a:noFill/>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C6D9F1"/>
                    </a:solidFill>
                  </a:tcPr>
                </a:tc>
                <a:extLst>
                  <a:ext uri="{0D108BD9-81ED-4DB2-BD59-A6C34878D82A}">
                    <a16:rowId xmlns:a16="http://schemas.microsoft.com/office/drawing/2014/main" val="10000"/>
                  </a:ext>
                </a:extLst>
              </a:tr>
              <a:tr h="277813">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$180</a:t>
                      </a:r>
                    </a:p>
                  </a:txBody>
                  <a:tcPr marT="0" marB="0" horzOverflow="overflow">
                    <a:lnL w="28575" cap="flat" cmpd="sng" algn="ctr">
                      <a:solidFill>
                        <a:srgbClr val="000000"/>
                      </a:solidFill>
                      <a:prstDash val="solid"/>
                      <a:round/>
                      <a:headEnd type="none" w="med" len="med"/>
                      <a:tailEnd type="none" w="med" len="med"/>
                    </a:lnL>
                    <a:lnR>
                      <a:noFill/>
                    </a:lnR>
                    <a:lnT w="28575"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0</a:t>
                      </a:r>
                    </a:p>
                  </a:txBody>
                  <a:tcPr marT="0" marB="0" horzOverflow="overflow">
                    <a:lnL>
                      <a:noFill/>
                    </a:lnL>
                    <a:lnR>
                      <a:noFill/>
                    </a:lnR>
                    <a:lnT w="28575"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$0</a:t>
                      </a:r>
                    </a:p>
                  </a:txBody>
                  <a:tcPr marT="0" marB="0" horzOverflow="overflow">
                    <a:lnL>
                      <a:noFill/>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a:noFill/>
                    </a:lnB>
                    <a:lnTlToBr>
                      <a:noFill/>
                    </a:lnTlToBr>
                    <a:lnBlToTr>
                      <a:noFill/>
                    </a:lnBlToTr>
                    <a:noFill/>
                  </a:tcPr>
                </a:tc>
                <a:extLst>
                  <a:ext uri="{0D108BD9-81ED-4DB2-BD59-A6C34878D82A}">
                    <a16:rowId xmlns:a16="http://schemas.microsoft.com/office/drawing/2014/main" val="10001"/>
                  </a:ext>
                </a:extLst>
              </a:tr>
              <a:tr h="277813">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165</a:t>
                      </a:r>
                    </a:p>
                  </a:txBody>
                  <a:tcPr marT="0" marB="0" horzOverflow="overflow">
                    <a:lnL w="28575"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100</a:t>
                      </a:r>
                    </a:p>
                  </a:txBody>
                  <a:tcPr marT="0" marB="0" horzOverflow="overflow">
                    <a:lnL>
                      <a:noFill/>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16,500</a:t>
                      </a:r>
                    </a:p>
                  </a:txBody>
                  <a:tcPr marT="0" marB="0" horzOverflow="overflow">
                    <a:lnL>
                      <a:noFill/>
                    </a:lnL>
                    <a:lnR w="28575" cap="flat" cmpd="sng" algn="ctr">
                      <a:solidFill>
                        <a:srgbClr val="000000"/>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2"/>
                  </a:ext>
                </a:extLst>
              </a:tr>
              <a:tr h="277813">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150</a:t>
                      </a:r>
                    </a:p>
                  </a:txBody>
                  <a:tcPr marT="0" marB="0" horzOverflow="overflow">
                    <a:lnL w="28575"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200</a:t>
                      </a:r>
                    </a:p>
                  </a:txBody>
                  <a:tcPr marT="0" marB="0" horzOverflow="overflow">
                    <a:lnL>
                      <a:noFill/>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30,000</a:t>
                      </a:r>
                    </a:p>
                  </a:txBody>
                  <a:tcPr marT="0" marB="0" horzOverflow="overflow">
                    <a:lnL>
                      <a:noFill/>
                    </a:lnL>
                    <a:lnR w="28575" cap="flat" cmpd="sng" algn="ctr">
                      <a:solidFill>
                        <a:srgbClr val="000000"/>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3"/>
                  </a:ext>
                </a:extLst>
              </a:tr>
              <a:tr h="277813">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135</a:t>
                      </a:r>
                    </a:p>
                  </a:txBody>
                  <a:tcPr marT="0" marB="0" horzOverflow="overflow">
                    <a:lnL w="28575"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300</a:t>
                      </a:r>
                    </a:p>
                  </a:txBody>
                  <a:tcPr marT="0" marB="0" horzOverflow="overflow">
                    <a:lnL>
                      <a:noFill/>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40,500</a:t>
                      </a:r>
                    </a:p>
                  </a:txBody>
                  <a:tcPr marT="0" marB="0" horzOverflow="overflow">
                    <a:lnL>
                      <a:noFill/>
                    </a:lnL>
                    <a:lnR w="28575" cap="flat" cmpd="sng" algn="ctr">
                      <a:solidFill>
                        <a:srgbClr val="000000"/>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4"/>
                  </a:ext>
                </a:extLst>
              </a:tr>
              <a:tr h="277813">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120</a:t>
                      </a:r>
                    </a:p>
                  </a:txBody>
                  <a:tcPr marT="0" marB="0" horzOverflow="overflow">
                    <a:lnL w="28575"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400</a:t>
                      </a:r>
                    </a:p>
                  </a:txBody>
                  <a:tcPr marT="0" marB="0" horzOverflow="overflow">
                    <a:lnL>
                      <a:noFill/>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48,000</a:t>
                      </a:r>
                    </a:p>
                  </a:txBody>
                  <a:tcPr marT="0" marB="0" horzOverflow="overflow">
                    <a:lnL>
                      <a:noFill/>
                    </a:lnL>
                    <a:lnR w="28575" cap="flat" cmpd="sng" algn="ctr">
                      <a:solidFill>
                        <a:srgbClr val="000000"/>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5"/>
                  </a:ext>
                </a:extLst>
              </a:tr>
              <a:tr h="277813">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105</a:t>
                      </a:r>
                    </a:p>
                  </a:txBody>
                  <a:tcPr marT="0" marB="0" horzOverflow="overflow">
                    <a:lnL w="28575"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500</a:t>
                      </a:r>
                    </a:p>
                  </a:txBody>
                  <a:tcPr marT="0" marB="0" horzOverflow="overflow">
                    <a:lnL>
                      <a:noFill/>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52,500</a:t>
                      </a:r>
                    </a:p>
                  </a:txBody>
                  <a:tcPr marT="0" marB="0" horzOverflow="overflow">
                    <a:lnL>
                      <a:noFill/>
                    </a:lnL>
                    <a:lnR w="28575" cap="flat" cmpd="sng" algn="ctr">
                      <a:solidFill>
                        <a:srgbClr val="000000"/>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6"/>
                  </a:ext>
                </a:extLst>
              </a:tr>
              <a:tr h="277813">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90</a:t>
                      </a:r>
                    </a:p>
                  </a:txBody>
                  <a:tcPr marT="0" marB="0" horzOverflow="overflow">
                    <a:lnL w="28575"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600</a:t>
                      </a:r>
                    </a:p>
                  </a:txBody>
                  <a:tcPr marT="0" marB="0" horzOverflow="overflow">
                    <a:lnL>
                      <a:noFill/>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54,000</a:t>
                      </a:r>
                    </a:p>
                  </a:txBody>
                  <a:tcPr marT="0" marB="0" horzOverflow="overflow">
                    <a:lnL>
                      <a:noFill/>
                    </a:lnL>
                    <a:lnR w="28575" cap="flat" cmpd="sng" algn="ctr">
                      <a:solidFill>
                        <a:srgbClr val="000000"/>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7"/>
                  </a:ext>
                </a:extLst>
              </a:tr>
              <a:tr h="277813">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75</a:t>
                      </a:r>
                    </a:p>
                  </a:txBody>
                  <a:tcPr marT="0" marB="0" horzOverflow="overflow">
                    <a:lnL w="28575"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700</a:t>
                      </a:r>
                    </a:p>
                  </a:txBody>
                  <a:tcPr marT="0" marB="0" horzOverflow="overflow">
                    <a:lnL>
                      <a:noFill/>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52,500</a:t>
                      </a:r>
                    </a:p>
                  </a:txBody>
                  <a:tcPr marT="0" marB="0" horzOverflow="overflow">
                    <a:lnL>
                      <a:noFill/>
                    </a:lnL>
                    <a:lnR w="28575" cap="flat" cmpd="sng" algn="ctr">
                      <a:solidFill>
                        <a:srgbClr val="000000"/>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8"/>
                  </a:ext>
                </a:extLst>
              </a:tr>
              <a:tr h="277813">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60</a:t>
                      </a:r>
                    </a:p>
                  </a:txBody>
                  <a:tcPr marT="0" marB="0" horzOverflow="overflow">
                    <a:lnL w="28575"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800</a:t>
                      </a:r>
                    </a:p>
                  </a:txBody>
                  <a:tcPr marT="0" marB="0" horzOverflow="overflow">
                    <a:lnL>
                      <a:noFill/>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48,000</a:t>
                      </a:r>
                    </a:p>
                  </a:txBody>
                  <a:tcPr marT="0" marB="0" horzOverflow="overflow">
                    <a:lnL>
                      <a:noFill/>
                    </a:lnL>
                    <a:lnR w="28575" cap="flat" cmpd="sng" algn="ctr">
                      <a:solidFill>
                        <a:srgbClr val="000000"/>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9"/>
                  </a:ext>
                </a:extLst>
              </a:tr>
              <a:tr h="277813">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45</a:t>
                      </a:r>
                    </a:p>
                  </a:txBody>
                  <a:tcPr marT="0" marB="0" horzOverflow="overflow">
                    <a:lnL w="28575"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900</a:t>
                      </a:r>
                    </a:p>
                  </a:txBody>
                  <a:tcPr marT="0" marB="0" horzOverflow="overflow">
                    <a:lnL>
                      <a:noFill/>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40,500</a:t>
                      </a:r>
                    </a:p>
                  </a:txBody>
                  <a:tcPr marT="0" marB="0" horzOverflow="overflow">
                    <a:lnL>
                      <a:noFill/>
                    </a:lnL>
                    <a:lnR w="28575" cap="flat" cmpd="sng" algn="ctr">
                      <a:solidFill>
                        <a:srgbClr val="000000"/>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10"/>
                  </a:ext>
                </a:extLst>
              </a:tr>
              <a:tr h="277813">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30</a:t>
                      </a:r>
                    </a:p>
                  </a:txBody>
                  <a:tcPr marT="0" marB="0" horzOverflow="overflow">
                    <a:lnL w="28575"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1,000</a:t>
                      </a:r>
                    </a:p>
                  </a:txBody>
                  <a:tcPr marT="0" marB="0" horzOverflow="overflow">
                    <a:lnL>
                      <a:noFill/>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30,000</a:t>
                      </a:r>
                    </a:p>
                  </a:txBody>
                  <a:tcPr marT="0" marB="0" horzOverflow="overflow">
                    <a:lnL>
                      <a:noFill/>
                    </a:lnL>
                    <a:lnR w="28575" cap="flat" cmpd="sng" algn="ctr">
                      <a:solidFill>
                        <a:srgbClr val="000000"/>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11"/>
                  </a:ext>
                </a:extLst>
              </a:tr>
              <a:tr h="277813">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15</a:t>
                      </a:r>
                    </a:p>
                  </a:txBody>
                  <a:tcPr marT="0" marB="0" horzOverflow="overflow">
                    <a:lnL w="28575"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1,100</a:t>
                      </a:r>
                    </a:p>
                  </a:txBody>
                  <a:tcPr marT="0" marB="0" horzOverflow="overflow">
                    <a:lnL>
                      <a:noFill/>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16,500</a:t>
                      </a:r>
                    </a:p>
                  </a:txBody>
                  <a:tcPr marT="0" marB="0" horzOverflow="overflow">
                    <a:lnL>
                      <a:noFill/>
                    </a:lnL>
                    <a:lnR w="28575" cap="flat" cmpd="sng" algn="ctr">
                      <a:solidFill>
                        <a:srgbClr val="000000"/>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12"/>
                  </a:ext>
                </a:extLst>
              </a:tr>
              <a:tr h="277813">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0</a:t>
                      </a:r>
                    </a:p>
                  </a:txBody>
                  <a:tcPr marT="0" marB="0" horzOverflow="overflow">
                    <a:lnL w="28575" cap="flat" cmpd="sng" algn="ctr">
                      <a:solidFill>
                        <a:srgbClr val="000000"/>
                      </a:solidFill>
                      <a:prstDash val="solid"/>
                      <a:round/>
                      <a:headEnd type="none" w="med" len="med"/>
                      <a:tailEnd type="none" w="med" len="med"/>
                    </a:lnL>
                    <a:lnR>
                      <a:noFill/>
                    </a:lnR>
                    <a:lnT>
                      <a:noFill/>
                    </a:lnT>
                    <a:lnB w="2857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1,200</a:t>
                      </a:r>
                    </a:p>
                  </a:txBody>
                  <a:tcPr marT="0" marB="0" horzOverflow="overflow">
                    <a:lnL>
                      <a:noFill/>
                    </a:lnL>
                    <a:lnR>
                      <a:noFill/>
                    </a:lnR>
                    <a:lnT>
                      <a:noFill/>
                    </a:lnT>
                    <a:lnB w="2857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0</a:t>
                      </a:r>
                    </a:p>
                  </a:txBody>
                  <a:tcPr marT="0" marB="0" horzOverflow="overflow">
                    <a:lnL>
                      <a:noFill/>
                    </a:lnL>
                    <a:lnR w="28575" cap="flat" cmpd="sng" algn="ctr">
                      <a:solidFill>
                        <a:srgbClr val="000000"/>
                      </a:solidFill>
                      <a:prstDash val="solid"/>
                      <a:round/>
                      <a:headEnd type="none" w="med" len="med"/>
                      <a:tailEnd type="none" w="med" len="med"/>
                    </a:lnR>
                    <a:lnT>
                      <a:noFill/>
                    </a:lnT>
                    <a:lnB w="2857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3"/>
                  </a:ext>
                </a:extLst>
              </a:tr>
            </a:tbl>
          </a:graphicData>
        </a:graphic>
      </p:graphicFrame>
      <p:sp>
        <p:nvSpPr>
          <p:cNvPr id="18483" name="Content Placeholder 2"/>
          <p:cNvSpPr>
            <a:spLocks noGrp="1"/>
          </p:cNvSpPr>
          <p:nvPr>
            <p:ph idx="1"/>
          </p:nvPr>
        </p:nvSpPr>
        <p:spPr>
          <a:xfrm>
            <a:off x="5706536" y="1554163"/>
            <a:ext cx="6290733" cy="4895850"/>
          </a:xfrm>
        </p:spPr>
        <p:txBody>
          <a:bodyPr/>
          <a:lstStyle/>
          <a:p>
            <a:pPr eaLnBrk="1" hangingPunct="1"/>
            <a:r>
              <a:rPr lang="tr-TR" sz="2400" dirty="0" err="1">
                <a:ea typeface="MS PGothic" charset="0"/>
              </a:rPr>
              <a:t>Would</a:t>
            </a:r>
            <a:r>
              <a:rPr lang="tr-TR" sz="2400" dirty="0">
                <a:ea typeface="MS PGothic" charset="0"/>
              </a:rPr>
              <a:t> a </a:t>
            </a:r>
            <a:r>
              <a:rPr lang="tr-TR" sz="2400" dirty="0" err="1">
                <a:ea typeface="MS PGothic" charset="0"/>
              </a:rPr>
              <a:t>price</a:t>
            </a:r>
            <a:r>
              <a:rPr lang="tr-TR" sz="2400" dirty="0">
                <a:ea typeface="MS PGothic" charset="0"/>
              </a:rPr>
              <a:t> </a:t>
            </a:r>
            <a:r>
              <a:rPr lang="tr-TR" sz="2400" dirty="0" err="1">
                <a:ea typeface="MS PGothic" charset="0"/>
              </a:rPr>
              <a:t>war</a:t>
            </a:r>
            <a:r>
              <a:rPr lang="tr-TR" sz="2400" dirty="0">
                <a:ea typeface="MS PGothic" charset="0"/>
              </a:rPr>
              <a:t> </a:t>
            </a:r>
            <a:r>
              <a:rPr lang="tr-TR" sz="2400" dirty="0" err="1">
                <a:ea typeface="MS PGothic" charset="0"/>
              </a:rPr>
              <a:t>result</a:t>
            </a:r>
            <a:r>
              <a:rPr lang="tr-TR" sz="2400" dirty="0">
                <a:ea typeface="MS PGothic" charset="0"/>
              </a:rPr>
              <a:t> in </a:t>
            </a:r>
            <a:r>
              <a:rPr lang="tr-TR" sz="2400" dirty="0" err="1">
                <a:ea typeface="MS PGothic" charset="0"/>
              </a:rPr>
              <a:t>which</a:t>
            </a:r>
            <a:r>
              <a:rPr lang="tr-TR" sz="2400" dirty="0">
                <a:ea typeface="MS PGothic" charset="0"/>
              </a:rPr>
              <a:t> </a:t>
            </a:r>
            <a:r>
              <a:rPr lang="tr-TR" sz="2400" dirty="0" err="1">
                <a:ea typeface="MS PGothic" charset="0"/>
              </a:rPr>
              <a:t>the</a:t>
            </a:r>
            <a:r>
              <a:rPr lang="tr-TR" sz="2400" dirty="0">
                <a:ea typeface="MS PGothic" charset="0"/>
              </a:rPr>
              <a:t> </a:t>
            </a:r>
            <a:r>
              <a:rPr lang="tr-TR" sz="2400" dirty="0" err="1">
                <a:ea typeface="MS PGothic" charset="0"/>
              </a:rPr>
              <a:t>price</a:t>
            </a:r>
            <a:r>
              <a:rPr lang="tr-TR" sz="2400" dirty="0">
                <a:ea typeface="MS PGothic" charset="0"/>
              </a:rPr>
              <a:t> </a:t>
            </a:r>
            <a:r>
              <a:rPr lang="tr-TR" sz="2400" dirty="0" err="1">
                <a:ea typeface="MS PGothic" charset="0"/>
              </a:rPr>
              <a:t>falls</a:t>
            </a:r>
            <a:r>
              <a:rPr lang="tr-TR" sz="2400" dirty="0">
                <a:ea typeface="MS PGothic" charset="0"/>
              </a:rPr>
              <a:t> </a:t>
            </a:r>
            <a:r>
              <a:rPr lang="tr-TR" sz="2400" dirty="0" err="1">
                <a:ea typeface="MS PGothic" charset="0"/>
              </a:rPr>
              <a:t>to</a:t>
            </a:r>
            <a:r>
              <a:rPr lang="tr-TR" sz="2400" dirty="0">
                <a:ea typeface="MS PGothic" charset="0"/>
              </a:rPr>
              <a:t> </a:t>
            </a:r>
            <a:r>
              <a:rPr lang="tr-TR" sz="2400" dirty="0" err="1">
                <a:ea typeface="MS PGothic" charset="0"/>
              </a:rPr>
              <a:t>zero</a:t>
            </a:r>
            <a:r>
              <a:rPr lang="tr-TR" sz="2400" dirty="0">
                <a:ea typeface="MS PGothic" charset="0"/>
              </a:rPr>
              <a:t>?</a:t>
            </a:r>
          </a:p>
          <a:p>
            <a:pPr lvl="1" eaLnBrk="1" hangingPunct="1"/>
            <a:r>
              <a:rPr lang="tr-TR" sz="2000" dirty="0">
                <a:ea typeface="MS PGothic" charset="0"/>
              </a:rPr>
              <a:t>No, </a:t>
            </a:r>
            <a:r>
              <a:rPr lang="tr-TR" sz="2000" dirty="0" err="1">
                <a:ea typeface="MS PGothic" charset="0"/>
              </a:rPr>
              <a:t>duopolist</a:t>
            </a:r>
            <a:r>
              <a:rPr lang="tr-TR" sz="2000" dirty="0">
                <a:ea typeface="MS PGothic" charset="0"/>
              </a:rPr>
              <a:t> </a:t>
            </a:r>
            <a:r>
              <a:rPr lang="tr-TR" sz="2000" dirty="0" err="1">
                <a:ea typeface="MS PGothic" charset="0"/>
              </a:rPr>
              <a:t>will</a:t>
            </a:r>
            <a:r>
              <a:rPr lang="tr-TR" sz="2000" dirty="0">
                <a:ea typeface="MS PGothic" charset="0"/>
              </a:rPr>
              <a:t> </a:t>
            </a:r>
            <a:r>
              <a:rPr lang="tr-TR" sz="2000" dirty="0" err="1">
                <a:ea typeface="MS PGothic" charset="0"/>
              </a:rPr>
              <a:t>try</a:t>
            </a:r>
            <a:r>
              <a:rPr lang="tr-TR" sz="2000" dirty="0">
                <a:ea typeface="MS PGothic" charset="0"/>
              </a:rPr>
              <a:t> </a:t>
            </a:r>
            <a:r>
              <a:rPr lang="tr-TR" sz="2000" dirty="0" err="1">
                <a:ea typeface="MS PGothic" charset="0"/>
              </a:rPr>
              <a:t>to</a:t>
            </a:r>
            <a:r>
              <a:rPr lang="tr-TR" sz="2000" dirty="0">
                <a:ea typeface="MS PGothic" charset="0"/>
              </a:rPr>
              <a:t> </a:t>
            </a:r>
            <a:r>
              <a:rPr lang="tr-TR" sz="2000" dirty="0" err="1">
                <a:ea typeface="MS PGothic" charset="0"/>
              </a:rPr>
              <a:t>gain</a:t>
            </a:r>
            <a:r>
              <a:rPr lang="tr-TR" sz="2000" dirty="0">
                <a:ea typeface="MS PGothic" charset="0"/>
              </a:rPr>
              <a:t> </a:t>
            </a:r>
            <a:r>
              <a:rPr lang="tr-TR" sz="2000" dirty="0" err="1">
                <a:ea typeface="MS PGothic" charset="0"/>
              </a:rPr>
              <a:t>more</a:t>
            </a:r>
            <a:r>
              <a:rPr lang="tr-TR" sz="2000" dirty="0">
                <a:ea typeface="MS PGothic" charset="0"/>
              </a:rPr>
              <a:t> market </a:t>
            </a:r>
            <a:r>
              <a:rPr lang="tr-TR" sz="2000" dirty="0" err="1">
                <a:ea typeface="MS PGothic" charset="0"/>
              </a:rPr>
              <a:t>shares</a:t>
            </a:r>
            <a:r>
              <a:rPr lang="tr-TR" sz="2000" dirty="0">
                <a:ea typeface="MS PGothic" charset="0"/>
              </a:rPr>
              <a:t> </a:t>
            </a:r>
            <a:r>
              <a:rPr lang="tr-TR" sz="2000" dirty="0" err="1">
                <a:ea typeface="MS PGothic" charset="0"/>
              </a:rPr>
              <a:t>and</a:t>
            </a:r>
            <a:r>
              <a:rPr lang="tr-TR" sz="2000" dirty="0">
                <a:ea typeface="MS PGothic" charset="0"/>
              </a:rPr>
              <a:t> </a:t>
            </a:r>
            <a:r>
              <a:rPr lang="tr-TR" sz="2000" dirty="0" err="1">
                <a:ea typeface="MS PGothic" charset="0"/>
              </a:rPr>
              <a:t>wait</a:t>
            </a:r>
            <a:r>
              <a:rPr lang="tr-TR" sz="2000" dirty="0">
                <a:ea typeface="MS PGothic" charset="0"/>
              </a:rPr>
              <a:t> </a:t>
            </a:r>
            <a:r>
              <a:rPr lang="tr-TR" sz="2000" dirty="0" err="1">
                <a:ea typeface="MS PGothic" charset="0"/>
              </a:rPr>
              <a:t>to</a:t>
            </a:r>
            <a:r>
              <a:rPr lang="tr-TR" sz="2000" dirty="0">
                <a:ea typeface="MS PGothic" charset="0"/>
              </a:rPr>
              <a:t> </a:t>
            </a:r>
            <a:r>
              <a:rPr lang="tr-TR" sz="2000" dirty="0" err="1">
                <a:ea typeface="MS PGothic" charset="0"/>
              </a:rPr>
              <a:t>see</a:t>
            </a:r>
            <a:r>
              <a:rPr lang="tr-TR" sz="2000" dirty="0">
                <a:ea typeface="MS PGothic" charset="0"/>
              </a:rPr>
              <a:t> how </a:t>
            </a:r>
            <a:r>
              <a:rPr lang="tr-TR" sz="2000" dirty="0" err="1">
                <a:ea typeface="MS PGothic" charset="0"/>
              </a:rPr>
              <a:t>competitor</a:t>
            </a:r>
            <a:r>
              <a:rPr lang="tr-TR" sz="2000" dirty="0">
                <a:ea typeface="MS PGothic" charset="0"/>
              </a:rPr>
              <a:t> </a:t>
            </a:r>
            <a:r>
              <a:rPr lang="tr-TR" sz="2000" dirty="0" err="1">
                <a:ea typeface="MS PGothic" charset="0"/>
              </a:rPr>
              <a:t>responds</a:t>
            </a:r>
            <a:r>
              <a:rPr lang="tr-TR" sz="2000" dirty="0">
                <a:ea typeface="MS PGothic" charset="0"/>
              </a:rPr>
              <a:t>.</a:t>
            </a:r>
          </a:p>
          <a:p>
            <a:pPr lvl="1" eaLnBrk="1" hangingPunct="1"/>
            <a:r>
              <a:rPr lang="tr-TR" sz="2000" dirty="0" err="1">
                <a:ea typeface="MS PGothic" charset="0"/>
              </a:rPr>
              <a:t>Each</a:t>
            </a:r>
            <a:r>
              <a:rPr lang="tr-TR" sz="2000" dirty="0">
                <a:ea typeface="MS PGothic" charset="0"/>
              </a:rPr>
              <a:t> </a:t>
            </a:r>
            <a:r>
              <a:rPr lang="tr-TR" sz="2000" dirty="0" err="1">
                <a:ea typeface="MS PGothic" charset="0"/>
              </a:rPr>
              <a:t>firm</a:t>
            </a:r>
            <a:r>
              <a:rPr lang="tr-TR" sz="2000" dirty="0">
                <a:ea typeface="MS PGothic" charset="0"/>
              </a:rPr>
              <a:t> has </a:t>
            </a:r>
            <a:r>
              <a:rPr lang="tr-TR" sz="2000" dirty="0" err="1">
                <a:ea typeface="MS PGothic" charset="0"/>
              </a:rPr>
              <a:t>what</a:t>
            </a:r>
            <a:r>
              <a:rPr lang="tr-TR" sz="2000" dirty="0">
                <a:ea typeface="MS PGothic" charset="0"/>
              </a:rPr>
              <a:t> is </a:t>
            </a:r>
            <a:r>
              <a:rPr lang="tr-TR" sz="2000" dirty="0" err="1">
                <a:ea typeface="MS PGothic" charset="0"/>
              </a:rPr>
              <a:t>called</a:t>
            </a:r>
            <a:r>
              <a:rPr lang="tr-TR" sz="2000" dirty="0">
                <a:ea typeface="MS PGothic" charset="0"/>
              </a:rPr>
              <a:t> a </a:t>
            </a:r>
            <a:r>
              <a:rPr lang="tr-TR" sz="2000" dirty="0" err="1">
                <a:ea typeface="MS PGothic" charset="0"/>
              </a:rPr>
              <a:t>response</a:t>
            </a:r>
            <a:r>
              <a:rPr lang="tr-TR" sz="2000" dirty="0">
                <a:ea typeface="MS PGothic" charset="0"/>
              </a:rPr>
              <a:t> </a:t>
            </a:r>
            <a:r>
              <a:rPr lang="tr-TR" sz="2000" dirty="0" err="1">
                <a:ea typeface="MS PGothic" charset="0"/>
              </a:rPr>
              <a:t>function</a:t>
            </a:r>
            <a:r>
              <a:rPr lang="tr-TR" sz="2000" dirty="0">
                <a:ea typeface="MS PGothic" charset="0"/>
              </a:rPr>
              <a:t>.  </a:t>
            </a:r>
            <a:r>
              <a:rPr lang="tr-TR" sz="2000" dirty="0" err="1">
                <a:ea typeface="MS PGothic" charset="0"/>
              </a:rPr>
              <a:t>Each</a:t>
            </a:r>
            <a:r>
              <a:rPr lang="tr-TR" sz="2000" dirty="0">
                <a:ea typeface="MS PGothic" charset="0"/>
              </a:rPr>
              <a:t> </a:t>
            </a:r>
            <a:r>
              <a:rPr lang="tr-TR" sz="2000" dirty="0" err="1">
                <a:ea typeface="MS PGothic" charset="0"/>
              </a:rPr>
              <a:t>firm</a:t>
            </a:r>
            <a:r>
              <a:rPr lang="tr-TR" sz="2000" dirty="0">
                <a:ea typeface="MS PGothic" charset="0"/>
              </a:rPr>
              <a:t> </a:t>
            </a:r>
            <a:r>
              <a:rPr lang="tr-TR" sz="2000" dirty="0" err="1">
                <a:ea typeface="MS PGothic" charset="0"/>
              </a:rPr>
              <a:t>will</a:t>
            </a:r>
            <a:r>
              <a:rPr lang="tr-TR" sz="2000" dirty="0">
                <a:ea typeface="MS PGothic" charset="0"/>
              </a:rPr>
              <a:t> </a:t>
            </a:r>
            <a:r>
              <a:rPr lang="tr-TR" sz="2000" dirty="0" err="1">
                <a:ea typeface="MS PGothic" charset="0"/>
              </a:rPr>
              <a:t>respond</a:t>
            </a:r>
            <a:r>
              <a:rPr lang="tr-TR" sz="2000" dirty="0">
                <a:ea typeface="MS PGothic" charset="0"/>
              </a:rPr>
              <a:t> </a:t>
            </a:r>
            <a:r>
              <a:rPr lang="tr-TR" sz="2000" dirty="0" err="1">
                <a:ea typeface="MS PGothic" charset="0"/>
              </a:rPr>
              <a:t>to</a:t>
            </a:r>
            <a:r>
              <a:rPr lang="tr-TR" sz="2000" dirty="0">
                <a:ea typeface="MS PGothic" charset="0"/>
              </a:rPr>
              <a:t> </a:t>
            </a:r>
            <a:r>
              <a:rPr lang="tr-TR" sz="2000" dirty="0" err="1">
                <a:ea typeface="MS PGothic" charset="0"/>
              </a:rPr>
              <a:t>what</a:t>
            </a:r>
            <a:r>
              <a:rPr lang="tr-TR" sz="2000" dirty="0">
                <a:ea typeface="MS PGothic" charset="0"/>
              </a:rPr>
              <a:t> </a:t>
            </a:r>
            <a:r>
              <a:rPr lang="tr-TR" sz="2000" dirty="0" err="1">
                <a:ea typeface="MS PGothic" charset="0"/>
              </a:rPr>
              <a:t>the</a:t>
            </a:r>
            <a:r>
              <a:rPr lang="tr-TR" sz="2000" dirty="0">
                <a:ea typeface="MS PGothic" charset="0"/>
              </a:rPr>
              <a:t> </a:t>
            </a:r>
            <a:r>
              <a:rPr lang="tr-TR" sz="2000" dirty="0" err="1">
                <a:ea typeface="MS PGothic" charset="0"/>
              </a:rPr>
              <a:t>other</a:t>
            </a:r>
            <a:r>
              <a:rPr lang="tr-TR" sz="2000" dirty="0">
                <a:ea typeface="MS PGothic" charset="0"/>
              </a:rPr>
              <a:t> </a:t>
            </a:r>
            <a:r>
              <a:rPr lang="tr-TR" sz="2000" dirty="0" err="1">
                <a:ea typeface="MS PGothic" charset="0"/>
              </a:rPr>
              <a:t>firm</a:t>
            </a:r>
            <a:r>
              <a:rPr lang="tr-TR" sz="2000" dirty="0">
                <a:ea typeface="MS PGothic" charset="0"/>
              </a:rPr>
              <a:t> </a:t>
            </a:r>
            <a:r>
              <a:rPr lang="tr-TR" sz="2000" dirty="0" err="1">
                <a:ea typeface="MS PGothic" charset="0"/>
              </a:rPr>
              <a:t>does</a:t>
            </a:r>
            <a:r>
              <a:rPr lang="tr-TR" sz="2000" dirty="0">
                <a:ea typeface="MS PGothic" charset="0"/>
              </a:rPr>
              <a:t>.</a:t>
            </a:r>
          </a:p>
          <a:p>
            <a:pPr lvl="1" eaLnBrk="1" hangingPunct="1"/>
            <a:r>
              <a:rPr lang="tr-TR" sz="2000" dirty="0" err="1">
                <a:ea typeface="MS PGothic" charset="0"/>
              </a:rPr>
              <a:t>Duopoly</a:t>
            </a:r>
            <a:r>
              <a:rPr lang="tr-TR" sz="2000" dirty="0">
                <a:ea typeface="MS PGothic" charset="0"/>
              </a:rPr>
              <a:t> </a:t>
            </a:r>
            <a:r>
              <a:rPr lang="tr-TR" sz="2000" dirty="0" err="1">
                <a:ea typeface="MS PGothic" charset="0"/>
              </a:rPr>
              <a:t>outcome</a:t>
            </a:r>
            <a:r>
              <a:rPr lang="tr-TR" sz="2000" dirty="0">
                <a:ea typeface="MS PGothic" charset="0"/>
              </a:rPr>
              <a:t> is </a:t>
            </a:r>
            <a:r>
              <a:rPr lang="tr-TR" sz="2000" dirty="0" err="1">
                <a:ea typeface="MS PGothic" charset="0"/>
              </a:rPr>
              <a:t>more</a:t>
            </a:r>
            <a:r>
              <a:rPr lang="tr-TR" sz="2000" dirty="0">
                <a:ea typeface="MS PGothic" charset="0"/>
              </a:rPr>
              <a:t> </a:t>
            </a:r>
            <a:r>
              <a:rPr lang="tr-TR" sz="2000" dirty="0" err="1">
                <a:ea typeface="MS PGothic" charset="0"/>
              </a:rPr>
              <a:t>efficient</a:t>
            </a:r>
            <a:r>
              <a:rPr lang="tr-TR" sz="2000" dirty="0">
                <a:ea typeface="MS PGothic" charset="0"/>
              </a:rPr>
              <a:t> </a:t>
            </a:r>
            <a:r>
              <a:rPr lang="tr-TR" sz="2000" dirty="0" err="1">
                <a:ea typeface="MS PGothic" charset="0"/>
              </a:rPr>
              <a:t>than</a:t>
            </a:r>
            <a:r>
              <a:rPr lang="tr-TR" sz="2000" dirty="0">
                <a:ea typeface="MS PGothic" charset="0"/>
              </a:rPr>
              <a:t> </a:t>
            </a:r>
            <a:r>
              <a:rPr lang="tr-TR" sz="2000" dirty="0" err="1">
                <a:ea typeface="MS PGothic" charset="0"/>
              </a:rPr>
              <a:t>monopoly</a:t>
            </a:r>
            <a:r>
              <a:rPr lang="tr-TR" sz="2000" dirty="0">
                <a:ea typeface="MS PGothic" charset="0"/>
              </a:rPr>
              <a:t>.</a:t>
            </a:r>
          </a:p>
          <a:p>
            <a:pPr lvl="1" eaLnBrk="1" hangingPunct="1"/>
            <a:r>
              <a:rPr lang="tr-TR" sz="2000" dirty="0" err="1">
                <a:ea typeface="MS PGothic" charset="0"/>
              </a:rPr>
              <a:t>This</a:t>
            </a:r>
            <a:r>
              <a:rPr lang="tr-TR" sz="2000" dirty="0">
                <a:ea typeface="MS PGothic" charset="0"/>
              </a:rPr>
              <a:t> </a:t>
            </a:r>
            <a:r>
              <a:rPr lang="tr-TR" sz="2000" dirty="0" err="1">
                <a:ea typeface="MS PGothic" charset="0"/>
              </a:rPr>
              <a:t>outcome</a:t>
            </a:r>
            <a:r>
              <a:rPr lang="tr-TR" sz="2000" dirty="0">
                <a:ea typeface="MS PGothic" charset="0"/>
              </a:rPr>
              <a:t> is </a:t>
            </a:r>
            <a:r>
              <a:rPr lang="tr-TR" sz="2000" dirty="0" err="1">
                <a:ea typeface="MS PGothic" charset="0"/>
              </a:rPr>
              <a:t>called</a:t>
            </a:r>
            <a:r>
              <a:rPr lang="tr-TR" sz="2000" dirty="0">
                <a:ea typeface="MS PGothic" charset="0"/>
              </a:rPr>
              <a:t> </a:t>
            </a:r>
            <a:r>
              <a:rPr lang="tr-TR" sz="2000" dirty="0" err="1">
                <a:ea typeface="MS PGothic" charset="0"/>
              </a:rPr>
              <a:t>the</a:t>
            </a:r>
            <a:r>
              <a:rPr lang="tr-TR" sz="2000" dirty="0">
                <a:ea typeface="MS PGothic" charset="0"/>
              </a:rPr>
              <a:t> </a:t>
            </a:r>
            <a:r>
              <a:rPr lang="tr-TR" sz="2000" dirty="0" err="1">
                <a:ea typeface="MS PGothic" charset="0"/>
              </a:rPr>
              <a:t>second-best</a:t>
            </a:r>
            <a:r>
              <a:rPr lang="tr-TR" sz="2000" dirty="0">
                <a:ea typeface="MS PGothic" charset="0"/>
              </a:rPr>
              <a:t> </a:t>
            </a:r>
            <a:r>
              <a:rPr lang="tr-TR" sz="2000" dirty="0" err="1">
                <a:ea typeface="MS PGothic" charset="0"/>
              </a:rPr>
              <a:t>option</a:t>
            </a:r>
            <a:r>
              <a:rPr lang="tr-TR" sz="2000" dirty="0">
                <a:ea typeface="MS PGothic" charset="0"/>
              </a:rPr>
              <a:t> </a:t>
            </a:r>
            <a:r>
              <a:rPr lang="tr-TR" sz="2000" dirty="0" err="1">
                <a:ea typeface="MS PGothic" charset="0"/>
              </a:rPr>
              <a:t>or</a:t>
            </a:r>
            <a:r>
              <a:rPr lang="tr-TR" sz="2000" dirty="0">
                <a:ea typeface="MS PGothic" charset="0"/>
              </a:rPr>
              <a:t> </a:t>
            </a:r>
            <a:r>
              <a:rPr lang="tr-TR" sz="2000" dirty="0" err="1">
                <a:ea typeface="MS PGothic" charset="0"/>
              </a:rPr>
              <a:t>Nash</a:t>
            </a:r>
            <a:r>
              <a:rPr lang="tr-TR" sz="2000" dirty="0">
                <a:ea typeface="MS PGothic" charset="0"/>
              </a:rPr>
              <a:t> </a:t>
            </a:r>
            <a:r>
              <a:rPr lang="tr-TR" sz="2000" dirty="0" err="1">
                <a:ea typeface="MS PGothic" charset="0"/>
              </a:rPr>
              <a:t>Equilibrium</a:t>
            </a:r>
            <a:r>
              <a:rPr lang="tr-TR" sz="2000" dirty="0">
                <a:ea typeface="MS PGothic" charset="0"/>
              </a:rPr>
              <a:t> (</a:t>
            </a:r>
            <a:r>
              <a:rPr lang="tr-TR" sz="2000" dirty="0" err="1">
                <a:ea typeface="MS PGothic" charset="0"/>
              </a:rPr>
              <a:t>We</a:t>
            </a:r>
            <a:r>
              <a:rPr lang="tr-TR" sz="2000" dirty="0">
                <a:ea typeface="MS PGothic" charset="0"/>
              </a:rPr>
              <a:t> </a:t>
            </a:r>
            <a:r>
              <a:rPr lang="tr-TR" sz="2000" dirty="0" err="1">
                <a:ea typeface="MS PGothic" charset="0"/>
              </a:rPr>
              <a:t>will</a:t>
            </a:r>
            <a:r>
              <a:rPr lang="tr-TR" sz="2000" dirty="0">
                <a:ea typeface="MS PGothic" charset="0"/>
              </a:rPr>
              <a:t> not </a:t>
            </a:r>
            <a:r>
              <a:rPr lang="tr-TR" sz="2000" dirty="0" err="1">
                <a:ea typeface="MS PGothic" charset="0"/>
              </a:rPr>
              <a:t>cover</a:t>
            </a:r>
            <a:r>
              <a:rPr lang="tr-TR" sz="2000" dirty="0">
                <a:ea typeface="MS PGothic" charset="0"/>
              </a:rPr>
              <a:t> </a:t>
            </a:r>
            <a:r>
              <a:rPr lang="tr-TR" sz="2000" dirty="0" err="1">
                <a:ea typeface="MS PGothic" charset="0"/>
              </a:rPr>
              <a:t>Nash</a:t>
            </a:r>
            <a:r>
              <a:rPr lang="tr-TR" sz="2000" dirty="0">
                <a:ea typeface="MS PGothic" charset="0"/>
              </a:rPr>
              <a:t> </a:t>
            </a:r>
            <a:r>
              <a:rPr lang="tr-TR" sz="2000" dirty="0" err="1">
                <a:ea typeface="MS PGothic" charset="0"/>
              </a:rPr>
              <a:t>Equilibrium</a:t>
            </a:r>
            <a:r>
              <a:rPr lang="tr-TR" sz="2000" dirty="0">
                <a:ea typeface="MS PGothic" charset="0"/>
              </a:rPr>
              <a:t> in </a:t>
            </a:r>
            <a:r>
              <a:rPr lang="tr-TR" sz="2000" dirty="0" err="1">
                <a:ea typeface="MS PGothic" charset="0"/>
              </a:rPr>
              <a:t>this</a:t>
            </a:r>
            <a:r>
              <a:rPr lang="tr-TR" sz="2000" dirty="0">
                <a:ea typeface="MS PGothic" charset="0"/>
              </a:rPr>
              <a:t> </a:t>
            </a:r>
            <a:r>
              <a:rPr lang="tr-TR" sz="2000" dirty="0" err="1">
                <a:ea typeface="MS PGothic" charset="0"/>
              </a:rPr>
              <a:t>course</a:t>
            </a:r>
            <a:r>
              <a:rPr lang="tr-TR" sz="2000" dirty="0">
                <a:ea typeface="MS PGothic" charset="0"/>
              </a:rPr>
              <a:t>, it is a </a:t>
            </a:r>
            <a:r>
              <a:rPr lang="tr-TR" sz="2000" dirty="0" err="1">
                <a:ea typeface="MS PGothic" charset="0"/>
              </a:rPr>
              <a:t>topic</a:t>
            </a:r>
            <a:r>
              <a:rPr lang="tr-TR" sz="2000" dirty="0">
                <a:ea typeface="MS PGothic" charset="0"/>
              </a:rPr>
              <a:t> </a:t>
            </a:r>
            <a:r>
              <a:rPr lang="tr-TR" sz="2000" dirty="0" err="1">
                <a:ea typeface="MS PGothic" charset="0"/>
              </a:rPr>
              <a:t>part</a:t>
            </a:r>
            <a:r>
              <a:rPr lang="tr-TR" sz="2000" dirty="0">
                <a:ea typeface="MS PGothic" charset="0"/>
              </a:rPr>
              <a:t> of </a:t>
            </a:r>
            <a:r>
              <a:rPr lang="tr-TR" sz="2000" dirty="0" err="1">
                <a:ea typeface="MS PGothic" charset="0"/>
              </a:rPr>
              <a:t>game</a:t>
            </a:r>
            <a:r>
              <a:rPr lang="tr-TR" sz="2000" dirty="0">
                <a:ea typeface="MS PGothic" charset="0"/>
              </a:rPr>
              <a:t> </a:t>
            </a:r>
            <a:r>
              <a:rPr lang="tr-TR" sz="2000" dirty="0" err="1">
                <a:ea typeface="MS PGothic" charset="0"/>
              </a:rPr>
              <a:t>theory</a:t>
            </a:r>
            <a:r>
              <a:rPr lang="tr-TR" sz="2000" dirty="0">
                <a:ea typeface="MS PGothic" charset="0"/>
              </a:rPr>
              <a:t>).</a:t>
            </a:r>
          </a:p>
          <a:p>
            <a:pPr lvl="1" eaLnBrk="1" hangingPunct="1"/>
            <a:r>
              <a:rPr lang="tr-TR" sz="2000" dirty="0" err="1">
                <a:ea typeface="MS PGothic" charset="0"/>
              </a:rPr>
              <a:t>What</a:t>
            </a:r>
            <a:r>
              <a:rPr lang="tr-TR" sz="2000" dirty="0">
                <a:ea typeface="MS PGothic" charset="0"/>
              </a:rPr>
              <a:t> is </a:t>
            </a:r>
            <a:r>
              <a:rPr lang="tr-TR" sz="2000" dirty="0" err="1">
                <a:ea typeface="MS PGothic" charset="0"/>
              </a:rPr>
              <a:t>the</a:t>
            </a:r>
            <a:r>
              <a:rPr lang="tr-TR" sz="2000" dirty="0">
                <a:ea typeface="MS PGothic" charset="0"/>
              </a:rPr>
              <a:t> </a:t>
            </a:r>
            <a:r>
              <a:rPr lang="tr-TR" sz="2000" dirty="0" err="1">
                <a:ea typeface="MS PGothic" charset="0"/>
              </a:rPr>
              <a:t>first-best</a:t>
            </a:r>
            <a:r>
              <a:rPr lang="tr-TR" sz="2000" dirty="0">
                <a:ea typeface="MS PGothic" charset="0"/>
              </a:rPr>
              <a:t> </a:t>
            </a:r>
            <a:r>
              <a:rPr lang="tr-TR" sz="2000" dirty="0" err="1">
                <a:ea typeface="MS PGothic" charset="0"/>
              </a:rPr>
              <a:t>option</a:t>
            </a:r>
            <a:r>
              <a:rPr lang="tr-TR" sz="2000" dirty="0">
                <a:ea typeface="MS PGothic" charset="0"/>
              </a:rPr>
              <a:t>?</a:t>
            </a:r>
            <a:endParaRPr lang="tr-TR" sz="1200" dirty="0">
              <a:ea typeface="MS PGothic" charset="0"/>
            </a:endParaRPr>
          </a:p>
        </p:txBody>
      </p:sp>
      <p:sp>
        <p:nvSpPr>
          <p:cNvPr id="6" name="Rectangle 5"/>
          <p:cNvSpPr>
            <a:spLocks noChangeArrowheads="1"/>
          </p:cNvSpPr>
          <p:nvPr/>
        </p:nvSpPr>
        <p:spPr bwMode="auto">
          <a:xfrm>
            <a:off x="169335" y="4865688"/>
            <a:ext cx="5357284" cy="304800"/>
          </a:xfrm>
          <a:prstGeom prst="rect">
            <a:avLst/>
          </a:prstGeom>
          <a:solidFill>
            <a:srgbClr val="7030A0">
              <a:alpha val="34117"/>
            </a:srgbClr>
          </a:solidFill>
          <a:ln w="9525">
            <a:noFill/>
            <a:miter lim="800000"/>
            <a:headEnd/>
            <a:tailEnd/>
          </a:ln>
          <a:effectLst>
            <a:outerShdw dist="23000" dir="5400000" rotWithShape="0">
              <a:srgbClr val="808080">
                <a:alpha val="34998"/>
              </a:srgbClr>
            </a:outerShdw>
          </a:effectLst>
        </p:spPr>
        <p:txBody>
          <a:bodyPr anchor="ctr"/>
          <a:lstStyle/>
          <a:p>
            <a:pPr algn="ctr" defTabSz="457200" fontAlgn="base">
              <a:spcBef>
                <a:spcPct val="0"/>
              </a:spcBef>
              <a:spcAft>
                <a:spcPct val="0"/>
              </a:spcAft>
              <a:defRPr/>
            </a:pPr>
            <a:endParaRPr lang="tr-TR" dirty="0">
              <a:solidFill>
                <a:prstClr val="white"/>
              </a:solidFill>
              <a:latin typeface="Cambria" panose="02040503050406030204" pitchFamily="18" charset="0"/>
              <a:ea typeface="MS PGothic" charset="0"/>
              <a:cs typeface="MS PGothic" charset="0"/>
            </a:endParaRPr>
          </a:p>
        </p:txBody>
      </p:sp>
    </p:spTree>
    <p:extLst>
      <p:ext uri="{BB962C8B-B14F-4D97-AF65-F5344CB8AC3E}">
        <p14:creationId xmlns:p14="http://schemas.microsoft.com/office/powerpoint/2010/main" val="26307687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18483">
                                            <p:txEl>
                                              <p:pRg st="1" end="1"/>
                                            </p:txEl>
                                          </p:spTgt>
                                        </p:tgtEl>
                                        <p:attrNameLst>
                                          <p:attrName>style.visibility</p:attrName>
                                        </p:attrNameLst>
                                      </p:cBhvr>
                                      <p:to>
                                        <p:strVal val="visible"/>
                                      </p:to>
                                    </p:set>
                                    <p:animEffect transition="in" filter="checkerboard(across)">
                                      <p:cBhvr>
                                        <p:cTn id="7" dur="500"/>
                                        <p:tgtEl>
                                          <p:spTgt spid="18483">
                                            <p:txEl>
                                              <p:pRg st="1" end="1"/>
                                            </p:txEl>
                                          </p:spTgt>
                                        </p:tgtEl>
                                      </p:cBhvr>
                                    </p:animEffect>
                                  </p:childTnLst>
                                </p:cTn>
                              </p:par>
                              <p:par>
                                <p:cTn id="8" presetID="5" presetClass="entr" presetSubtype="10" fill="hold" nodeType="withEffect">
                                  <p:stCondLst>
                                    <p:cond delay="0"/>
                                  </p:stCondLst>
                                  <p:childTnLst>
                                    <p:set>
                                      <p:cBhvr>
                                        <p:cTn id="9" dur="1" fill="hold">
                                          <p:stCondLst>
                                            <p:cond delay="0"/>
                                          </p:stCondLst>
                                        </p:cTn>
                                        <p:tgtEl>
                                          <p:spTgt spid="18483">
                                            <p:txEl>
                                              <p:pRg st="2" end="2"/>
                                            </p:txEl>
                                          </p:spTgt>
                                        </p:tgtEl>
                                        <p:attrNameLst>
                                          <p:attrName>style.visibility</p:attrName>
                                        </p:attrNameLst>
                                      </p:cBhvr>
                                      <p:to>
                                        <p:strVal val="visible"/>
                                      </p:to>
                                    </p:set>
                                    <p:animEffect transition="in" filter="checkerboard(across)">
                                      <p:cBhvr>
                                        <p:cTn id="10" dur="500"/>
                                        <p:tgtEl>
                                          <p:spTgt spid="18483">
                                            <p:txEl>
                                              <p:pRg st="2" end="2"/>
                                            </p:txEl>
                                          </p:spTgt>
                                        </p:tgtEl>
                                      </p:cBhvr>
                                    </p:animEffect>
                                  </p:childTnLst>
                                </p:cTn>
                              </p:par>
                              <p:par>
                                <p:cTn id="11" presetID="5" presetClass="entr" presetSubtype="10" fill="hold" nodeType="withEffect">
                                  <p:stCondLst>
                                    <p:cond delay="0"/>
                                  </p:stCondLst>
                                  <p:childTnLst>
                                    <p:set>
                                      <p:cBhvr>
                                        <p:cTn id="12" dur="1" fill="hold">
                                          <p:stCondLst>
                                            <p:cond delay="0"/>
                                          </p:stCondLst>
                                        </p:cTn>
                                        <p:tgtEl>
                                          <p:spTgt spid="18483">
                                            <p:txEl>
                                              <p:pRg st="3" end="3"/>
                                            </p:txEl>
                                          </p:spTgt>
                                        </p:tgtEl>
                                        <p:attrNameLst>
                                          <p:attrName>style.visibility</p:attrName>
                                        </p:attrNameLst>
                                      </p:cBhvr>
                                      <p:to>
                                        <p:strVal val="visible"/>
                                      </p:to>
                                    </p:set>
                                    <p:animEffect transition="in" filter="checkerboard(across)">
                                      <p:cBhvr>
                                        <p:cTn id="13" dur="500"/>
                                        <p:tgtEl>
                                          <p:spTgt spid="18483">
                                            <p:txEl>
                                              <p:pRg st="3" end="3"/>
                                            </p:txEl>
                                          </p:spTgt>
                                        </p:tgtEl>
                                      </p:cBhvr>
                                    </p:animEffect>
                                  </p:childTnLst>
                                </p:cTn>
                              </p:par>
                              <p:par>
                                <p:cTn id="14" presetID="5" presetClass="entr" presetSubtype="10" fill="hold" nodeType="withEffect">
                                  <p:stCondLst>
                                    <p:cond delay="0"/>
                                  </p:stCondLst>
                                  <p:childTnLst>
                                    <p:set>
                                      <p:cBhvr>
                                        <p:cTn id="15" dur="1" fill="hold">
                                          <p:stCondLst>
                                            <p:cond delay="0"/>
                                          </p:stCondLst>
                                        </p:cTn>
                                        <p:tgtEl>
                                          <p:spTgt spid="18483">
                                            <p:txEl>
                                              <p:pRg st="4" end="4"/>
                                            </p:txEl>
                                          </p:spTgt>
                                        </p:tgtEl>
                                        <p:attrNameLst>
                                          <p:attrName>style.visibility</p:attrName>
                                        </p:attrNameLst>
                                      </p:cBhvr>
                                      <p:to>
                                        <p:strVal val="visible"/>
                                      </p:to>
                                    </p:set>
                                    <p:animEffect transition="in" filter="checkerboard(across)">
                                      <p:cBhvr>
                                        <p:cTn id="16" dur="500"/>
                                        <p:tgtEl>
                                          <p:spTgt spid="18483">
                                            <p:txEl>
                                              <p:pRg st="4" end="4"/>
                                            </p:txEl>
                                          </p:spTgt>
                                        </p:tgtEl>
                                      </p:cBhvr>
                                    </p:animEffect>
                                  </p:childTnLst>
                                </p:cTn>
                              </p:par>
                              <p:par>
                                <p:cTn id="17" presetID="5" presetClass="entr" presetSubtype="10" fill="hold" nodeType="withEffect">
                                  <p:stCondLst>
                                    <p:cond delay="0"/>
                                  </p:stCondLst>
                                  <p:childTnLst>
                                    <p:set>
                                      <p:cBhvr>
                                        <p:cTn id="18" dur="1" fill="hold">
                                          <p:stCondLst>
                                            <p:cond delay="0"/>
                                          </p:stCondLst>
                                        </p:cTn>
                                        <p:tgtEl>
                                          <p:spTgt spid="18483">
                                            <p:txEl>
                                              <p:pRg st="5" end="5"/>
                                            </p:txEl>
                                          </p:spTgt>
                                        </p:tgtEl>
                                        <p:attrNameLst>
                                          <p:attrName>style.visibility</p:attrName>
                                        </p:attrNameLst>
                                      </p:cBhvr>
                                      <p:to>
                                        <p:strVal val="visible"/>
                                      </p:to>
                                    </p:set>
                                    <p:animEffect transition="in" filter="checkerboard(across)">
                                      <p:cBhvr>
                                        <p:cTn id="19" dur="500"/>
                                        <p:tgtEl>
                                          <p:spTgt spid="1848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Title 1"/>
          <p:cNvSpPr>
            <a:spLocks noGrp="1"/>
          </p:cNvSpPr>
          <p:nvPr>
            <p:ph type="title"/>
          </p:nvPr>
        </p:nvSpPr>
        <p:spPr>
          <a:xfrm>
            <a:off x="609600" y="45"/>
            <a:ext cx="10972800" cy="1527175"/>
          </a:xfrm>
        </p:spPr>
        <p:txBody>
          <a:bodyPr/>
          <a:lstStyle/>
          <a:p>
            <a:pPr algn="l"/>
            <a:r>
              <a:rPr lang="tr-TR" b="1">
                <a:ea typeface="MS PGothic" charset="0"/>
              </a:rPr>
              <a:t>Mutual Interdependence</a:t>
            </a:r>
            <a:endParaRPr lang="tr-TR" b="1" dirty="0">
              <a:ea typeface="MS PGothic" charset="0"/>
            </a:endParaRPr>
          </a:p>
        </p:txBody>
      </p:sp>
      <p:sp>
        <p:nvSpPr>
          <p:cNvPr id="19459" name="Content Placeholder 2"/>
          <p:cNvSpPr>
            <a:spLocks noGrp="1"/>
          </p:cNvSpPr>
          <p:nvPr>
            <p:ph idx="1"/>
          </p:nvPr>
        </p:nvSpPr>
        <p:spPr>
          <a:xfrm>
            <a:off x="609600" y="1712913"/>
            <a:ext cx="10972800" cy="4895850"/>
          </a:xfrm>
        </p:spPr>
        <p:txBody>
          <a:bodyPr/>
          <a:lstStyle/>
          <a:p>
            <a:pPr eaLnBrk="1" hangingPunct="1"/>
            <a:r>
              <a:rPr lang="tr-TR" sz="3200" dirty="0" err="1">
                <a:ea typeface="MS PGothic" charset="0"/>
              </a:rPr>
              <a:t>Mutual</a:t>
            </a:r>
            <a:r>
              <a:rPr lang="tr-TR" sz="3200" dirty="0">
                <a:ea typeface="MS PGothic" charset="0"/>
              </a:rPr>
              <a:t> </a:t>
            </a:r>
            <a:r>
              <a:rPr lang="tr-TR" sz="3200" dirty="0" err="1">
                <a:ea typeface="MS PGothic" charset="0"/>
              </a:rPr>
              <a:t>interdependence</a:t>
            </a:r>
            <a:endParaRPr lang="tr-TR" sz="2400" dirty="0">
              <a:ea typeface="MS PGothic" charset="0"/>
            </a:endParaRPr>
          </a:p>
          <a:p>
            <a:pPr lvl="1" eaLnBrk="1" hangingPunct="1"/>
            <a:r>
              <a:rPr lang="tr-TR" sz="2800" dirty="0">
                <a:ea typeface="MS PGothic" charset="0"/>
              </a:rPr>
              <a:t>A market </a:t>
            </a:r>
            <a:r>
              <a:rPr lang="tr-TR" sz="2800" dirty="0" err="1">
                <a:ea typeface="MS PGothic" charset="0"/>
              </a:rPr>
              <a:t>situation</a:t>
            </a:r>
            <a:r>
              <a:rPr lang="tr-TR" sz="2800" dirty="0">
                <a:ea typeface="MS PGothic" charset="0"/>
              </a:rPr>
              <a:t> in </a:t>
            </a:r>
            <a:r>
              <a:rPr lang="tr-TR" sz="2800" dirty="0" err="1">
                <a:ea typeface="MS PGothic" charset="0"/>
              </a:rPr>
              <a:t>which</a:t>
            </a:r>
            <a:r>
              <a:rPr lang="tr-TR" sz="2800" dirty="0">
                <a:ea typeface="MS PGothic" charset="0"/>
              </a:rPr>
              <a:t> </a:t>
            </a:r>
            <a:r>
              <a:rPr lang="tr-TR" sz="2800" dirty="0" err="1">
                <a:ea typeface="MS PGothic" charset="0"/>
              </a:rPr>
              <a:t>the</a:t>
            </a:r>
            <a:r>
              <a:rPr lang="tr-TR" sz="2800" dirty="0">
                <a:ea typeface="MS PGothic" charset="0"/>
              </a:rPr>
              <a:t> </a:t>
            </a:r>
            <a:r>
              <a:rPr lang="tr-TR" sz="2800" dirty="0" err="1">
                <a:ea typeface="MS PGothic" charset="0"/>
              </a:rPr>
              <a:t>actions</a:t>
            </a:r>
            <a:r>
              <a:rPr lang="tr-TR" sz="2800" dirty="0">
                <a:ea typeface="MS PGothic" charset="0"/>
              </a:rPr>
              <a:t> of </a:t>
            </a:r>
            <a:r>
              <a:rPr lang="tr-TR" sz="2800" dirty="0" err="1">
                <a:ea typeface="MS PGothic" charset="0"/>
              </a:rPr>
              <a:t>one</a:t>
            </a:r>
            <a:r>
              <a:rPr lang="tr-TR" sz="2800" dirty="0">
                <a:ea typeface="MS PGothic" charset="0"/>
              </a:rPr>
              <a:t> </a:t>
            </a:r>
            <a:r>
              <a:rPr lang="tr-TR" sz="2800" dirty="0" err="1">
                <a:ea typeface="MS PGothic" charset="0"/>
              </a:rPr>
              <a:t>firm</a:t>
            </a:r>
            <a:r>
              <a:rPr lang="tr-TR" sz="2800" dirty="0">
                <a:ea typeface="MS PGothic" charset="0"/>
              </a:rPr>
              <a:t> </a:t>
            </a:r>
            <a:r>
              <a:rPr lang="tr-TR" sz="2800" dirty="0" err="1">
                <a:ea typeface="MS PGothic" charset="0"/>
              </a:rPr>
              <a:t>have</a:t>
            </a:r>
            <a:r>
              <a:rPr lang="tr-TR" sz="2800" dirty="0">
                <a:ea typeface="MS PGothic" charset="0"/>
              </a:rPr>
              <a:t> an </a:t>
            </a:r>
            <a:r>
              <a:rPr lang="tr-TR" sz="2800" dirty="0" err="1">
                <a:ea typeface="MS PGothic" charset="0"/>
              </a:rPr>
              <a:t>impact</a:t>
            </a:r>
            <a:r>
              <a:rPr lang="tr-TR" sz="2800" dirty="0">
                <a:ea typeface="MS PGothic" charset="0"/>
              </a:rPr>
              <a:t> on </a:t>
            </a:r>
            <a:r>
              <a:rPr lang="tr-TR" sz="2800" dirty="0" err="1">
                <a:ea typeface="MS PGothic" charset="0"/>
              </a:rPr>
              <a:t>the</a:t>
            </a:r>
            <a:r>
              <a:rPr lang="tr-TR" sz="2800" dirty="0">
                <a:ea typeface="MS PGothic" charset="0"/>
              </a:rPr>
              <a:t> </a:t>
            </a:r>
            <a:r>
              <a:rPr lang="tr-TR" sz="2800" dirty="0" err="1">
                <a:ea typeface="MS PGothic" charset="0"/>
              </a:rPr>
              <a:t>price</a:t>
            </a:r>
            <a:r>
              <a:rPr lang="tr-TR" sz="2800" dirty="0">
                <a:ea typeface="MS PGothic" charset="0"/>
              </a:rPr>
              <a:t> </a:t>
            </a:r>
            <a:r>
              <a:rPr lang="tr-TR" sz="2800" dirty="0" err="1">
                <a:ea typeface="MS PGothic" charset="0"/>
              </a:rPr>
              <a:t>and</a:t>
            </a:r>
            <a:r>
              <a:rPr lang="tr-TR" sz="2800" dirty="0">
                <a:ea typeface="MS PGothic" charset="0"/>
              </a:rPr>
              <a:t> </a:t>
            </a:r>
            <a:r>
              <a:rPr lang="tr-TR" sz="2800" dirty="0" err="1">
                <a:ea typeface="MS PGothic" charset="0"/>
              </a:rPr>
              <a:t>output</a:t>
            </a:r>
            <a:r>
              <a:rPr lang="tr-TR" sz="2800" dirty="0">
                <a:ea typeface="MS PGothic" charset="0"/>
              </a:rPr>
              <a:t> of </a:t>
            </a:r>
            <a:r>
              <a:rPr lang="tr-TR" sz="2800" dirty="0" err="1">
                <a:ea typeface="MS PGothic" charset="0"/>
              </a:rPr>
              <a:t>its</a:t>
            </a:r>
            <a:r>
              <a:rPr lang="tr-TR" sz="2800" dirty="0">
                <a:ea typeface="MS PGothic" charset="0"/>
              </a:rPr>
              <a:t> </a:t>
            </a:r>
            <a:r>
              <a:rPr lang="tr-TR" sz="2800" dirty="0" err="1">
                <a:ea typeface="MS PGothic" charset="0"/>
              </a:rPr>
              <a:t>competitors</a:t>
            </a:r>
            <a:r>
              <a:rPr lang="tr-TR" sz="2800" dirty="0">
                <a:ea typeface="MS PGothic" charset="0"/>
              </a:rPr>
              <a:t>.</a:t>
            </a:r>
          </a:p>
          <a:p>
            <a:pPr lvl="1" eaLnBrk="1" hangingPunct="1"/>
            <a:r>
              <a:rPr lang="tr-TR" sz="2800" dirty="0">
                <a:ea typeface="MS PGothic" charset="0"/>
              </a:rPr>
              <a:t>AT-</a:t>
            </a:r>
            <a:r>
              <a:rPr lang="tr-TR" sz="2800" dirty="0" err="1">
                <a:ea typeface="MS PGothic" charset="0"/>
              </a:rPr>
              <a:t>Phone'</a:t>
            </a:r>
            <a:r>
              <a:rPr lang="tr-TR" altLang="ja-JP" sz="2800" dirty="0" err="1">
                <a:ea typeface="MS PGothic" charset="0"/>
              </a:rPr>
              <a:t>s</a:t>
            </a:r>
            <a:r>
              <a:rPr lang="tr-TR" altLang="ja-JP" sz="2800" dirty="0">
                <a:ea typeface="MS PGothic" charset="0"/>
              </a:rPr>
              <a:t> </a:t>
            </a:r>
            <a:r>
              <a:rPr lang="tr-TR" altLang="ja-JP" sz="2800" dirty="0" err="1">
                <a:ea typeface="MS PGothic" charset="0"/>
              </a:rPr>
              <a:t>response</a:t>
            </a:r>
            <a:r>
              <a:rPr lang="tr-TR" altLang="ja-JP" sz="2800" dirty="0">
                <a:ea typeface="MS PGothic" charset="0"/>
              </a:rPr>
              <a:t> </a:t>
            </a:r>
            <a:r>
              <a:rPr lang="tr-TR" altLang="ja-JP" sz="2800" dirty="0" err="1">
                <a:ea typeface="MS PGothic" charset="0"/>
              </a:rPr>
              <a:t>depends</a:t>
            </a:r>
            <a:r>
              <a:rPr lang="tr-TR" altLang="ja-JP" sz="2800" dirty="0">
                <a:ea typeface="MS PGothic" charset="0"/>
              </a:rPr>
              <a:t> on </a:t>
            </a:r>
            <a:r>
              <a:rPr lang="tr-TR" altLang="ja-JP" sz="2800" dirty="0" err="1">
                <a:ea typeface="MS PGothic" charset="0"/>
              </a:rPr>
              <a:t>the</a:t>
            </a:r>
            <a:r>
              <a:rPr lang="tr-TR" altLang="ja-JP" sz="2800" dirty="0">
                <a:ea typeface="MS PGothic" charset="0"/>
              </a:rPr>
              <a:t> </a:t>
            </a:r>
            <a:r>
              <a:rPr lang="tr-TR" altLang="ja-JP" sz="2800" dirty="0" err="1">
                <a:ea typeface="MS PGothic" charset="0"/>
              </a:rPr>
              <a:t>actions</a:t>
            </a:r>
            <a:r>
              <a:rPr lang="tr-TR" altLang="ja-JP" sz="2800" dirty="0">
                <a:ea typeface="MS PGothic" charset="0"/>
              </a:rPr>
              <a:t> of </a:t>
            </a:r>
            <a:r>
              <a:rPr lang="tr-TR" altLang="ja-JP" sz="2800" dirty="0" err="1">
                <a:ea typeface="MS PGothic" charset="0"/>
              </a:rPr>
              <a:t>Horizon</a:t>
            </a:r>
            <a:r>
              <a:rPr lang="tr-TR" altLang="ja-JP" sz="2800" dirty="0">
                <a:ea typeface="MS PGothic" charset="0"/>
              </a:rPr>
              <a:t>, </a:t>
            </a:r>
            <a:r>
              <a:rPr lang="tr-TR" altLang="ja-JP" sz="2800" dirty="0" err="1">
                <a:ea typeface="MS PGothic" charset="0"/>
              </a:rPr>
              <a:t>and</a:t>
            </a:r>
            <a:r>
              <a:rPr lang="tr-TR" altLang="ja-JP" sz="2800" dirty="0">
                <a:ea typeface="MS PGothic" charset="0"/>
              </a:rPr>
              <a:t> </a:t>
            </a:r>
            <a:r>
              <a:rPr lang="tr-TR" altLang="ja-JP" sz="2800" dirty="0" err="1">
                <a:ea typeface="MS PGothic" charset="0"/>
              </a:rPr>
              <a:t>Horizon's</a:t>
            </a:r>
            <a:r>
              <a:rPr lang="tr-TR" altLang="ja-JP" sz="2800" dirty="0">
                <a:ea typeface="MS PGothic" charset="0"/>
              </a:rPr>
              <a:t> </a:t>
            </a:r>
            <a:r>
              <a:rPr lang="tr-TR" altLang="ja-JP" sz="2800" dirty="0" err="1">
                <a:ea typeface="MS PGothic" charset="0"/>
              </a:rPr>
              <a:t>response</a:t>
            </a:r>
            <a:r>
              <a:rPr lang="tr-TR" altLang="ja-JP" sz="2800" dirty="0">
                <a:ea typeface="MS PGothic" charset="0"/>
              </a:rPr>
              <a:t> </a:t>
            </a:r>
            <a:r>
              <a:rPr lang="tr-TR" altLang="ja-JP" sz="2800" dirty="0" err="1">
                <a:ea typeface="MS PGothic" charset="0"/>
              </a:rPr>
              <a:t>depends</a:t>
            </a:r>
            <a:r>
              <a:rPr lang="tr-TR" altLang="ja-JP" sz="2800" dirty="0">
                <a:ea typeface="MS PGothic" charset="0"/>
              </a:rPr>
              <a:t> on </a:t>
            </a:r>
            <a:r>
              <a:rPr lang="tr-TR" altLang="ja-JP" sz="2800" dirty="0" err="1">
                <a:ea typeface="MS PGothic" charset="0"/>
              </a:rPr>
              <a:t>the</a:t>
            </a:r>
            <a:r>
              <a:rPr lang="tr-TR" altLang="ja-JP" sz="2800" dirty="0">
                <a:ea typeface="MS PGothic" charset="0"/>
              </a:rPr>
              <a:t> </a:t>
            </a:r>
            <a:r>
              <a:rPr lang="tr-TR" altLang="ja-JP" sz="2800" dirty="0" err="1">
                <a:ea typeface="MS PGothic" charset="0"/>
              </a:rPr>
              <a:t>actions</a:t>
            </a:r>
            <a:r>
              <a:rPr lang="tr-TR" altLang="ja-JP" sz="2800" dirty="0">
                <a:ea typeface="MS PGothic" charset="0"/>
              </a:rPr>
              <a:t> of AT-Phone.</a:t>
            </a:r>
          </a:p>
          <a:p>
            <a:pPr lvl="1" eaLnBrk="1" hangingPunct="1"/>
            <a:r>
              <a:rPr lang="tr-TR" sz="2800" dirty="0" err="1">
                <a:ea typeface="MS PGothic" charset="0"/>
              </a:rPr>
              <a:t>Note</a:t>
            </a:r>
            <a:r>
              <a:rPr lang="tr-TR" sz="2800" dirty="0">
                <a:ea typeface="MS PGothic" charset="0"/>
              </a:rPr>
              <a:t> </a:t>
            </a:r>
            <a:r>
              <a:rPr lang="tr-TR" sz="2800" dirty="0" err="1">
                <a:ea typeface="MS PGothic" charset="0"/>
              </a:rPr>
              <a:t>the</a:t>
            </a:r>
            <a:r>
              <a:rPr lang="tr-TR" sz="2800" dirty="0">
                <a:ea typeface="MS PGothic" charset="0"/>
              </a:rPr>
              <a:t> </a:t>
            </a:r>
            <a:r>
              <a:rPr lang="tr-TR" sz="2800" dirty="0" err="1">
                <a:ea typeface="MS PGothic" charset="0"/>
              </a:rPr>
              <a:t>difference</a:t>
            </a:r>
            <a:r>
              <a:rPr lang="tr-TR" sz="2800" dirty="0">
                <a:ea typeface="MS PGothic" charset="0"/>
              </a:rPr>
              <a:t> </a:t>
            </a:r>
            <a:r>
              <a:rPr lang="tr-TR" sz="2800" dirty="0" err="1">
                <a:ea typeface="MS PGothic" charset="0"/>
              </a:rPr>
              <a:t>between</a:t>
            </a:r>
            <a:r>
              <a:rPr lang="tr-TR" sz="2800" dirty="0">
                <a:ea typeface="MS PGothic" charset="0"/>
              </a:rPr>
              <a:t> </a:t>
            </a:r>
            <a:r>
              <a:rPr lang="tr-TR" sz="2800" dirty="0" err="1">
                <a:ea typeface="MS PGothic" charset="0"/>
              </a:rPr>
              <a:t>interdependence</a:t>
            </a:r>
            <a:r>
              <a:rPr lang="tr-TR" sz="2800" dirty="0">
                <a:ea typeface="MS PGothic" charset="0"/>
              </a:rPr>
              <a:t> </a:t>
            </a:r>
            <a:r>
              <a:rPr lang="tr-TR" sz="2800" dirty="0" err="1">
                <a:ea typeface="MS PGothic" charset="0"/>
              </a:rPr>
              <a:t>and</a:t>
            </a:r>
            <a:r>
              <a:rPr lang="tr-TR" sz="2800" dirty="0">
                <a:ea typeface="MS PGothic" charset="0"/>
              </a:rPr>
              <a:t> </a:t>
            </a:r>
            <a:r>
              <a:rPr lang="tr-TR" sz="2800" dirty="0" err="1">
                <a:ea typeface="MS PGothic" charset="0"/>
              </a:rPr>
              <a:t>independence</a:t>
            </a:r>
            <a:endParaRPr lang="tr-TR" sz="2800" dirty="0">
              <a:ea typeface="MS PGothic" charset="0"/>
            </a:endParaRPr>
          </a:p>
        </p:txBody>
      </p:sp>
    </p:spTree>
    <p:extLst>
      <p:ext uri="{BB962C8B-B14F-4D97-AF65-F5344CB8AC3E}">
        <p14:creationId xmlns:p14="http://schemas.microsoft.com/office/powerpoint/2010/main" val="284358281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19459">
                                            <p:txEl>
                                              <p:pRg st="1" end="1"/>
                                            </p:txEl>
                                          </p:spTgt>
                                        </p:tgtEl>
                                        <p:attrNameLst>
                                          <p:attrName>style.visibility</p:attrName>
                                        </p:attrNameLst>
                                      </p:cBhvr>
                                      <p:to>
                                        <p:strVal val="visible"/>
                                      </p:to>
                                    </p:set>
                                    <p:animEffect transition="in" filter="checkerboard(across)">
                                      <p:cBhvr>
                                        <p:cTn id="7" dur="500"/>
                                        <p:tgtEl>
                                          <p:spTgt spid="19459">
                                            <p:txEl>
                                              <p:pRg st="1" end="1"/>
                                            </p:txEl>
                                          </p:spTgt>
                                        </p:tgtEl>
                                      </p:cBhvr>
                                    </p:animEffect>
                                  </p:childTnLst>
                                </p:cTn>
                              </p:par>
                              <p:par>
                                <p:cTn id="8" presetID="5" presetClass="entr" presetSubtype="10" fill="hold" nodeType="withEffect">
                                  <p:stCondLst>
                                    <p:cond delay="0"/>
                                  </p:stCondLst>
                                  <p:childTnLst>
                                    <p:set>
                                      <p:cBhvr>
                                        <p:cTn id="9" dur="1" fill="hold">
                                          <p:stCondLst>
                                            <p:cond delay="0"/>
                                          </p:stCondLst>
                                        </p:cTn>
                                        <p:tgtEl>
                                          <p:spTgt spid="19459">
                                            <p:txEl>
                                              <p:pRg st="2" end="2"/>
                                            </p:txEl>
                                          </p:spTgt>
                                        </p:tgtEl>
                                        <p:attrNameLst>
                                          <p:attrName>style.visibility</p:attrName>
                                        </p:attrNameLst>
                                      </p:cBhvr>
                                      <p:to>
                                        <p:strVal val="visible"/>
                                      </p:to>
                                    </p:set>
                                    <p:animEffect transition="in" filter="checkerboard(across)">
                                      <p:cBhvr>
                                        <p:cTn id="10" dur="500"/>
                                        <p:tgtEl>
                                          <p:spTgt spid="19459">
                                            <p:txEl>
                                              <p:pRg st="2" end="2"/>
                                            </p:txEl>
                                          </p:spTgt>
                                        </p:tgtEl>
                                      </p:cBhvr>
                                    </p:animEffect>
                                  </p:childTnLst>
                                </p:cTn>
                              </p:par>
                              <p:par>
                                <p:cTn id="11" presetID="5" presetClass="entr" presetSubtype="10" fill="hold" nodeType="withEffect">
                                  <p:stCondLst>
                                    <p:cond delay="0"/>
                                  </p:stCondLst>
                                  <p:childTnLst>
                                    <p:set>
                                      <p:cBhvr>
                                        <p:cTn id="12" dur="1" fill="hold">
                                          <p:stCondLst>
                                            <p:cond delay="0"/>
                                          </p:stCondLst>
                                        </p:cTn>
                                        <p:tgtEl>
                                          <p:spTgt spid="19459">
                                            <p:txEl>
                                              <p:pRg st="3" end="3"/>
                                            </p:txEl>
                                          </p:spTgt>
                                        </p:tgtEl>
                                        <p:attrNameLst>
                                          <p:attrName>style.visibility</p:attrName>
                                        </p:attrNameLst>
                                      </p:cBhvr>
                                      <p:to>
                                        <p:strVal val="visible"/>
                                      </p:to>
                                    </p:set>
                                    <p:animEffect transition="in" filter="checkerboard(across)">
                                      <p:cBhvr>
                                        <p:cTn id="13" dur="500"/>
                                        <p:tgtEl>
                                          <p:spTgt spid="1945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Title 1"/>
          <p:cNvSpPr>
            <a:spLocks noGrp="1"/>
          </p:cNvSpPr>
          <p:nvPr>
            <p:ph type="title"/>
          </p:nvPr>
        </p:nvSpPr>
        <p:spPr>
          <a:xfrm>
            <a:off x="609600" y="59"/>
            <a:ext cx="10972800" cy="1527175"/>
          </a:xfrm>
        </p:spPr>
        <p:txBody>
          <a:bodyPr/>
          <a:lstStyle/>
          <a:p>
            <a:pPr algn="ctr"/>
            <a:r>
              <a:rPr lang="tr-TR" b="1" dirty="0">
                <a:ea typeface="MS PGothic" charset="0"/>
              </a:rPr>
              <a:t>Piyasa Yapılarının Karşılaştırılması</a:t>
            </a:r>
          </a:p>
        </p:txBody>
      </p:sp>
      <p:graphicFrame>
        <p:nvGraphicFramePr>
          <p:cNvPr id="5" name="Table 4"/>
          <p:cNvGraphicFramePr>
            <a:graphicFrameLocks noGrp="1"/>
          </p:cNvGraphicFramePr>
          <p:nvPr>
            <p:extLst>
              <p:ext uri="{D42A27DB-BD31-4B8C-83A1-F6EECF244321}">
                <p14:modId xmlns:p14="http://schemas.microsoft.com/office/powerpoint/2010/main" val="2525923076"/>
              </p:ext>
            </p:extLst>
          </p:nvPr>
        </p:nvGraphicFramePr>
        <p:xfrm>
          <a:off x="391584" y="1828800"/>
          <a:ext cx="11523670" cy="4524376"/>
        </p:xfrm>
        <a:graphic>
          <a:graphicData uri="http://schemas.openxmlformats.org/drawingml/2006/table">
            <a:tbl>
              <a:tblPr/>
              <a:tblGrid>
                <a:gridCol w="3742803">
                  <a:extLst>
                    <a:ext uri="{9D8B030D-6E8A-4147-A177-3AD203B41FA5}">
                      <a16:colId xmlns:a16="http://schemas.microsoft.com/office/drawing/2014/main" val="20000"/>
                    </a:ext>
                  </a:extLst>
                </a:gridCol>
                <a:gridCol w="4011084">
                  <a:extLst>
                    <a:ext uri="{9D8B030D-6E8A-4147-A177-3AD203B41FA5}">
                      <a16:colId xmlns:a16="http://schemas.microsoft.com/office/drawing/2014/main" val="20001"/>
                    </a:ext>
                  </a:extLst>
                </a:gridCol>
                <a:gridCol w="3769783">
                  <a:extLst>
                    <a:ext uri="{9D8B030D-6E8A-4147-A177-3AD203B41FA5}">
                      <a16:colId xmlns:a16="http://schemas.microsoft.com/office/drawing/2014/main" val="20002"/>
                    </a:ext>
                  </a:extLst>
                </a:gridCol>
              </a:tblGrid>
              <a:tr h="1379538">
                <a:tc>
                  <a:txBody>
                    <a:bodyPr/>
                    <a:lstStyle/>
                    <a:p>
                      <a:pPr marL="0" marR="0" lvl="0" indent="0" algn="ctr" defTabSz="457200" rtl="0" eaLnBrk="1" fontAlgn="base" latinLnBrk="0" hangingPunct="1">
                        <a:lnSpc>
                          <a:spcPct val="115000"/>
                        </a:lnSpc>
                        <a:spcBef>
                          <a:spcPct val="0"/>
                        </a:spcBef>
                        <a:spcAft>
                          <a:spcPct val="0"/>
                        </a:spcAft>
                        <a:buClrTx/>
                        <a:buSzTx/>
                        <a:buFontTx/>
                        <a:buNone/>
                        <a:tabLst/>
                      </a:pPr>
                      <a:r>
                        <a:rPr kumimoji="0" lang="tr-TR" sz="2000" b="1" i="0" u="none" strike="noStrike" cap="none" normalizeH="0" baseline="0" noProof="0">
                          <a:ln>
                            <a:noFill/>
                          </a:ln>
                          <a:solidFill>
                            <a:schemeClr val="tx1"/>
                          </a:solidFill>
                          <a:effectLst/>
                          <a:latin typeface="Cambria" panose="02040503050406030204" pitchFamily="18" charset="0"/>
                          <a:ea typeface="MS PGothic" charset="0"/>
                          <a:cs typeface="Times New Roman" charset="0"/>
                        </a:rPr>
                        <a:t>Tam Rekabetçi Piyasa</a:t>
                      </a:r>
                    </a:p>
                  </a:txBody>
                  <a:tcPr marL="91433" marR="91433"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BE5F1"/>
                    </a:solidFill>
                  </a:tcPr>
                </a:tc>
                <a:tc>
                  <a:txBody>
                    <a:bodyPr/>
                    <a:lstStyle/>
                    <a:p>
                      <a:pPr marL="0" marR="0" lvl="0" indent="0" algn="ctr" defTabSz="457200" rtl="0" eaLnBrk="1" fontAlgn="base" latinLnBrk="0" hangingPunct="1">
                        <a:lnSpc>
                          <a:spcPct val="115000"/>
                        </a:lnSpc>
                        <a:spcBef>
                          <a:spcPct val="0"/>
                        </a:spcBef>
                        <a:spcAft>
                          <a:spcPct val="0"/>
                        </a:spcAft>
                        <a:buClrTx/>
                        <a:buSzTx/>
                        <a:buFontTx/>
                        <a:buNone/>
                        <a:tabLst/>
                      </a:pPr>
                      <a:r>
                        <a:rPr kumimoji="0" lang="tr-TR" sz="2000" b="1" i="0" u="none" strike="noStrike" cap="none" normalizeH="0" baseline="0" noProof="0">
                          <a:ln>
                            <a:noFill/>
                          </a:ln>
                          <a:solidFill>
                            <a:schemeClr val="tx1"/>
                          </a:solidFill>
                          <a:effectLst/>
                          <a:latin typeface="Cambria" panose="02040503050406030204" pitchFamily="18" charset="0"/>
                          <a:ea typeface="MS PGothic" charset="0"/>
                          <a:cs typeface="Times New Roman" charset="0"/>
                        </a:rPr>
                        <a:t>Tekelci Rekabet Piyasası</a:t>
                      </a:r>
                      <a:endParaRPr kumimoji="0" lang="tr-TR" sz="2000" b="1" i="0" u="none" strike="noStrike" cap="none" normalizeH="0" baseline="0" noProof="0" dirty="0">
                        <a:ln>
                          <a:noFill/>
                        </a:ln>
                        <a:solidFill>
                          <a:schemeClr val="tx1"/>
                        </a:solidFill>
                        <a:effectLst/>
                        <a:latin typeface="Cambria" panose="02040503050406030204" pitchFamily="18" charset="0"/>
                        <a:ea typeface="MS PGothic" charset="0"/>
                        <a:cs typeface="Times New Roman" charset="0"/>
                      </a:endParaRPr>
                    </a:p>
                  </a:txBody>
                  <a:tcPr marL="91433" marR="91433"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BE5F1"/>
                    </a:solidFill>
                  </a:tcPr>
                </a:tc>
                <a:tc>
                  <a:txBody>
                    <a:bodyPr/>
                    <a:lstStyle/>
                    <a:p>
                      <a:pPr marL="0" marR="0" lvl="0" indent="0" algn="ctr" defTabSz="457200" rtl="0" eaLnBrk="1" fontAlgn="base" latinLnBrk="0" hangingPunct="1">
                        <a:lnSpc>
                          <a:spcPct val="115000"/>
                        </a:lnSpc>
                        <a:spcBef>
                          <a:spcPct val="0"/>
                        </a:spcBef>
                        <a:spcAft>
                          <a:spcPct val="0"/>
                        </a:spcAft>
                        <a:buClrTx/>
                        <a:buSzTx/>
                        <a:buFontTx/>
                        <a:buNone/>
                        <a:tabLst/>
                      </a:pPr>
                      <a:r>
                        <a:rPr kumimoji="0" lang="tr-TR" sz="2000" b="1" i="0" u="none" strike="noStrike" cap="none" normalizeH="0" baseline="0" noProof="0">
                          <a:ln>
                            <a:noFill/>
                          </a:ln>
                          <a:solidFill>
                            <a:schemeClr val="tx1"/>
                          </a:solidFill>
                          <a:effectLst/>
                          <a:latin typeface="Cambria" panose="02040503050406030204" pitchFamily="18" charset="0"/>
                          <a:ea typeface="MS PGothic" charset="0"/>
                          <a:cs typeface="Times New Roman" charset="0"/>
                        </a:rPr>
                        <a:t>Tekel</a:t>
                      </a:r>
                    </a:p>
                  </a:txBody>
                  <a:tcPr marL="91433" marR="91433"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BE5F1"/>
                    </a:solidFill>
                  </a:tcPr>
                </a:tc>
                <a:extLst>
                  <a:ext uri="{0D108BD9-81ED-4DB2-BD59-A6C34878D82A}">
                    <a16:rowId xmlns:a16="http://schemas.microsoft.com/office/drawing/2014/main" val="10000"/>
                  </a:ext>
                </a:extLst>
              </a:tr>
              <a:tr h="898525">
                <a:tc>
                  <a:txBody>
                    <a:bodyPr/>
                    <a:lstStyle/>
                    <a:p>
                      <a:pPr marL="0" marR="0" lvl="0" indent="0" algn="ctr" defTabSz="457200" rtl="0" eaLnBrk="1" fontAlgn="base" latinLnBrk="0" hangingPunct="1">
                        <a:lnSpc>
                          <a:spcPct val="115000"/>
                        </a:lnSpc>
                        <a:spcBef>
                          <a:spcPct val="0"/>
                        </a:spcBef>
                        <a:spcAft>
                          <a:spcPct val="0"/>
                        </a:spcAft>
                        <a:buClrTx/>
                        <a:buSzTx/>
                        <a:buFontTx/>
                        <a:buNone/>
                        <a:tabLst/>
                      </a:pPr>
                      <a:r>
                        <a:rPr kumimoji="0" lang="tr-TR" sz="2000" b="0" i="0" u="none" strike="noStrike" cap="none" normalizeH="0" baseline="0" noProof="0">
                          <a:ln>
                            <a:noFill/>
                          </a:ln>
                          <a:solidFill>
                            <a:schemeClr val="tx1"/>
                          </a:solidFill>
                          <a:effectLst/>
                          <a:latin typeface="Cambria" panose="02040503050406030204" pitchFamily="18" charset="0"/>
                          <a:ea typeface="MS PGothic" charset="0"/>
                          <a:cs typeface="Times New Roman" charset="0"/>
                        </a:rPr>
                        <a:t>Birçok satıcı </a:t>
                      </a:r>
                    </a:p>
                  </a:txBody>
                  <a:tcPr marL="91433" marR="91433"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15000"/>
                        </a:lnSpc>
                        <a:spcBef>
                          <a:spcPct val="0"/>
                        </a:spcBef>
                        <a:spcAft>
                          <a:spcPct val="0"/>
                        </a:spcAft>
                        <a:buClrTx/>
                        <a:buSzTx/>
                        <a:buFontTx/>
                        <a:buNone/>
                        <a:tabLst/>
                      </a:pPr>
                      <a:r>
                        <a:rPr kumimoji="0" lang="tr-TR" sz="2000" b="0" i="0" u="none" strike="noStrike" cap="none" normalizeH="0" baseline="0" noProof="0">
                          <a:ln>
                            <a:noFill/>
                          </a:ln>
                          <a:solidFill>
                            <a:schemeClr val="tx1"/>
                          </a:solidFill>
                          <a:effectLst/>
                          <a:latin typeface="Cambria" panose="02040503050406030204" pitchFamily="18" charset="0"/>
                          <a:ea typeface="MS PGothic" charset="0"/>
                          <a:cs typeface="Times New Roman" charset="0"/>
                        </a:rPr>
                        <a:t>Birçok satıcı</a:t>
                      </a:r>
                    </a:p>
                  </a:txBody>
                  <a:tcPr marL="91433" marR="91433"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15000"/>
                        </a:lnSpc>
                        <a:spcBef>
                          <a:spcPct val="0"/>
                        </a:spcBef>
                        <a:spcAft>
                          <a:spcPct val="0"/>
                        </a:spcAft>
                        <a:buClrTx/>
                        <a:buSzTx/>
                        <a:buFontTx/>
                        <a:buNone/>
                        <a:tabLst/>
                      </a:pPr>
                      <a:r>
                        <a:rPr kumimoji="0" lang="tr-TR" sz="2000" b="0" i="0" u="none" strike="noStrike" cap="none" normalizeH="0" baseline="0" noProof="0">
                          <a:ln>
                            <a:noFill/>
                          </a:ln>
                          <a:solidFill>
                            <a:schemeClr val="tx1"/>
                          </a:solidFill>
                          <a:effectLst/>
                          <a:latin typeface="Cambria" panose="02040503050406030204" pitchFamily="18" charset="0"/>
                          <a:ea typeface="MS PGothic" charset="0"/>
                          <a:cs typeface="Times New Roman" charset="0"/>
                        </a:rPr>
                        <a:t>Tek satıcı</a:t>
                      </a:r>
                    </a:p>
                  </a:txBody>
                  <a:tcPr marL="91433" marR="91433"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347788">
                <a:tc>
                  <a:txBody>
                    <a:bodyPr/>
                    <a:lstStyle/>
                    <a:p>
                      <a:pPr marL="0" marR="0" lvl="0" indent="0" algn="ctr" defTabSz="457200" rtl="0" eaLnBrk="1" fontAlgn="base" latinLnBrk="0" hangingPunct="1">
                        <a:lnSpc>
                          <a:spcPct val="115000"/>
                        </a:lnSpc>
                        <a:spcBef>
                          <a:spcPct val="0"/>
                        </a:spcBef>
                        <a:spcAft>
                          <a:spcPct val="0"/>
                        </a:spcAft>
                        <a:buClrTx/>
                        <a:buSzTx/>
                        <a:buFontTx/>
                        <a:buNone/>
                        <a:tabLst/>
                      </a:pPr>
                      <a:r>
                        <a:rPr kumimoji="0" lang="tr-TR" sz="2000" b="0" i="0" u="none" strike="noStrike" cap="none" normalizeH="0" baseline="0" noProof="0" dirty="0">
                          <a:ln>
                            <a:noFill/>
                          </a:ln>
                          <a:solidFill>
                            <a:schemeClr val="tx1"/>
                          </a:solidFill>
                          <a:effectLst/>
                          <a:latin typeface="Cambria" panose="02040503050406030204" pitchFamily="18" charset="0"/>
                          <a:ea typeface="MS PGothic" charset="0"/>
                          <a:cs typeface="Times New Roman" charset="0"/>
                        </a:rPr>
                        <a:t>Benzer ürünler</a:t>
                      </a:r>
                    </a:p>
                  </a:txBody>
                  <a:tcPr marL="91433" marR="91433"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15000"/>
                        </a:lnSpc>
                        <a:spcBef>
                          <a:spcPct val="0"/>
                        </a:spcBef>
                        <a:spcAft>
                          <a:spcPct val="0"/>
                        </a:spcAft>
                        <a:buClrTx/>
                        <a:buSzTx/>
                        <a:buFontTx/>
                        <a:buNone/>
                        <a:tabLst/>
                      </a:pPr>
                      <a:r>
                        <a:rPr kumimoji="0" lang="tr-TR" sz="2000" b="0" i="0" u="none" strike="noStrike" cap="none" normalizeH="0" baseline="0" noProof="0" dirty="0">
                          <a:ln>
                            <a:noFill/>
                          </a:ln>
                          <a:solidFill>
                            <a:schemeClr val="tx1"/>
                          </a:solidFill>
                          <a:effectLst/>
                          <a:latin typeface="Cambria" panose="02040503050406030204" pitchFamily="18" charset="0"/>
                          <a:ea typeface="MS PGothic" charset="0"/>
                          <a:cs typeface="Times New Roman" charset="0"/>
                        </a:rPr>
                        <a:t>Farklılaştırılmış ürünler</a:t>
                      </a:r>
                    </a:p>
                  </a:txBody>
                  <a:tcPr marL="91433" marR="91433"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15000"/>
                        </a:lnSpc>
                        <a:spcBef>
                          <a:spcPct val="0"/>
                        </a:spcBef>
                        <a:spcAft>
                          <a:spcPct val="0"/>
                        </a:spcAft>
                        <a:buClrTx/>
                        <a:buSzTx/>
                        <a:buFontTx/>
                        <a:buNone/>
                        <a:tabLst/>
                      </a:pPr>
                      <a:r>
                        <a:rPr kumimoji="0" lang="tr-TR" sz="2000" b="0" i="0" u="none" strike="noStrike" cap="none" normalizeH="0" baseline="0" noProof="0" dirty="0">
                          <a:ln>
                            <a:noFill/>
                          </a:ln>
                          <a:solidFill>
                            <a:schemeClr val="tx1"/>
                          </a:solidFill>
                          <a:effectLst/>
                          <a:latin typeface="Cambria" panose="02040503050406030204" pitchFamily="18" charset="0"/>
                          <a:ea typeface="MS PGothic" charset="0"/>
                          <a:cs typeface="Times New Roman" charset="0"/>
                        </a:rPr>
                        <a:t>Yakın ikamesi olmayan benzersiz bir ürün</a:t>
                      </a:r>
                    </a:p>
                  </a:txBody>
                  <a:tcPr marL="91433" marR="91433"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898525">
                <a:tc>
                  <a:txBody>
                    <a:bodyPr/>
                    <a:lstStyle/>
                    <a:p>
                      <a:pPr marL="0" marR="0" lvl="0" indent="0" algn="ctr" defTabSz="457200" rtl="0" eaLnBrk="1" fontAlgn="base" latinLnBrk="0" hangingPunct="1">
                        <a:lnSpc>
                          <a:spcPct val="115000"/>
                        </a:lnSpc>
                        <a:spcBef>
                          <a:spcPct val="0"/>
                        </a:spcBef>
                        <a:spcAft>
                          <a:spcPct val="0"/>
                        </a:spcAft>
                        <a:buClrTx/>
                        <a:buSzTx/>
                        <a:buFontTx/>
                        <a:buNone/>
                        <a:tabLst/>
                      </a:pPr>
                      <a:r>
                        <a:rPr kumimoji="0" lang="tr-TR" sz="2000" b="0" i="0" u="none" strike="noStrike" cap="none" normalizeH="0" baseline="0" noProof="0" dirty="0">
                          <a:ln>
                            <a:noFill/>
                          </a:ln>
                          <a:solidFill>
                            <a:schemeClr val="tx1"/>
                          </a:solidFill>
                          <a:effectLst/>
                          <a:latin typeface="Cambria" panose="02040503050406030204" pitchFamily="18" charset="0"/>
                          <a:ea typeface="MS PGothic" charset="0"/>
                          <a:cs typeface="Times New Roman" charset="0"/>
                        </a:rPr>
                        <a:t>Serbest/Ücretsiz/Kolay giriş ve çıkış</a:t>
                      </a:r>
                    </a:p>
                  </a:txBody>
                  <a:tcPr marL="91433" marR="91433"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15000"/>
                        </a:lnSpc>
                        <a:spcBef>
                          <a:spcPct val="0"/>
                        </a:spcBef>
                        <a:spcAft>
                          <a:spcPct val="0"/>
                        </a:spcAft>
                        <a:buClrTx/>
                        <a:buSzTx/>
                        <a:buFontTx/>
                        <a:buNone/>
                        <a:tabLst/>
                      </a:pPr>
                      <a:r>
                        <a:rPr kumimoji="0" lang="tr-TR" sz="2000" b="0" i="0" u="none" strike="noStrike" cap="none" normalizeH="0" baseline="0" noProof="0" dirty="0">
                          <a:ln>
                            <a:noFill/>
                          </a:ln>
                          <a:solidFill>
                            <a:schemeClr val="tx1"/>
                          </a:solidFill>
                          <a:effectLst/>
                          <a:latin typeface="Cambria" panose="02040503050406030204" pitchFamily="18" charset="0"/>
                          <a:ea typeface="MS PGothic" charset="0"/>
                          <a:cs typeface="Times New Roman" charset="0"/>
                        </a:rPr>
                        <a:t>Serbest/Ücretsiz/Kolay giriş ve çıkış</a:t>
                      </a:r>
                    </a:p>
                  </a:txBody>
                  <a:tcPr marL="91433" marR="91433"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15000"/>
                        </a:lnSpc>
                        <a:spcBef>
                          <a:spcPct val="0"/>
                        </a:spcBef>
                        <a:spcAft>
                          <a:spcPct val="0"/>
                        </a:spcAft>
                        <a:buClrTx/>
                        <a:buSzTx/>
                        <a:buFontTx/>
                        <a:buNone/>
                        <a:tabLst/>
                      </a:pPr>
                      <a:r>
                        <a:rPr kumimoji="0" lang="tr-TR" sz="2000" b="0" i="0" u="none" strike="noStrike" cap="none" normalizeH="0" baseline="0" noProof="0" dirty="0">
                          <a:ln>
                            <a:noFill/>
                          </a:ln>
                          <a:solidFill>
                            <a:schemeClr val="tx1"/>
                          </a:solidFill>
                          <a:effectLst/>
                          <a:latin typeface="Cambria" panose="02040503050406030204" pitchFamily="18" charset="0"/>
                          <a:ea typeface="MS PGothic" charset="0"/>
                          <a:cs typeface="Times New Roman" charset="0"/>
                        </a:rPr>
                        <a:t>Yüksek giriş ve çıkış engelleri</a:t>
                      </a:r>
                    </a:p>
                  </a:txBody>
                  <a:tcPr marL="91433" marR="91433"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56700792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Title 1"/>
          <p:cNvSpPr>
            <a:spLocks noGrp="1"/>
          </p:cNvSpPr>
          <p:nvPr>
            <p:ph type="title"/>
          </p:nvPr>
        </p:nvSpPr>
        <p:spPr>
          <a:xfrm>
            <a:off x="609600" y="45"/>
            <a:ext cx="10972800" cy="1527175"/>
          </a:xfrm>
        </p:spPr>
        <p:txBody>
          <a:bodyPr/>
          <a:lstStyle/>
          <a:p>
            <a:r>
              <a:rPr lang="tr-TR" b="1">
                <a:ea typeface="MS PGothic" charset="0"/>
              </a:rPr>
              <a:t>Competition, Duopoly, and Monopoly</a:t>
            </a:r>
            <a:endParaRPr lang="tr-TR" b="1" dirty="0">
              <a:ea typeface="MS PGothic" charset="0"/>
            </a:endParaRPr>
          </a:p>
        </p:txBody>
      </p:sp>
      <p:graphicFrame>
        <p:nvGraphicFramePr>
          <p:cNvPr id="5" name="Table 4"/>
          <p:cNvGraphicFramePr>
            <a:graphicFrameLocks noGrp="1"/>
          </p:cNvGraphicFramePr>
          <p:nvPr>
            <p:extLst>
              <p:ext uri="{D42A27DB-BD31-4B8C-83A1-F6EECF244321}">
                <p14:modId xmlns:p14="http://schemas.microsoft.com/office/powerpoint/2010/main" val="4126540989"/>
              </p:ext>
            </p:extLst>
          </p:nvPr>
        </p:nvGraphicFramePr>
        <p:xfrm>
          <a:off x="414337" y="1695450"/>
          <a:ext cx="11242147" cy="4979988"/>
        </p:xfrm>
        <a:graphic>
          <a:graphicData uri="http://schemas.openxmlformats.org/drawingml/2006/table">
            <a:tbl>
              <a:tblPr/>
              <a:tblGrid>
                <a:gridCol w="2543176">
                  <a:extLst>
                    <a:ext uri="{9D8B030D-6E8A-4147-A177-3AD203B41FA5}">
                      <a16:colId xmlns:a16="http://schemas.microsoft.com/office/drawing/2014/main" val="20000"/>
                    </a:ext>
                  </a:extLst>
                </a:gridCol>
                <a:gridCol w="2732087">
                  <a:extLst>
                    <a:ext uri="{9D8B030D-6E8A-4147-A177-3AD203B41FA5}">
                      <a16:colId xmlns:a16="http://schemas.microsoft.com/office/drawing/2014/main" val="20001"/>
                    </a:ext>
                  </a:extLst>
                </a:gridCol>
                <a:gridCol w="3166533">
                  <a:extLst>
                    <a:ext uri="{9D8B030D-6E8A-4147-A177-3AD203B41FA5}">
                      <a16:colId xmlns:a16="http://schemas.microsoft.com/office/drawing/2014/main" val="20002"/>
                    </a:ext>
                  </a:extLst>
                </a:gridCol>
                <a:gridCol w="2800351">
                  <a:extLst>
                    <a:ext uri="{9D8B030D-6E8A-4147-A177-3AD203B41FA5}">
                      <a16:colId xmlns:a16="http://schemas.microsoft.com/office/drawing/2014/main" val="20003"/>
                    </a:ext>
                  </a:extLst>
                </a:gridCol>
              </a:tblGrid>
              <a:tr h="628650">
                <a:tc>
                  <a:txBody>
                    <a:bodyPr/>
                    <a:lstStyle/>
                    <a:p>
                      <a:pPr marL="0" marR="0" lvl="0" indent="0" algn="ctr" defTabSz="4572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Cambria" panose="02040503050406030204" pitchFamily="18" charset="0"/>
                        <a:ea typeface="MS PGothic" charset="0"/>
                        <a:cs typeface="Times New Roman" charset="0"/>
                      </a:endParaRPr>
                    </a:p>
                  </a:txBody>
                  <a:tcPr marL="91448" marR="91448"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6D9F1"/>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a:ln>
                            <a:noFill/>
                          </a:ln>
                          <a:solidFill>
                            <a:schemeClr val="tx1"/>
                          </a:solidFill>
                          <a:effectLst/>
                          <a:latin typeface="Cambria" panose="02040503050406030204" pitchFamily="18" charset="0"/>
                          <a:ea typeface="MS PGothic" charset="0"/>
                          <a:cs typeface="Times New Roman" charset="0"/>
                        </a:rPr>
                        <a:t>Competitive Markets</a:t>
                      </a:r>
                    </a:p>
                  </a:txBody>
                  <a:tcPr marL="91448" marR="91448"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6D9F1"/>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a:ln>
                            <a:noFill/>
                          </a:ln>
                          <a:solidFill>
                            <a:schemeClr val="tx1"/>
                          </a:solidFill>
                          <a:effectLst/>
                          <a:latin typeface="Cambria" panose="02040503050406030204" pitchFamily="18" charset="0"/>
                          <a:ea typeface="MS PGothic" charset="0"/>
                          <a:cs typeface="Times New Roman" charset="0"/>
                        </a:rPr>
                        <a:t>Duopoly</a:t>
                      </a:r>
                    </a:p>
                  </a:txBody>
                  <a:tcPr marL="91448" marR="91448"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6D9F1"/>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a:ln>
                            <a:noFill/>
                          </a:ln>
                          <a:solidFill>
                            <a:schemeClr val="tx1"/>
                          </a:solidFill>
                          <a:effectLst/>
                          <a:latin typeface="Cambria" panose="02040503050406030204" pitchFamily="18" charset="0"/>
                          <a:ea typeface="MS PGothic" charset="0"/>
                          <a:cs typeface="Times New Roman" charset="0"/>
                        </a:rPr>
                        <a:t>Monopoly</a:t>
                      </a:r>
                    </a:p>
                  </a:txBody>
                  <a:tcPr marL="91448" marR="91448"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6D9F1"/>
                    </a:solidFill>
                  </a:tcPr>
                </a:tc>
                <a:extLst>
                  <a:ext uri="{0D108BD9-81ED-4DB2-BD59-A6C34878D82A}">
                    <a16:rowId xmlns:a16="http://schemas.microsoft.com/office/drawing/2014/main" val="10000"/>
                  </a:ext>
                </a:extLst>
              </a:tr>
              <a:tr h="554038">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a:ln>
                            <a:noFill/>
                          </a:ln>
                          <a:solidFill>
                            <a:schemeClr val="tx1"/>
                          </a:solidFill>
                          <a:effectLst/>
                          <a:latin typeface="Cambria" panose="02040503050406030204" pitchFamily="18" charset="0"/>
                          <a:ea typeface="MS PGothic" charset="0"/>
                          <a:cs typeface="Times New Roman" charset="0"/>
                        </a:rPr>
                        <a:t>Price</a:t>
                      </a:r>
                    </a:p>
                  </a:txBody>
                  <a:tcPr marL="91448" marR="91448"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Cambria" panose="02040503050406030204" pitchFamily="18" charset="0"/>
                          <a:ea typeface="MS PGothic" charset="0"/>
                          <a:cs typeface="Times New Roman" charset="0"/>
                        </a:rPr>
                        <a:t>$0</a:t>
                      </a:r>
                    </a:p>
                  </a:txBody>
                  <a:tcPr marL="91448" marR="91448"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Cambria" panose="02040503050406030204" pitchFamily="18" charset="0"/>
                          <a:ea typeface="MS PGothic" charset="0"/>
                          <a:cs typeface="Times New Roman" charset="0"/>
                        </a:rPr>
                        <a:t>$60</a:t>
                      </a:r>
                    </a:p>
                  </a:txBody>
                  <a:tcPr marL="91448" marR="91448"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Cambria" panose="02040503050406030204" pitchFamily="18" charset="0"/>
                          <a:ea typeface="MS PGothic" charset="0"/>
                          <a:cs typeface="Times New Roman" charset="0"/>
                        </a:rPr>
                        <a:t>$90</a:t>
                      </a:r>
                    </a:p>
                  </a:txBody>
                  <a:tcPr marL="91448" marR="91448"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73088">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a:ln>
                            <a:noFill/>
                          </a:ln>
                          <a:solidFill>
                            <a:schemeClr val="tx1"/>
                          </a:solidFill>
                          <a:effectLst/>
                          <a:latin typeface="Cambria" panose="02040503050406030204" pitchFamily="18" charset="0"/>
                          <a:ea typeface="MS PGothic" charset="0"/>
                          <a:cs typeface="Times New Roman" charset="0"/>
                        </a:rPr>
                        <a:t>Output</a:t>
                      </a:r>
                      <a:r>
                        <a:rPr kumimoji="0" lang="en-US" sz="2000" b="0" i="0" u="none" strike="noStrike" cap="none" normalizeH="0" baseline="0" dirty="0">
                          <a:ln>
                            <a:noFill/>
                          </a:ln>
                          <a:solidFill>
                            <a:schemeClr val="tx1"/>
                          </a:solidFill>
                          <a:effectLst/>
                          <a:latin typeface="Cambria" panose="02040503050406030204" pitchFamily="18" charset="0"/>
                          <a:ea typeface="MS PGothic" charset="0"/>
                          <a:cs typeface="Times New Roman" charset="0"/>
                        </a:rPr>
                        <a:t> </a:t>
                      </a:r>
                    </a:p>
                  </a:txBody>
                  <a:tcPr marL="91448" marR="91448"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Cambria" panose="02040503050406030204" pitchFamily="18" charset="0"/>
                          <a:ea typeface="MS PGothic" charset="0"/>
                          <a:cs typeface="Times New Roman" charset="0"/>
                        </a:rPr>
                        <a:t>1200</a:t>
                      </a:r>
                    </a:p>
                  </a:txBody>
                  <a:tcPr marL="91448" marR="91448"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Cambria" panose="02040503050406030204" pitchFamily="18" charset="0"/>
                          <a:ea typeface="MS PGothic" charset="0"/>
                          <a:cs typeface="Times New Roman" charset="0"/>
                        </a:rPr>
                        <a:t>800</a:t>
                      </a:r>
                    </a:p>
                  </a:txBody>
                  <a:tcPr marL="91448" marR="91448"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Cambria" panose="02040503050406030204" pitchFamily="18" charset="0"/>
                          <a:ea typeface="MS PGothic" charset="0"/>
                          <a:cs typeface="Times New Roman" charset="0"/>
                        </a:rPr>
                        <a:t>600</a:t>
                      </a:r>
                    </a:p>
                  </a:txBody>
                  <a:tcPr marL="91448" marR="91448"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609600">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a:ln>
                            <a:noFill/>
                          </a:ln>
                          <a:solidFill>
                            <a:schemeClr val="tx1"/>
                          </a:solidFill>
                          <a:effectLst/>
                          <a:latin typeface="Cambria" panose="02040503050406030204" pitchFamily="18" charset="0"/>
                          <a:ea typeface="MS PGothic" charset="0"/>
                          <a:cs typeface="Times New Roman" charset="0"/>
                        </a:rPr>
                        <a:t>Socially Efficient?</a:t>
                      </a:r>
                    </a:p>
                  </a:txBody>
                  <a:tcPr marL="91448" marR="91448"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Cambria" panose="02040503050406030204" pitchFamily="18" charset="0"/>
                          <a:ea typeface="MS PGothic" charset="0"/>
                          <a:cs typeface="Times New Roman" charset="0"/>
                        </a:rPr>
                        <a:t>Yes</a:t>
                      </a:r>
                    </a:p>
                  </a:txBody>
                  <a:tcPr marL="91448" marR="91448"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Cambria" panose="02040503050406030204" pitchFamily="18" charset="0"/>
                          <a:ea typeface="MS PGothic" charset="0"/>
                          <a:cs typeface="Times New Roman" charset="0"/>
                        </a:rPr>
                        <a:t>No</a:t>
                      </a:r>
                    </a:p>
                  </a:txBody>
                  <a:tcPr marL="91448" marR="91448"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Cambria" panose="02040503050406030204" pitchFamily="18" charset="0"/>
                          <a:ea typeface="MS PGothic" charset="0"/>
                          <a:cs typeface="Times New Roman" charset="0"/>
                        </a:rPr>
                        <a:t>No</a:t>
                      </a:r>
                    </a:p>
                  </a:txBody>
                  <a:tcPr marL="91448" marR="91448"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614612">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a:ln>
                            <a:noFill/>
                          </a:ln>
                          <a:solidFill>
                            <a:schemeClr val="tx1"/>
                          </a:solidFill>
                          <a:effectLst/>
                          <a:latin typeface="Cambria" panose="02040503050406030204" pitchFamily="18" charset="0"/>
                          <a:ea typeface="MS PGothic" charset="0"/>
                          <a:cs typeface="Times New Roman" charset="0"/>
                        </a:rPr>
                        <a:t>Explanation</a:t>
                      </a:r>
                    </a:p>
                  </a:txBody>
                  <a:tcPr marL="91448" marR="91448"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MS PGothic" charset="0"/>
                          <a:cs typeface="Times New Roman" charset="0"/>
                        </a:rPr>
                        <a:t>Since the marginal cost of providing cellphone service is zero, the price is eventually driven to zero.</a:t>
                      </a:r>
                    </a:p>
                  </a:txBody>
                  <a:tcPr marL="91448" marR="91448"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MS PGothic" charset="0"/>
                          <a:cs typeface="Times New Roman" charset="0"/>
                        </a:rPr>
                        <a:t>Each firm is mutually interdependent and adopts a strategy based on the actions of its rival. This leads both firms to charge $60 and service 400 customers.</a:t>
                      </a:r>
                    </a:p>
                  </a:txBody>
                  <a:tcPr marL="91448" marR="91448"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MS PGothic" charset="0"/>
                          <a:cs typeface="Times New Roman" charset="0"/>
                        </a:rPr>
                        <a:t>The monopolist is free to choose the profit-maximizing output. In this example it maximizes its total revenue.</a:t>
                      </a:r>
                    </a:p>
                  </a:txBody>
                  <a:tcPr marL="91448" marR="91448"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48058596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8242" name="Picture 2" descr="02_PRINECOMI_CH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8516" y="906389"/>
            <a:ext cx="11374967" cy="56673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
        <p:nvSpPr>
          <p:cNvPr id="3" name="Title 1">
            <a:extLst>
              <a:ext uri="{FF2B5EF4-FFF2-40B4-BE49-F238E27FC236}">
                <a16:creationId xmlns:a16="http://schemas.microsoft.com/office/drawing/2014/main" id="{8E4303B0-B9DB-5145-9C3F-82CFF70F7364}"/>
              </a:ext>
            </a:extLst>
          </p:cNvPr>
          <p:cNvSpPr txBox="1">
            <a:spLocks/>
          </p:cNvSpPr>
          <p:nvPr/>
        </p:nvSpPr>
        <p:spPr bwMode="auto">
          <a:xfrm>
            <a:off x="108957" y="210444"/>
            <a:ext cx="11984567" cy="7124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lvl1pPr algn="l" defTabSz="457200" rtl="0" eaLnBrk="0" fontAlgn="base" hangingPunct="0">
              <a:spcBef>
                <a:spcPct val="0"/>
              </a:spcBef>
              <a:spcAft>
                <a:spcPct val="0"/>
              </a:spcAft>
              <a:defRPr sz="4400" b="0" i="0">
                <a:solidFill>
                  <a:schemeClr val="tx1"/>
                </a:solidFill>
                <a:latin typeface="Cambria" panose="02040503050406030204" pitchFamily="18" charset="0"/>
                <a:ea typeface="+mj-ea"/>
                <a:cs typeface="+mj-cs"/>
              </a:defRPr>
            </a:lvl1pPr>
            <a:lvl2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2pPr>
            <a:lvl3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3pPr>
            <a:lvl4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4pPr>
            <a:lvl5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5pPr>
            <a:lvl6pPr marL="457200"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6pPr>
            <a:lvl7pPr marL="914400"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7pPr>
            <a:lvl8pPr marL="1371600"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8pPr>
            <a:lvl9pPr marL="1828800"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9pPr>
          </a:lstStyle>
          <a:p>
            <a:pPr algn="ctr"/>
            <a:r>
              <a:rPr lang="tr-TR" sz="4200" b="1" kern="0">
                <a:ea typeface="MS PGothic" charset="0"/>
                <a:cs typeface="MS PGothic" charset="0"/>
              </a:rPr>
              <a:t>Organization of Petroleum Exporting Countries</a:t>
            </a:r>
            <a:endParaRPr lang="tr-TR" sz="4200" b="1" kern="0" dirty="0">
              <a:ea typeface="MS PGothic" charset="0"/>
              <a:cs typeface="MS PGothic" charset="0"/>
            </a:endParaRPr>
          </a:p>
        </p:txBody>
      </p:sp>
    </p:spTree>
    <p:extLst>
      <p:ext uri="{BB962C8B-B14F-4D97-AF65-F5344CB8AC3E}">
        <p14:creationId xmlns:p14="http://schemas.microsoft.com/office/powerpoint/2010/main" val="140078819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Title 1"/>
          <p:cNvSpPr>
            <a:spLocks noGrp="1"/>
          </p:cNvSpPr>
          <p:nvPr>
            <p:ph type="title" idx="4294967295"/>
          </p:nvPr>
        </p:nvSpPr>
        <p:spPr>
          <a:xfrm>
            <a:off x="609600" y="27"/>
            <a:ext cx="10972800" cy="1527175"/>
          </a:xfrm>
        </p:spPr>
        <p:txBody>
          <a:bodyPr/>
          <a:lstStyle/>
          <a:p>
            <a:pPr algn="l"/>
            <a:r>
              <a:rPr lang="tr-TR" b="1">
                <a:ea typeface="MS PGothic" charset="0"/>
                <a:cs typeface="MS PGothic" charset="0"/>
              </a:rPr>
              <a:t>Cheating in a Cartel</a:t>
            </a:r>
            <a:endParaRPr lang="tr-TR" b="1" dirty="0">
              <a:ea typeface="MS PGothic" charset="0"/>
              <a:cs typeface="MS PGothic" charset="0"/>
            </a:endParaRPr>
          </a:p>
        </p:txBody>
      </p:sp>
      <p:sp>
        <p:nvSpPr>
          <p:cNvPr id="21507" name="Content Placeholder 2"/>
          <p:cNvSpPr>
            <a:spLocks noGrp="1"/>
          </p:cNvSpPr>
          <p:nvPr>
            <p:ph idx="4294967295"/>
          </p:nvPr>
        </p:nvSpPr>
        <p:spPr>
          <a:xfrm>
            <a:off x="609600" y="1789113"/>
            <a:ext cx="10972800" cy="4895850"/>
          </a:xfrm>
        </p:spPr>
        <p:txBody>
          <a:bodyPr/>
          <a:lstStyle/>
          <a:p>
            <a:pPr eaLnBrk="1" hangingPunct="1"/>
            <a:r>
              <a:rPr lang="tr-TR" sz="3200" dirty="0">
                <a:ea typeface="MS PGothic" charset="0"/>
                <a:cs typeface="MS PGothic" charset="0"/>
              </a:rPr>
              <a:t>OPEC (</a:t>
            </a:r>
            <a:r>
              <a:rPr lang="tr-TR" sz="3200" dirty="0" err="1">
                <a:ea typeface="MS PGothic" charset="0"/>
                <a:cs typeface="MS PGothic" charset="0"/>
              </a:rPr>
              <a:t>Organization</a:t>
            </a:r>
            <a:r>
              <a:rPr lang="tr-TR" sz="3200" dirty="0">
                <a:ea typeface="MS PGothic" charset="0"/>
                <a:cs typeface="MS PGothic" charset="0"/>
              </a:rPr>
              <a:t> of </a:t>
            </a:r>
            <a:r>
              <a:rPr lang="tr-TR" sz="3200" dirty="0" err="1">
                <a:ea typeface="MS PGothic" charset="0"/>
                <a:cs typeface="MS PGothic" charset="0"/>
              </a:rPr>
              <a:t>Petroleum</a:t>
            </a:r>
            <a:endParaRPr lang="tr-TR" sz="3200" dirty="0">
              <a:ea typeface="MS PGothic" charset="0"/>
              <a:cs typeface="MS PGothic" charset="0"/>
            </a:endParaRPr>
          </a:p>
          <a:p>
            <a:pPr marL="0" indent="0" eaLnBrk="1" hangingPunct="1">
              <a:buNone/>
            </a:pPr>
            <a:r>
              <a:rPr lang="tr-TR" sz="3200" dirty="0">
                <a:ea typeface="MS PGothic" charset="0"/>
                <a:cs typeface="MS PGothic" charset="0"/>
              </a:rPr>
              <a:t>   </a:t>
            </a:r>
            <a:r>
              <a:rPr lang="tr-TR" sz="3200" dirty="0" err="1">
                <a:ea typeface="MS PGothic" charset="0"/>
                <a:cs typeface="MS PGothic" charset="0"/>
              </a:rPr>
              <a:t>Exporting</a:t>
            </a:r>
            <a:r>
              <a:rPr lang="tr-TR" sz="3200" dirty="0">
                <a:ea typeface="MS PGothic" charset="0"/>
                <a:cs typeface="MS PGothic" charset="0"/>
              </a:rPr>
              <a:t> </a:t>
            </a:r>
            <a:r>
              <a:rPr lang="tr-TR" sz="3200" dirty="0" err="1">
                <a:ea typeface="MS PGothic" charset="0"/>
                <a:cs typeface="MS PGothic" charset="0"/>
              </a:rPr>
              <a:t>Countries</a:t>
            </a:r>
            <a:r>
              <a:rPr lang="tr-TR" sz="3200" dirty="0">
                <a:ea typeface="MS PGothic" charset="0"/>
                <a:cs typeface="MS PGothic" charset="0"/>
              </a:rPr>
              <a:t>) </a:t>
            </a:r>
            <a:r>
              <a:rPr lang="tr-TR" sz="3200" dirty="0" err="1">
                <a:ea typeface="MS PGothic" charset="0"/>
                <a:cs typeface="MS PGothic" charset="0"/>
              </a:rPr>
              <a:t>cartel</a:t>
            </a:r>
            <a:endParaRPr lang="tr-TR" sz="3200" dirty="0">
              <a:ea typeface="MS PGothic" charset="0"/>
              <a:cs typeface="MS PGothic" charset="0"/>
            </a:endParaRPr>
          </a:p>
          <a:p>
            <a:pPr eaLnBrk="1" hangingPunct="1"/>
            <a:r>
              <a:rPr lang="tr-TR" sz="3200" dirty="0">
                <a:ea typeface="MS PGothic" charset="0"/>
                <a:cs typeface="MS PGothic" charset="0"/>
              </a:rPr>
              <a:t>1988 </a:t>
            </a:r>
            <a:r>
              <a:rPr lang="tr-TR" sz="3200" dirty="0" err="1">
                <a:ea typeface="MS PGothic" charset="0"/>
                <a:cs typeface="MS PGothic" charset="0"/>
              </a:rPr>
              <a:t>Iraq</a:t>
            </a:r>
            <a:endParaRPr lang="tr-TR" sz="3200" dirty="0">
              <a:ea typeface="MS PGothic" charset="0"/>
              <a:cs typeface="MS PGothic" charset="0"/>
            </a:endParaRPr>
          </a:p>
          <a:p>
            <a:pPr lvl="1" eaLnBrk="1" hangingPunct="1"/>
            <a:r>
              <a:rPr lang="tr-TR" sz="2800" dirty="0" err="1">
                <a:ea typeface="MS PGothic" charset="0"/>
                <a:cs typeface="MS PGothic" charset="0"/>
              </a:rPr>
              <a:t>Virtually</a:t>
            </a:r>
            <a:r>
              <a:rPr lang="tr-TR" sz="2800" dirty="0">
                <a:ea typeface="MS PGothic" charset="0"/>
                <a:cs typeface="MS PGothic" charset="0"/>
              </a:rPr>
              <a:t> </a:t>
            </a:r>
            <a:r>
              <a:rPr lang="tr-TR" sz="2800" dirty="0" err="1">
                <a:ea typeface="MS PGothic" charset="0"/>
                <a:cs typeface="MS PGothic" charset="0"/>
              </a:rPr>
              <a:t>bankrupt</a:t>
            </a:r>
            <a:endParaRPr lang="tr-TR" sz="2800" dirty="0">
              <a:ea typeface="MS PGothic" charset="0"/>
              <a:cs typeface="MS PGothic" charset="0"/>
            </a:endParaRPr>
          </a:p>
          <a:p>
            <a:pPr lvl="1" eaLnBrk="1" hangingPunct="1"/>
            <a:r>
              <a:rPr lang="tr-TR" sz="2800" dirty="0" err="1">
                <a:ea typeface="MS PGothic" charset="0"/>
                <a:cs typeface="MS PGothic" charset="0"/>
              </a:rPr>
              <a:t>Economy</a:t>
            </a:r>
            <a:r>
              <a:rPr lang="tr-TR" sz="2800" dirty="0">
                <a:ea typeface="MS PGothic" charset="0"/>
                <a:cs typeface="MS PGothic" charset="0"/>
              </a:rPr>
              <a:t> </a:t>
            </a:r>
            <a:r>
              <a:rPr lang="tr-TR" sz="2800" dirty="0" err="1">
                <a:ea typeface="MS PGothic" charset="0"/>
                <a:cs typeface="MS PGothic" charset="0"/>
              </a:rPr>
              <a:t>was</a:t>
            </a:r>
            <a:r>
              <a:rPr lang="tr-TR" sz="2800" dirty="0">
                <a:ea typeface="MS PGothic" charset="0"/>
                <a:cs typeface="MS PGothic" charset="0"/>
              </a:rPr>
              <a:t> </a:t>
            </a:r>
            <a:r>
              <a:rPr lang="tr-TR" sz="2800" dirty="0" err="1">
                <a:ea typeface="MS PGothic" charset="0"/>
                <a:cs typeface="MS PGothic" charset="0"/>
              </a:rPr>
              <a:t>depended</a:t>
            </a:r>
            <a:r>
              <a:rPr lang="tr-TR" sz="2800" dirty="0">
                <a:ea typeface="MS PGothic" charset="0"/>
                <a:cs typeface="MS PGothic" charset="0"/>
              </a:rPr>
              <a:t> </a:t>
            </a:r>
            <a:r>
              <a:rPr lang="tr-TR" sz="2800" dirty="0" err="1">
                <a:ea typeface="MS PGothic" charset="0"/>
                <a:cs typeface="MS PGothic" charset="0"/>
              </a:rPr>
              <a:t>mostly</a:t>
            </a:r>
            <a:r>
              <a:rPr lang="tr-TR" sz="2800" dirty="0">
                <a:ea typeface="MS PGothic" charset="0"/>
                <a:cs typeface="MS PGothic" charset="0"/>
              </a:rPr>
              <a:t> on </a:t>
            </a:r>
            <a:r>
              <a:rPr lang="tr-TR" sz="2800" dirty="0" err="1">
                <a:ea typeface="MS PGothic" charset="0"/>
                <a:cs typeface="MS PGothic" charset="0"/>
              </a:rPr>
              <a:t>exporting</a:t>
            </a:r>
            <a:r>
              <a:rPr lang="tr-TR" sz="2800" dirty="0">
                <a:ea typeface="MS PGothic" charset="0"/>
                <a:cs typeface="MS PGothic" charset="0"/>
              </a:rPr>
              <a:t> </a:t>
            </a:r>
            <a:r>
              <a:rPr lang="tr-TR" sz="2800" dirty="0" err="1">
                <a:ea typeface="MS PGothic" charset="0"/>
                <a:cs typeface="MS PGothic" charset="0"/>
              </a:rPr>
              <a:t>oil</a:t>
            </a:r>
            <a:r>
              <a:rPr lang="tr-TR" sz="2800" dirty="0">
                <a:ea typeface="MS PGothic" charset="0"/>
                <a:cs typeface="MS PGothic" charset="0"/>
              </a:rPr>
              <a:t>.</a:t>
            </a:r>
          </a:p>
          <a:p>
            <a:pPr lvl="1" eaLnBrk="1" hangingPunct="1"/>
            <a:r>
              <a:rPr lang="tr-TR" sz="2800" dirty="0" err="1">
                <a:ea typeface="MS PGothic" charset="0"/>
                <a:cs typeface="MS PGothic" charset="0"/>
              </a:rPr>
              <a:t>Low</a:t>
            </a:r>
            <a:r>
              <a:rPr lang="tr-TR" sz="2800" dirty="0">
                <a:ea typeface="MS PGothic" charset="0"/>
                <a:cs typeface="MS PGothic" charset="0"/>
              </a:rPr>
              <a:t> </a:t>
            </a:r>
            <a:r>
              <a:rPr lang="tr-TR" sz="2800" dirty="0" err="1">
                <a:ea typeface="MS PGothic" charset="0"/>
                <a:cs typeface="MS PGothic" charset="0"/>
              </a:rPr>
              <a:t>oil</a:t>
            </a:r>
            <a:r>
              <a:rPr lang="tr-TR" sz="2800" dirty="0">
                <a:ea typeface="MS PGothic" charset="0"/>
                <a:cs typeface="MS PGothic" charset="0"/>
              </a:rPr>
              <a:t> </a:t>
            </a:r>
            <a:r>
              <a:rPr lang="tr-TR" sz="2800" dirty="0" err="1">
                <a:ea typeface="MS PGothic" charset="0"/>
                <a:cs typeface="MS PGothic" charset="0"/>
              </a:rPr>
              <a:t>prices</a:t>
            </a:r>
            <a:r>
              <a:rPr lang="tr-TR" sz="2800" dirty="0">
                <a:ea typeface="MS PGothic" charset="0"/>
                <a:cs typeface="MS PGothic" charset="0"/>
              </a:rPr>
              <a:t> </a:t>
            </a:r>
            <a:r>
              <a:rPr lang="tr-TR" sz="2800" dirty="0" err="1">
                <a:ea typeface="MS PGothic" charset="0"/>
                <a:cs typeface="MS PGothic" charset="0"/>
              </a:rPr>
              <a:t>hurting</a:t>
            </a:r>
            <a:r>
              <a:rPr lang="tr-TR" sz="2800" dirty="0">
                <a:ea typeface="MS PGothic" charset="0"/>
                <a:cs typeface="MS PGothic" charset="0"/>
              </a:rPr>
              <a:t> </a:t>
            </a:r>
            <a:r>
              <a:rPr lang="tr-TR" sz="2800" dirty="0" err="1">
                <a:ea typeface="MS PGothic" charset="0"/>
                <a:cs typeface="MS PGothic" charset="0"/>
              </a:rPr>
              <a:t>Iraq</a:t>
            </a:r>
            <a:r>
              <a:rPr lang="tr-TR" sz="2800" dirty="0">
                <a:ea typeface="MS PGothic" charset="0"/>
                <a:cs typeface="MS PGothic" charset="0"/>
              </a:rPr>
              <a:t> </a:t>
            </a:r>
            <a:r>
              <a:rPr lang="tr-TR" sz="2800" dirty="0" err="1">
                <a:ea typeface="MS PGothic" charset="0"/>
                <a:cs typeface="MS PGothic" charset="0"/>
              </a:rPr>
              <a:t>further</a:t>
            </a:r>
            <a:endParaRPr lang="tr-TR" sz="2800" dirty="0">
              <a:ea typeface="MS PGothic" charset="0"/>
              <a:cs typeface="MS PGothic" charset="0"/>
            </a:endParaRPr>
          </a:p>
          <a:p>
            <a:pPr lvl="1" eaLnBrk="1" hangingPunct="1"/>
            <a:r>
              <a:rPr lang="tr-TR" sz="2800" dirty="0" err="1">
                <a:ea typeface="MS PGothic" charset="0"/>
                <a:cs typeface="MS PGothic" charset="0"/>
              </a:rPr>
              <a:t>Iraq</a:t>
            </a:r>
            <a:r>
              <a:rPr lang="tr-TR" sz="2800" dirty="0">
                <a:ea typeface="MS PGothic" charset="0"/>
                <a:cs typeface="MS PGothic" charset="0"/>
              </a:rPr>
              <a:t> </a:t>
            </a:r>
            <a:r>
              <a:rPr lang="tr-TR" sz="2800" dirty="0" err="1">
                <a:ea typeface="MS PGothic" charset="0"/>
                <a:cs typeface="MS PGothic" charset="0"/>
              </a:rPr>
              <a:t>accused</a:t>
            </a:r>
            <a:r>
              <a:rPr lang="tr-TR" sz="2800" dirty="0">
                <a:ea typeface="MS PGothic" charset="0"/>
                <a:cs typeface="MS PGothic" charset="0"/>
              </a:rPr>
              <a:t> </a:t>
            </a:r>
            <a:r>
              <a:rPr lang="tr-TR" sz="2800" dirty="0" err="1">
                <a:ea typeface="MS PGothic" charset="0"/>
                <a:cs typeface="MS PGothic" charset="0"/>
              </a:rPr>
              <a:t>Kuwait</a:t>
            </a:r>
            <a:r>
              <a:rPr lang="tr-TR" sz="2800" dirty="0">
                <a:ea typeface="MS PGothic" charset="0"/>
                <a:cs typeface="MS PGothic" charset="0"/>
              </a:rPr>
              <a:t> of </a:t>
            </a:r>
            <a:r>
              <a:rPr lang="tr-TR" altLang="ja-JP" sz="2800" dirty="0">
                <a:ea typeface="MS PGothic" charset="0"/>
                <a:cs typeface="MS PGothic" charset="0"/>
              </a:rPr>
              <a:t>"</a:t>
            </a:r>
            <a:r>
              <a:rPr lang="tr-TR" altLang="ja-JP" sz="2800" dirty="0" err="1">
                <a:ea typeface="MS PGothic" charset="0"/>
                <a:cs typeface="MS PGothic" charset="0"/>
              </a:rPr>
              <a:t>cheating</a:t>
            </a:r>
            <a:r>
              <a:rPr lang="tr-TR" altLang="ja-JP" sz="2800" dirty="0">
                <a:ea typeface="MS PGothic" charset="0"/>
                <a:cs typeface="MS PGothic" charset="0"/>
              </a:rPr>
              <a:t>" </a:t>
            </a:r>
            <a:r>
              <a:rPr lang="tr-TR" altLang="ja-JP" sz="2800" dirty="0" err="1">
                <a:ea typeface="MS PGothic" charset="0"/>
                <a:cs typeface="MS PGothic" charset="0"/>
              </a:rPr>
              <a:t>and</a:t>
            </a:r>
            <a:r>
              <a:rPr lang="tr-TR" altLang="ja-JP" sz="2800" dirty="0">
                <a:ea typeface="MS PGothic" charset="0"/>
                <a:cs typeface="MS PGothic" charset="0"/>
              </a:rPr>
              <a:t> </a:t>
            </a:r>
            <a:r>
              <a:rPr lang="tr-TR" altLang="ja-JP" sz="2800" dirty="0" err="1">
                <a:ea typeface="MS PGothic" charset="0"/>
                <a:cs typeface="MS PGothic" charset="0"/>
              </a:rPr>
              <a:t>overproducing</a:t>
            </a:r>
            <a:r>
              <a:rPr lang="tr-TR" altLang="ja-JP" sz="2800" dirty="0">
                <a:ea typeface="MS PGothic" charset="0"/>
                <a:cs typeface="MS PGothic" charset="0"/>
              </a:rPr>
              <a:t> </a:t>
            </a:r>
            <a:r>
              <a:rPr lang="tr-TR" altLang="ja-JP" sz="2800" dirty="0" err="1">
                <a:ea typeface="MS PGothic" charset="0"/>
                <a:cs typeface="MS PGothic" charset="0"/>
              </a:rPr>
              <a:t>oil</a:t>
            </a:r>
            <a:r>
              <a:rPr lang="tr-TR" altLang="ja-JP" sz="2800" dirty="0">
                <a:ea typeface="MS PGothic" charset="0"/>
                <a:cs typeface="MS PGothic" charset="0"/>
              </a:rPr>
              <a:t>, </a:t>
            </a:r>
            <a:r>
              <a:rPr lang="tr-TR" altLang="ja-JP" sz="2800" dirty="0" err="1">
                <a:ea typeface="MS PGothic" charset="0"/>
                <a:cs typeface="MS PGothic" charset="0"/>
              </a:rPr>
              <a:t>which</a:t>
            </a:r>
            <a:r>
              <a:rPr lang="tr-TR" altLang="ja-JP" sz="2800" dirty="0">
                <a:ea typeface="MS PGothic" charset="0"/>
                <a:cs typeface="MS PGothic" charset="0"/>
              </a:rPr>
              <a:t> </a:t>
            </a:r>
            <a:r>
              <a:rPr lang="tr-TR" altLang="ja-JP" sz="2800" dirty="0" err="1">
                <a:ea typeface="MS PGothic" charset="0"/>
                <a:cs typeface="MS PGothic" charset="0"/>
              </a:rPr>
              <a:t>lowered</a:t>
            </a:r>
            <a:r>
              <a:rPr lang="tr-TR" altLang="ja-JP" sz="2800" dirty="0">
                <a:ea typeface="MS PGothic" charset="0"/>
                <a:cs typeface="MS PGothic" charset="0"/>
              </a:rPr>
              <a:t> </a:t>
            </a:r>
            <a:r>
              <a:rPr lang="tr-TR" altLang="ja-JP" sz="2800" dirty="0" err="1">
                <a:ea typeface="MS PGothic" charset="0"/>
                <a:cs typeface="MS PGothic" charset="0"/>
              </a:rPr>
              <a:t>the</a:t>
            </a:r>
            <a:r>
              <a:rPr lang="tr-TR" altLang="ja-JP" sz="2800" dirty="0">
                <a:ea typeface="MS PGothic" charset="0"/>
                <a:cs typeface="MS PGothic" charset="0"/>
              </a:rPr>
              <a:t> </a:t>
            </a:r>
            <a:r>
              <a:rPr lang="tr-TR" altLang="ja-JP" sz="2800" dirty="0" err="1">
                <a:ea typeface="MS PGothic" charset="0"/>
                <a:cs typeface="MS PGothic" charset="0"/>
              </a:rPr>
              <a:t>price</a:t>
            </a:r>
            <a:r>
              <a:rPr lang="tr-TR" altLang="ja-JP" sz="2800" dirty="0">
                <a:ea typeface="MS PGothic" charset="0"/>
                <a:cs typeface="MS PGothic" charset="0"/>
              </a:rPr>
              <a:t>.</a:t>
            </a:r>
          </a:p>
          <a:p>
            <a:pPr lvl="1" eaLnBrk="1" hangingPunct="1"/>
            <a:r>
              <a:rPr lang="tr-TR" sz="2800" dirty="0" err="1">
                <a:ea typeface="MS PGothic" charset="0"/>
                <a:cs typeface="MS PGothic" charset="0"/>
              </a:rPr>
              <a:t>What</a:t>
            </a:r>
            <a:r>
              <a:rPr lang="tr-TR" sz="2800" dirty="0">
                <a:ea typeface="MS PGothic" charset="0"/>
                <a:cs typeface="MS PGothic" charset="0"/>
              </a:rPr>
              <a:t> </a:t>
            </a:r>
            <a:r>
              <a:rPr lang="tr-TR" sz="2800" dirty="0" err="1">
                <a:ea typeface="MS PGothic" charset="0"/>
                <a:cs typeface="MS PGothic" charset="0"/>
              </a:rPr>
              <a:t>did</a:t>
            </a:r>
            <a:r>
              <a:rPr lang="tr-TR" sz="2800" dirty="0">
                <a:ea typeface="MS PGothic" charset="0"/>
                <a:cs typeface="MS PGothic" charset="0"/>
              </a:rPr>
              <a:t> </a:t>
            </a:r>
            <a:r>
              <a:rPr lang="tr-TR" sz="2800" dirty="0" err="1">
                <a:ea typeface="MS PGothic" charset="0"/>
                <a:cs typeface="MS PGothic" charset="0"/>
              </a:rPr>
              <a:t>Iraq</a:t>
            </a:r>
            <a:r>
              <a:rPr lang="tr-TR" sz="2800" dirty="0">
                <a:ea typeface="MS PGothic" charset="0"/>
                <a:cs typeface="MS PGothic" charset="0"/>
              </a:rPr>
              <a:t> do?</a:t>
            </a:r>
          </a:p>
        </p:txBody>
      </p:sp>
      <p:pic>
        <p:nvPicPr>
          <p:cNvPr id="40963" name="Picture 5" descr="I:\DirkTextbookN\Jpegs(All)\VOLUME_1_MICRO_Class-test\02_PRINECO_CH1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44435" y="1742406"/>
            <a:ext cx="3810000" cy="19796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2685164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21507">
                                            <p:txEl>
                                              <p:pRg st="2" end="2"/>
                                            </p:txEl>
                                          </p:spTgt>
                                        </p:tgtEl>
                                        <p:attrNameLst>
                                          <p:attrName>style.visibility</p:attrName>
                                        </p:attrNameLst>
                                      </p:cBhvr>
                                      <p:to>
                                        <p:strVal val="visible"/>
                                      </p:to>
                                    </p:set>
                                    <p:animEffect transition="in" filter="checkerboard(across)">
                                      <p:cBhvr>
                                        <p:cTn id="7" dur="500"/>
                                        <p:tgtEl>
                                          <p:spTgt spid="21507">
                                            <p:txEl>
                                              <p:pRg st="2" end="2"/>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10" fill="hold" nodeType="clickEffect">
                                  <p:stCondLst>
                                    <p:cond delay="0"/>
                                  </p:stCondLst>
                                  <p:childTnLst>
                                    <p:set>
                                      <p:cBhvr>
                                        <p:cTn id="11" dur="1" fill="hold">
                                          <p:stCondLst>
                                            <p:cond delay="0"/>
                                          </p:stCondLst>
                                        </p:cTn>
                                        <p:tgtEl>
                                          <p:spTgt spid="21507">
                                            <p:txEl>
                                              <p:pRg st="3" end="3"/>
                                            </p:txEl>
                                          </p:spTgt>
                                        </p:tgtEl>
                                        <p:attrNameLst>
                                          <p:attrName>style.visibility</p:attrName>
                                        </p:attrNameLst>
                                      </p:cBhvr>
                                      <p:to>
                                        <p:strVal val="visible"/>
                                      </p:to>
                                    </p:set>
                                    <p:animEffect transition="in" filter="checkerboard(across)">
                                      <p:cBhvr>
                                        <p:cTn id="12" dur="500"/>
                                        <p:tgtEl>
                                          <p:spTgt spid="21507">
                                            <p:txEl>
                                              <p:pRg st="3" end="3"/>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5" presetClass="entr" presetSubtype="10" fill="hold" nodeType="clickEffect">
                                  <p:stCondLst>
                                    <p:cond delay="0"/>
                                  </p:stCondLst>
                                  <p:childTnLst>
                                    <p:set>
                                      <p:cBhvr>
                                        <p:cTn id="16" dur="1" fill="hold">
                                          <p:stCondLst>
                                            <p:cond delay="0"/>
                                          </p:stCondLst>
                                        </p:cTn>
                                        <p:tgtEl>
                                          <p:spTgt spid="21507">
                                            <p:txEl>
                                              <p:pRg st="4" end="4"/>
                                            </p:txEl>
                                          </p:spTgt>
                                        </p:tgtEl>
                                        <p:attrNameLst>
                                          <p:attrName>style.visibility</p:attrName>
                                        </p:attrNameLst>
                                      </p:cBhvr>
                                      <p:to>
                                        <p:strVal val="visible"/>
                                      </p:to>
                                    </p:set>
                                    <p:animEffect transition="in" filter="checkerboard(across)">
                                      <p:cBhvr>
                                        <p:cTn id="17" dur="500"/>
                                        <p:tgtEl>
                                          <p:spTgt spid="21507">
                                            <p:txEl>
                                              <p:pRg st="4" end="4"/>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5" presetClass="entr" presetSubtype="10" fill="hold" nodeType="clickEffect">
                                  <p:stCondLst>
                                    <p:cond delay="0"/>
                                  </p:stCondLst>
                                  <p:childTnLst>
                                    <p:set>
                                      <p:cBhvr>
                                        <p:cTn id="21" dur="1" fill="hold">
                                          <p:stCondLst>
                                            <p:cond delay="0"/>
                                          </p:stCondLst>
                                        </p:cTn>
                                        <p:tgtEl>
                                          <p:spTgt spid="21507">
                                            <p:txEl>
                                              <p:pRg st="5" end="5"/>
                                            </p:txEl>
                                          </p:spTgt>
                                        </p:tgtEl>
                                        <p:attrNameLst>
                                          <p:attrName>style.visibility</p:attrName>
                                        </p:attrNameLst>
                                      </p:cBhvr>
                                      <p:to>
                                        <p:strVal val="visible"/>
                                      </p:to>
                                    </p:set>
                                    <p:animEffect transition="in" filter="checkerboard(across)">
                                      <p:cBhvr>
                                        <p:cTn id="22" dur="500"/>
                                        <p:tgtEl>
                                          <p:spTgt spid="21507">
                                            <p:txEl>
                                              <p:pRg st="5" end="5"/>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5" presetClass="entr" presetSubtype="10" fill="hold" nodeType="clickEffect">
                                  <p:stCondLst>
                                    <p:cond delay="0"/>
                                  </p:stCondLst>
                                  <p:childTnLst>
                                    <p:set>
                                      <p:cBhvr>
                                        <p:cTn id="26" dur="1" fill="hold">
                                          <p:stCondLst>
                                            <p:cond delay="0"/>
                                          </p:stCondLst>
                                        </p:cTn>
                                        <p:tgtEl>
                                          <p:spTgt spid="21507">
                                            <p:txEl>
                                              <p:pRg st="6" end="6"/>
                                            </p:txEl>
                                          </p:spTgt>
                                        </p:tgtEl>
                                        <p:attrNameLst>
                                          <p:attrName>style.visibility</p:attrName>
                                        </p:attrNameLst>
                                      </p:cBhvr>
                                      <p:to>
                                        <p:strVal val="visible"/>
                                      </p:to>
                                    </p:set>
                                    <p:animEffect transition="in" filter="checkerboard(across)">
                                      <p:cBhvr>
                                        <p:cTn id="27" dur="500"/>
                                        <p:tgtEl>
                                          <p:spTgt spid="21507">
                                            <p:txEl>
                                              <p:pRg st="6" end="6"/>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5" presetClass="entr" presetSubtype="10" fill="hold" nodeType="clickEffect">
                                  <p:stCondLst>
                                    <p:cond delay="0"/>
                                  </p:stCondLst>
                                  <p:childTnLst>
                                    <p:set>
                                      <p:cBhvr>
                                        <p:cTn id="31" dur="1" fill="hold">
                                          <p:stCondLst>
                                            <p:cond delay="0"/>
                                          </p:stCondLst>
                                        </p:cTn>
                                        <p:tgtEl>
                                          <p:spTgt spid="21507">
                                            <p:txEl>
                                              <p:pRg st="7" end="7"/>
                                            </p:txEl>
                                          </p:spTgt>
                                        </p:tgtEl>
                                        <p:attrNameLst>
                                          <p:attrName>style.visibility</p:attrName>
                                        </p:attrNameLst>
                                      </p:cBhvr>
                                      <p:to>
                                        <p:strVal val="visible"/>
                                      </p:to>
                                    </p:set>
                                    <p:animEffect transition="in" filter="checkerboard(across)">
                                      <p:cBhvr>
                                        <p:cTn id="32" dur="500"/>
                                        <p:tgtEl>
                                          <p:spTgt spid="21507">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Title 1"/>
          <p:cNvSpPr>
            <a:spLocks noGrp="1"/>
          </p:cNvSpPr>
          <p:nvPr>
            <p:ph type="title" idx="4294967295"/>
          </p:nvPr>
        </p:nvSpPr>
        <p:spPr>
          <a:xfrm>
            <a:off x="609600" y="27"/>
            <a:ext cx="10972800" cy="1527175"/>
          </a:xfrm>
        </p:spPr>
        <p:txBody>
          <a:bodyPr/>
          <a:lstStyle/>
          <a:p>
            <a:pPr algn="l"/>
            <a:r>
              <a:rPr lang="tr-TR" b="1">
                <a:ea typeface="MS PGothic" charset="0"/>
                <a:cs typeface="MS PGothic" charset="0"/>
              </a:rPr>
              <a:t>Cheating in a Cartel</a:t>
            </a:r>
            <a:endParaRPr lang="tr-TR" b="1" dirty="0">
              <a:ea typeface="MS PGothic" charset="0"/>
              <a:cs typeface="MS PGothic" charset="0"/>
            </a:endParaRPr>
          </a:p>
        </p:txBody>
      </p:sp>
      <p:sp>
        <p:nvSpPr>
          <p:cNvPr id="43010" name="Content Placeholder 2"/>
          <p:cNvSpPr>
            <a:spLocks noGrp="1"/>
          </p:cNvSpPr>
          <p:nvPr>
            <p:ph idx="4294967295"/>
          </p:nvPr>
        </p:nvSpPr>
        <p:spPr>
          <a:xfrm>
            <a:off x="609600" y="1712940"/>
            <a:ext cx="10972800" cy="1635125"/>
          </a:xfrm>
        </p:spPr>
        <p:txBody>
          <a:bodyPr/>
          <a:lstStyle/>
          <a:p>
            <a:pPr eaLnBrk="1" hangingPunct="1"/>
            <a:r>
              <a:rPr lang="tr-TR" sz="3200">
                <a:ea typeface="MS PGothic" charset="0"/>
                <a:cs typeface="MS PGothic" charset="0"/>
              </a:rPr>
              <a:t>Gulf War</a:t>
            </a:r>
          </a:p>
          <a:p>
            <a:pPr eaLnBrk="1" hangingPunct="1"/>
            <a:r>
              <a:rPr lang="tr-TR" sz="3200">
                <a:ea typeface="MS PGothic" charset="0"/>
                <a:cs typeface="MS PGothic" charset="0"/>
              </a:rPr>
              <a:t>Iraq invades Kuwait City</a:t>
            </a:r>
            <a:endParaRPr lang="tr-TR" sz="2400" dirty="0">
              <a:ea typeface="MS PGothic" charset="0"/>
              <a:cs typeface="MS PGothic" charset="0"/>
            </a:endParaRPr>
          </a:p>
        </p:txBody>
      </p:sp>
      <p:pic>
        <p:nvPicPr>
          <p:cNvPr id="43011" name="Picture 5" descr="G:\DirkTextbookN\Jpegs(All)\JpegsBatch3LateJuly\GettyImages_5142627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56933" y="2959127"/>
            <a:ext cx="7061200" cy="36560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1447580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Title 1"/>
          <p:cNvSpPr>
            <a:spLocks noGrp="1"/>
          </p:cNvSpPr>
          <p:nvPr>
            <p:ph type="title"/>
          </p:nvPr>
        </p:nvSpPr>
        <p:spPr>
          <a:xfrm>
            <a:off x="609600" y="27"/>
            <a:ext cx="10972800" cy="1527175"/>
          </a:xfrm>
        </p:spPr>
        <p:txBody>
          <a:bodyPr/>
          <a:lstStyle/>
          <a:p>
            <a:pPr algn="l"/>
            <a:r>
              <a:rPr lang="tr-TR" b="1">
                <a:ea typeface="MS PGothic" charset="0"/>
              </a:rPr>
              <a:t>Oligopoly with More Than Two Firms</a:t>
            </a:r>
            <a:endParaRPr lang="tr-TR" b="1" dirty="0">
              <a:ea typeface="MS PGothic" charset="0"/>
            </a:endParaRPr>
          </a:p>
        </p:txBody>
      </p:sp>
      <p:sp>
        <p:nvSpPr>
          <p:cNvPr id="24579" name="Content Placeholder 2"/>
          <p:cNvSpPr>
            <a:spLocks noGrp="1"/>
          </p:cNvSpPr>
          <p:nvPr>
            <p:ph idx="1"/>
          </p:nvPr>
        </p:nvSpPr>
        <p:spPr>
          <a:xfrm>
            <a:off x="609600" y="1589144"/>
            <a:ext cx="10972800" cy="5080597"/>
          </a:xfrm>
        </p:spPr>
        <p:txBody>
          <a:bodyPr/>
          <a:lstStyle/>
          <a:p>
            <a:pPr eaLnBrk="1" hangingPunct="1"/>
            <a:r>
              <a:rPr lang="tr-TR" sz="3200" dirty="0" err="1">
                <a:ea typeface="MS PGothic" charset="0"/>
              </a:rPr>
              <a:t>Imagine</a:t>
            </a:r>
            <a:r>
              <a:rPr lang="tr-TR" sz="3200" dirty="0">
                <a:ea typeface="MS PGothic" charset="0"/>
              </a:rPr>
              <a:t> </a:t>
            </a:r>
            <a:r>
              <a:rPr lang="tr-TR" sz="3200" dirty="0" err="1">
                <a:ea typeface="MS PGothic" charset="0"/>
              </a:rPr>
              <a:t>if</a:t>
            </a:r>
            <a:r>
              <a:rPr lang="tr-TR" sz="3200" dirty="0">
                <a:ea typeface="MS PGothic" charset="0"/>
              </a:rPr>
              <a:t> a </a:t>
            </a:r>
            <a:r>
              <a:rPr lang="tr-TR" sz="3200" dirty="0" err="1">
                <a:ea typeface="MS PGothic" charset="0"/>
              </a:rPr>
              <a:t>third</a:t>
            </a:r>
            <a:r>
              <a:rPr lang="tr-TR" sz="3200" dirty="0">
                <a:ea typeface="MS PGothic" charset="0"/>
              </a:rPr>
              <a:t> </a:t>
            </a:r>
            <a:r>
              <a:rPr lang="tr-TR" sz="3200" dirty="0" err="1">
                <a:ea typeface="MS PGothic" charset="0"/>
              </a:rPr>
              <a:t>firm</a:t>
            </a:r>
            <a:r>
              <a:rPr lang="tr-TR" sz="3200" dirty="0">
                <a:ea typeface="MS PGothic" charset="0"/>
              </a:rPr>
              <a:t> </a:t>
            </a:r>
            <a:r>
              <a:rPr lang="tr-TR" sz="3200" dirty="0" err="1">
                <a:ea typeface="MS PGothic" charset="0"/>
              </a:rPr>
              <a:t>entered</a:t>
            </a:r>
            <a:r>
              <a:rPr lang="tr-TR" sz="3200" dirty="0">
                <a:ea typeface="MS PGothic" charset="0"/>
              </a:rPr>
              <a:t> </a:t>
            </a:r>
            <a:r>
              <a:rPr lang="tr-TR" sz="3200" dirty="0" err="1">
                <a:ea typeface="MS PGothic" charset="0"/>
              </a:rPr>
              <a:t>the</a:t>
            </a:r>
            <a:r>
              <a:rPr lang="tr-TR" sz="3200" dirty="0">
                <a:ea typeface="MS PGothic" charset="0"/>
              </a:rPr>
              <a:t> </a:t>
            </a:r>
            <a:r>
              <a:rPr lang="tr-TR" sz="3200" dirty="0" err="1">
                <a:ea typeface="MS PGothic" charset="0"/>
              </a:rPr>
              <a:t>phone</a:t>
            </a:r>
            <a:r>
              <a:rPr lang="tr-TR" sz="3200" dirty="0">
                <a:ea typeface="MS PGothic" charset="0"/>
              </a:rPr>
              <a:t> market </a:t>
            </a:r>
            <a:r>
              <a:rPr lang="tr-TR" sz="3200" dirty="0" err="1">
                <a:ea typeface="MS PGothic" charset="0"/>
              </a:rPr>
              <a:t>and</a:t>
            </a:r>
            <a:r>
              <a:rPr lang="tr-TR" sz="3200" dirty="0">
                <a:ea typeface="MS PGothic" charset="0"/>
              </a:rPr>
              <a:t> </a:t>
            </a:r>
            <a:r>
              <a:rPr lang="tr-TR" sz="3200" dirty="0" err="1">
                <a:ea typeface="MS PGothic" charset="0"/>
              </a:rPr>
              <a:t>builds</a:t>
            </a:r>
            <a:r>
              <a:rPr lang="tr-TR" sz="3200" dirty="0">
                <a:ea typeface="MS PGothic" charset="0"/>
              </a:rPr>
              <a:t> a </a:t>
            </a:r>
            <a:r>
              <a:rPr lang="tr-TR" sz="3200" dirty="0" err="1">
                <a:ea typeface="MS PGothic" charset="0"/>
              </a:rPr>
              <a:t>cell</a:t>
            </a:r>
            <a:r>
              <a:rPr lang="tr-TR" sz="3200" dirty="0">
                <a:ea typeface="MS PGothic" charset="0"/>
              </a:rPr>
              <a:t> </a:t>
            </a:r>
            <a:r>
              <a:rPr lang="tr-TR" sz="3200" dirty="0" err="1">
                <a:ea typeface="MS PGothic" charset="0"/>
              </a:rPr>
              <a:t>tower</a:t>
            </a:r>
            <a:r>
              <a:rPr lang="tr-TR" sz="3200" dirty="0">
                <a:ea typeface="MS PGothic" charset="0"/>
              </a:rPr>
              <a:t>: </a:t>
            </a:r>
          </a:p>
          <a:p>
            <a:pPr lvl="1" eaLnBrk="1" hangingPunct="1"/>
            <a:r>
              <a:rPr lang="tr-TR" sz="2800" dirty="0" err="1">
                <a:ea typeface="MS PGothic" charset="0"/>
              </a:rPr>
              <a:t>So</a:t>
            </a:r>
            <a:r>
              <a:rPr lang="tr-TR" sz="2800" dirty="0">
                <a:ea typeface="MS PGothic" charset="0"/>
              </a:rPr>
              <a:t> it is not </a:t>
            </a:r>
            <a:r>
              <a:rPr lang="tr-TR" sz="2800" dirty="0" err="1">
                <a:ea typeface="MS PGothic" charset="0"/>
              </a:rPr>
              <a:t>duopoly</a:t>
            </a:r>
            <a:r>
              <a:rPr lang="tr-TR" sz="2800" dirty="0">
                <a:ea typeface="MS PGothic" charset="0"/>
              </a:rPr>
              <a:t> </a:t>
            </a:r>
            <a:r>
              <a:rPr lang="tr-TR" sz="2800" dirty="0" err="1">
                <a:ea typeface="MS PGothic" charset="0"/>
              </a:rPr>
              <a:t>anymore</a:t>
            </a:r>
            <a:r>
              <a:rPr lang="tr-TR" sz="2800" dirty="0">
                <a:ea typeface="MS PGothic" charset="0"/>
              </a:rPr>
              <a:t> but </a:t>
            </a:r>
            <a:r>
              <a:rPr lang="tr-TR" sz="2800" dirty="0" err="1">
                <a:ea typeface="MS PGothic" charset="0"/>
              </a:rPr>
              <a:t>Oligopoly</a:t>
            </a:r>
            <a:r>
              <a:rPr lang="tr-TR" sz="2800" dirty="0">
                <a:ea typeface="MS PGothic" charset="0"/>
              </a:rPr>
              <a:t>.</a:t>
            </a:r>
          </a:p>
          <a:p>
            <a:pPr eaLnBrk="1" hangingPunct="1"/>
            <a:r>
              <a:rPr lang="tr-TR" sz="2800" dirty="0" err="1">
                <a:ea typeface="MS PGothic" charset="0"/>
              </a:rPr>
              <a:t>Price</a:t>
            </a:r>
            <a:r>
              <a:rPr lang="tr-TR" sz="2800" dirty="0">
                <a:ea typeface="MS PGothic" charset="0"/>
              </a:rPr>
              <a:t> </a:t>
            </a:r>
            <a:r>
              <a:rPr lang="tr-TR" sz="2800" dirty="0" err="1">
                <a:ea typeface="MS PGothic" charset="0"/>
              </a:rPr>
              <a:t>effect</a:t>
            </a:r>
            <a:endParaRPr lang="tr-TR" sz="2800" dirty="0">
              <a:ea typeface="MS PGothic" charset="0"/>
            </a:endParaRPr>
          </a:p>
          <a:p>
            <a:pPr lvl="1" eaLnBrk="1" hangingPunct="1"/>
            <a:r>
              <a:rPr lang="tr-TR" sz="2400" dirty="0" err="1">
                <a:ea typeface="MS PGothic" charset="0"/>
              </a:rPr>
              <a:t>The</a:t>
            </a:r>
            <a:r>
              <a:rPr lang="tr-TR" sz="2400" dirty="0">
                <a:ea typeface="MS PGothic" charset="0"/>
              </a:rPr>
              <a:t> total </a:t>
            </a:r>
            <a:r>
              <a:rPr lang="tr-TR" sz="2400" dirty="0" err="1">
                <a:ea typeface="MS PGothic" charset="0"/>
              </a:rPr>
              <a:t>number</a:t>
            </a:r>
            <a:r>
              <a:rPr lang="tr-TR" sz="2400" dirty="0">
                <a:ea typeface="MS PGothic" charset="0"/>
              </a:rPr>
              <a:t> of </a:t>
            </a:r>
            <a:r>
              <a:rPr lang="tr-TR" sz="2400" dirty="0" err="1">
                <a:ea typeface="MS PGothic" charset="0"/>
              </a:rPr>
              <a:t>cellphone</a:t>
            </a:r>
            <a:r>
              <a:rPr lang="tr-TR" sz="2400" dirty="0">
                <a:ea typeface="MS PGothic" charset="0"/>
              </a:rPr>
              <a:t> </a:t>
            </a:r>
            <a:r>
              <a:rPr lang="tr-TR" sz="2400" dirty="0" err="1">
                <a:ea typeface="MS PGothic" charset="0"/>
              </a:rPr>
              <a:t>contracts</a:t>
            </a:r>
            <a:r>
              <a:rPr lang="tr-TR" sz="2400" dirty="0">
                <a:ea typeface="MS PGothic" charset="0"/>
              </a:rPr>
              <a:t> </a:t>
            </a:r>
            <a:r>
              <a:rPr lang="tr-TR" sz="2400" dirty="0" err="1">
                <a:ea typeface="MS PGothic" charset="0"/>
              </a:rPr>
              <a:t>sold</a:t>
            </a:r>
            <a:r>
              <a:rPr lang="tr-TR" sz="2400" dirty="0">
                <a:ea typeface="MS PGothic" charset="0"/>
              </a:rPr>
              <a:t> (</a:t>
            </a:r>
            <a:r>
              <a:rPr lang="tr-TR" sz="2400" dirty="0" err="1">
                <a:ea typeface="MS PGothic" charset="0"/>
              </a:rPr>
              <a:t>supply</a:t>
            </a:r>
            <a:r>
              <a:rPr lang="tr-TR" sz="2400" dirty="0">
                <a:ea typeface="MS PGothic" charset="0"/>
              </a:rPr>
              <a:t>) </a:t>
            </a:r>
            <a:r>
              <a:rPr lang="tr-TR" sz="2400" dirty="0" err="1">
                <a:ea typeface="MS PGothic" charset="0"/>
              </a:rPr>
              <a:t>increases</a:t>
            </a:r>
            <a:r>
              <a:rPr lang="tr-TR" sz="2400" dirty="0">
                <a:ea typeface="MS PGothic" charset="0"/>
              </a:rPr>
              <a:t>, </a:t>
            </a:r>
            <a:r>
              <a:rPr lang="tr-TR" sz="2400" dirty="0" err="1">
                <a:ea typeface="MS PGothic" charset="0"/>
              </a:rPr>
              <a:t>and</a:t>
            </a:r>
            <a:r>
              <a:rPr lang="tr-TR" sz="2400" dirty="0">
                <a:ea typeface="MS PGothic" charset="0"/>
              </a:rPr>
              <a:t> </a:t>
            </a:r>
            <a:r>
              <a:rPr lang="tr-TR" sz="2400" dirty="0" err="1">
                <a:ea typeface="MS PGothic" charset="0"/>
              </a:rPr>
              <a:t>the</a:t>
            </a:r>
            <a:r>
              <a:rPr lang="tr-TR" sz="2400" dirty="0">
                <a:ea typeface="MS PGothic" charset="0"/>
              </a:rPr>
              <a:t> </a:t>
            </a:r>
            <a:r>
              <a:rPr lang="tr-TR" sz="2400" dirty="0" err="1">
                <a:ea typeface="MS PGothic" charset="0"/>
              </a:rPr>
              <a:t>price</a:t>
            </a:r>
            <a:r>
              <a:rPr lang="tr-TR" sz="2400" dirty="0">
                <a:ea typeface="MS PGothic" charset="0"/>
              </a:rPr>
              <a:t> </a:t>
            </a:r>
            <a:r>
              <a:rPr lang="tr-TR" sz="2400" dirty="0" err="1">
                <a:ea typeface="MS PGothic" charset="0"/>
              </a:rPr>
              <a:t>firms</a:t>
            </a:r>
            <a:r>
              <a:rPr lang="tr-TR" sz="2400" dirty="0">
                <a:ea typeface="MS PGothic" charset="0"/>
              </a:rPr>
              <a:t> </a:t>
            </a:r>
            <a:r>
              <a:rPr lang="tr-TR" sz="2400" dirty="0" err="1">
                <a:ea typeface="MS PGothic" charset="0"/>
              </a:rPr>
              <a:t>are</a:t>
            </a:r>
            <a:r>
              <a:rPr lang="tr-TR" sz="2400" dirty="0">
                <a:ea typeface="MS PGothic" charset="0"/>
              </a:rPr>
              <a:t> </a:t>
            </a:r>
            <a:r>
              <a:rPr lang="tr-TR" sz="2400" dirty="0" err="1">
                <a:ea typeface="MS PGothic" charset="0"/>
              </a:rPr>
              <a:t>able</a:t>
            </a:r>
            <a:r>
              <a:rPr lang="tr-TR" sz="2400" dirty="0">
                <a:ea typeface="MS PGothic" charset="0"/>
              </a:rPr>
              <a:t> </a:t>
            </a:r>
            <a:r>
              <a:rPr lang="tr-TR" sz="2400" dirty="0" err="1">
                <a:ea typeface="MS PGothic" charset="0"/>
              </a:rPr>
              <a:t>to</a:t>
            </a:r>
            <a:r>
              <a:rPr lang="tr-TR" sz="2400" dirty="0">
                <a:ea typeface="MS PGothic" charset="0"/>
              </a:rPr>
              <a:t> </a:t>
            </a:r>
            <a:r>
              <a:rPr lang="tr-TR" sz="2400" dirty="0" err="1">
                <a:ea typeface="MS PGothic" charset="0"/>
              </a:rPr>
              <a:t>charge</a:t>
            </a:r>
            <a:r>
              <a:rPr lang="tr-TR" sz="2400" dirty="0">
                <a:ea typeface="MS PGothic" charset="0"/>
              </a:rPr>
              <a:t> </a:t>
            </a:r>
            <a:r>
              <a:rPr lang="tr-TR" sz="2400" dirty="0" err="1">
                <a:ea typeface="MS PGothic" charset="0"/>
              </a:rPr>
              <a:t>decreases</a:t>
            </a:r>
            <a:r>
              <a:rPr lang="tr-TR" sz="2400" dirty="0">
                <a:ea typeface="MS PGothic" charset="0"/>
              </a:rPr>
              <a:t>.</a:t>
            </a:r>
          </a:p>
          <a:p>
            <a:pPr lvl="1" eaLnBrk="1" hangingPunct="1"/>
            <a:r>
              <a:rPr lang="tr-TR" sz="2400" dirty="0" err="1">
                <a:ea typeface="MS PGothic" charset="0"/>
              </a:rPr>
              <a:t>The</a:t>
            </a:r>
            <a:r>
              <a:rPr lang="tr-TR" sz="2400" dirty="0">
                <a:ea typeface="MS PGothic" charset="0"/>
              </a:rPr>
              <a:t> </a:t>
            </a:r>
            <a:r>
              <a:rPr lang="tr-TR" sz="2400" dirty="0" err="1">
                <a:ea typeface="MS PGothic" charset="0"/>
              </a:rPr>
              <a:t>price</a:t>
            </a:r>
            <a:r>
              <a:rPr lang="tr-TR" sz="2400" dirty="0">
                <a:ea typeface="MS PGothic" charset="0"/>
              </a:rPr>
              <a:t> </a:t>
            </a:r>
            <a:r>
              <a:rPr lang="tr-TR" sz="2400" dirty="0" err="1">
                <a:ea typeface="MS PGothic" charset="0"/>
              </a:rPr>
              <a:t>effect</a:t>
            </a:r>
            <a:r>
              <a:rPr lang="tr-TR" sz="2400" dirty="0">
                <a:ea typeface="MS PGothic" charset="0"/>
              </a:rPr>
              <a:t> </a:t>
            </a:r>
            <a:r>
              <a:rPr lang="tr-TR" sz="2400" dirty="0" err="1">
                <a:ea typeface="MS PGothic" charset="0"/>
              </a:rPr>
              <a:t>by</a:t>
            </a:r>
            <a:r>
              <a:rPr lang="tr-TR" sz="2400" dirty="0">
                <a:ea typeface="MS PGothic" charset="0"/>
              </a:rPr>
              <a:t> </a:t>
            </a:r>
            <a:r>
              <a:rPr lang="tr-TR" sz="2400" dirty="0" err="1">
                <a:ea typeface="MS PGothic" charset="0"/>
              </a:rPr>
              <a:t>itself</a:t>
            </a:r>
            <a:r>
              <a:rPr lang="tr-TR" sz="2400" dirty="0">
                <a:ea typeface="MS PGothic" charset="0"/>
              </a:rPr>
              <a:t> is a </a:t>
            </a:r>
            <a:r>
              <a:rPr lang="tr-TR" sz="2400" dirty="0" err="1">
                <a:ea typeface="MS PGothic" charset="0"/>
              </a:rPr>
              <a:t>loss</a:t>
            </a:r>
            <a:r>
              <a:rPr lang="tr-TR" sz="2400" dirty="0">
                <a:ea typeface="MS PGothic" charset="0"/>
              </a:rPr>
              <a:t> (</a:t>
            </a:r>
            <a:r>
              <a:rPr lang="tr-TR" sz="2400" dirty="0" err="1">
                <a:ea typeface="MS PGothic" charset="0"/>
              </a:rPr>
              <a:t>selling</a:t>
            </a:r>
            <a:r>
              <a:rPr lang="tr-TR" sz="2400" dirty="0">
                <a:ea typeface="MS PGothic" charset="0"/>
              </a:rPr>
              <a:t> </a:t>
            </a:r>
            <a:r>
              <a:rPr lang="tr-TR" sz="2400" dirty="0" err="1">
                <a:ea typeface="MS PGothic" charset="0"/>
              </a:rPr>
              <a:t>units</a:t>
            </a:r>
            <a:r>
              <a:rPr lang="tr-TR" sz="2400" dirty="0">
                <a:ea typeface="MS PGothic" charset="0"/>
              </a:rPr>
              <a:t> at </a:t>
            </a:r>
            <a:r>
              <a:rPr lang="tr-TR" sz="2400" dirty="0" err="1">
                <a:ea typeface="MS PGothic" charset="0"/>
              </a:rPr>
              <a:t>lower</a:t>
            </a:r>
            <a:r>
              <a:rPr lang="tr-TR" sz="2400" dirty="0">
                <a:ea typeface="MS PGothic" charset="0"/>
              </a:rPr>
              <a:t> </a:t>
            </a:r>
            <a:r>
              <a:rPr lang="tr-TR" sz="2400" dirty="0" err="1">
                <a:ea typeface="MS PGothic" charset="0"/>
              </a:rPr>
              <a:t>prices</a:t>
            </a:r>
            <a:r>
              <a:rPr lang="tr-TR" sz="2400" dirty="0">
                <a:ea typeface="MS PGothic" charset="0"/>
              </a:rPr>
              <a:t>).</a:t>
            </a:r>
          </a:p>
          <a:p>
            <a:pPr eaLnBrk="1" hangingPunct="1"/>
            <a:r>
              <a:rPr lang="tr-TR" sz="2800" dirty="0" err="1">
                <a:ea typeface="MS PGothic" charset="0"/>
              </a:rPr>
              <a:t>Output</a:t>
            </a:r>
            <a:r>
              <a:rPr lang="tr-TR" sz="2800" dirty="0">
                <a:ea typeface="MS PGothic" charset="0"/>
              </a:rPr>
              <a:t> </a:t>
            </a:r>
            <a:r>
              <a:rPr lang="tr-TR" sz="2800" dirty="0" err="1">
                <a:ea typeface="MS PGothic" charset="0"/>
              </a:rPr>
              <a:t>effect</a:t>
            </a:r>
            <a:endParaRPr lang="tr-TR" sz="2800" dirty="0">
              <a:ea typeface="MS PGothic" charset="0"/>
            </a:endParaRPr>
          </a:p>
          <a:p>
            <a:pPr lvl="1" eaLnBrk="1" hangingPunct="1"/>
            <a:r>
              <a:rPr lang="tr-TR" sz="2400" dirty="0" err="1">
                <a:ea typeface="MS PGothic" charset="0"/>
              </a:rPr>
              <a:t>The</a:t>
            </a:r>
            <a:r>
              <a:rPr lang="tr-TR" sz="2400" dirty="0">
                <a:ea typeface="MS PGothic" charset="0"/>
              </a:rPr>
              <a:t> </a:t>
            </a:r>
            <a:r>
              <a:rPr lang="tr-TR" sz="2400" dirty="0" err="1">
                <a:ea typeface="MS PGothic" charset="0"/>
              </a:rPr>
              <a:t>new</a:t>
            </a:r>
            <a:r>
              <a:rPr lang="tr-TR" sz="2400" dirty="0">
                <a:ea typeface="MS PGothic" charset="0"/>
              </a:rPr>
              <a:t> </a:t>
            </a:r>
            <a:r>
              <a:rPr lang="tr-TR" sz="2400" dirty="0" err="1">
                <a:ea typeface="MS PGothic" charset="0"/>
              </a:rPr>
              <a:t>firm</a:t>
            </a:r>
            <a:r>
              <a:rPr lang="tr-TR" sz="2400" dirty="0">
                <a:ea typeface="MS PGothic" charset="0"/>
              </a:rPr>
              <a:t> </a:t>
            </a:r>
            <a:r>
              <a:rPr lang="tr-TR" sz="2400" dirty="0" err="1">
                <a:ea typeface="MS PGothic" charset="0"/>
              </a:rPr>
              <a:t>sells</a:t>
            </a:r>
            <a:r>
              <a:rPr lang="tr-TR" sz="2400" dirty="0">
                <a:ea typeface="MS PGothic" charset="0"/>
              </a:rPr>
              <a:t> an </a:t>
            </a:r>
            <a:r>
              <a:rPr lang="tr-TR" sz="2400" dirty="0" err="1">
                <a:ea typeface="MS PGothic" charset="0"/>
              </a:rPr>
              <a:t>additional</a:t>
            </a:r>
            <a:r>
              <a:rPr lang="tr-TR" sz="2400" dirty="0">
                <a:ea typeface="MS PGothic" charset="0"/>
              </a:rPr>
              <a:t> </a:t>
            </a:r>
            <a:r>
              <a:rPr lang="tr-TR" sz="2400" dirty="0" err="1">
                <a:ea typeface="MS PGothic" charset="0"/>
              </a:rPr>
              <a:t>unit</a:t>
            </a:r>
            <a:r>
              <a:rPr lang="tr-TR" sz="2400" dirty="0">
                <a:ea typeface="MS PGothic" charset="0"/>
              </a:rPr>
              <a:t> (</a:t>
            </a:r>
            <a:r>
              <a:rPr lang="tr-TR" sz="2400" dirty="0" err="1">
                <a:ea typeface="MS PGothic" charset="0"/>
              </a:rPr>
              <a:t>due</a:t>
            </a:r>
            <a:r>
              <a:rPr lang="tr-TR" sz="2400" dirty="0">
                <a:ea typeface="MS PGothic" charset="0"/>
              </a:rPr>
              <a:t> </a:t>
            </a:r>
            <a:r>
              <a:rPr lang="tr-TR" sz="2400" dirty="0" err="1">
                <a:ea typeface="MS PGothic" charset="0"/>
              </a:rPr>
              <a:t>to</a:t>
            </a:r>
            <a:r>
              <a:rPr lang="tr-TR" sz="2400" dirty="0">
                <a:ea typeface="MS PGothic" charset="0"/>
              </a:rPr>
              <a:t> </a:t>
            </a:r>
            <a:r>
              <a:rPr lang="tr-TR" sz="2400" dirty="0" err="1">
                <a:ea typeface="MS PGothic" charset="0"/>
              </a:rPr>
              <a:t>low</a:t>
            </a:r>
            <a:r>
              <a:rPr lang="tr-TR" sz="2400" dirty="0">
                <a:ea typeface="MS PGothic" charset="0"/>
              </a:rPr>
              <a:t> </a:t>
            </a:r>
            <a:r>
              <a:rPr lang="tr-TR" sz="2400" dirty="0" err="1">
                <a:ea typeface="MS PGothic" charset="0"/>
              </a:rPr>
              <a:t>price</a:t>
            </a:r>
            <a:r>
              <a:rPr lang="tr-TR" sz="2400" dirty="0">
                <a:ea typeface="MS PGothic" charset="0"/>
              </a:rPr>
              <a:t>) in </a:t>
            </a:r>
            <a:r>
              <a:rPr lang="tr-TR" sz="2400" dirty="0" err="1">
                <a:ea typeface="MS PGothic" charset="0"/>
              </a:rPr>
              <a:t>which</a:t>
            </a:r>
            <a:r>
              <a:rPr lang="tr-TR" sz="2400" dirty="0">
                <a:ea typeface="MS PGothic" charset="0"/>
              </a:rPr>
              <a:t> it </a:t>
            </a:r>
            <a:r>
              <a:rPr lang="tr-TR" sz="2400" dirty="0" err="1">
                <a:ea typeface="MS PGothic" charset="0"/>
              </a:rPr>
              <a:t>generates</a:t>
            </a:r>
            <a:r>
              <a:rPr lang="tr-TR" sz="2400" dirty="0">
                <a:ea typeface="MS PGothic" charset="0"/>
              </a:rPr>
              <a:t> </a:t>
            </a:r>
            <a:r>
              <a:rPr lang="tr-TR" sz="2400" dirty="0" err="1">
                <a:ea typeface="MS PGothic" charset="0"/>
              </a:rPr>
              <a:t>additional</a:t>
            </a:r>
            <a:r>
              <a:rPr lang="tr-TR" sz="2400" dirty="0">
                <a:ea typeface="MS PGothic" charset="0"/>
              </a:rPr>
              <a:t> </a:t>
            </a:r>
            <a:r>
              <a:rPr lang="tr-TR" sz="2400" dirty="0" err="1">
                <a:ea typeface="MS PGothic" charset="0"/>
              </a:rPr>
              <a:t>profits</a:t>
            </a:r>
            <a:r>
              <a:rPr lang="tr-TR" sz="2400" dirty="0">
                <a:ea typeface="MS PGothic" charset="0"/>
              </a:rPr>
              <a:t>.</a:t>
            </a:r>
          </a:p>
          <a:p>
            <a:pPr lvl="1" eaLnBrk="1" hangingPunct="1"/>
            <a:r>
              <a:rPr lang="tr-TR" sz="2400" dirty="0" err="1">
                <a:ea typeface="MS PGothic" charset="0"/>
              </a:rPr>
              <a:t>The</a:t>
            </a:r>
            <a:r>
              <a:rPr lang="tr-TR" sz="2400" dirty="0">
                <a:ea typeface="MS PGothic" charset="0"/>
              </a:rPr>
              <a:t> </a:t>
            </a:r>
            <a:r>
              <a:rPr lang="tr-TR" sz="2400" dirty="0" err="1">
                <a:ea typeface="MS PGothic" charset="0"/>
              </a:rPr>
              <a:t>output</a:t>
            </a:r>
            <a:r>
              <a:rPr lang="tr-TR" sz="2400" dirty="0">
                <a:ea typeface="MS PGothic" charset="0"/>
              </a:rPr>
              <a:t> </a:t>
            </a:r>
            <a:r>
              <a:rPr lang="tr-TR" sz="2400" dirty="0" err="1">
                <a:ea typeface="MS PGothic" charset="0"/>
              </a:rPr>
              <a:t>effect</a:t>
            </a:r>
            <a:r>
              <a:rPr lang="tr-TR" sz="2400" dirty="0">
                <a:ea typeface="MS PGothic" charset="0"/>
              </a:rPr>
              <a:t> is a </a:t>
            </a:r>
            <a:r>
              <a:rPr lang="tr-TR" sz="2400" dirty="0" err="1">
                <a:ea typeface="MS PGothic" charset="0"/>
              </a:rPr>
              <a:t>gain</a:t>
            </a:r>
            <a:r>
              <a:rPr lang="tr-TR" sz="2400" dirty="0">
                <a:ea typeface="MS PGothic" charset="0"/>
              </a:rPr>
              <a:t> (</a:t>
            </a:r>
            <a:r>
              <a:rPr lang="tr-TR" sz="2400" dirty="0" err="1">
                <a:ea typeface="MS PGothic" charset="0"/>
              </a:rPr>
              <a:t>selling</a:t>
            </a:r>
            <a:r>
              <a:rPr lang="tr-TR" sz="2400" dirty="0">
                <a:ea typeface="MS PGothic" charset="0"/>
              </a:rPr>
              <a:t> </a:t>
            </a:r>
            <a:r>
              <a:rPr lang="tr-TR" sz="2400" dirty="0" err="1">
                <a:ea typeface="MS PGothic" charset="0"/>
              </a:rPr>
              <a:t>more</a:t>
            </a:r>
            <a:r>
              <a:rPr lang="tr-TR" sz="2400" dirty="0">
                <a:ea typeface="MS PGothic" charset="0"/>
              </a:rPr>
              <a:t> </a:t>
            </a:r>
            <a:r>
              <a:rPr lang="tr-TR" sz="2400" dirty="0" err="1">
                <a:ea typeface="MS PGothic" charset="0"/>
              </a:rPr>
              <a:t>units</a:t>
            </a:r>
            <a:r>
              <a:rPr lang="tr-TR" sz="2400" dirty="0">
                <a:ea typeface="MS PGothic" charset="0"/>
              </a:rPr>
              <a:t> </a:t>
            </a:r>
            <a:r>
              <a:rPr lang="tr-TR" sz="2400" dirty="0" err="1">
                <a:ea typeface="MS PGothic" charset="0"/>
              </a:rPr>
              <a:t>increases</a:t>
            </a:r>
            <a:r>
              <a:rPr lang="tr-TR" sz="2400" dirty="0">
                <a:ea typeface="MS PGothic" charset="0"/>
              </a:rPr>
              <a:t> </a:t>
            </a:r>
            <a:r>
              <a:rPr lang="tr-TR" sz="2400" dirty="0" err="1">
                <a:ea typeface="MS PGothic" charset="0"/>
              </a:rPr>
              <a:t>revenue</a:t>
            </a:r>
            <a:r>
              <a:rPr lang="tr-TR" sz="2400" dirty="0">
                <a:ea typeface="MS PGothic" charset="0"/>
              </a:rPr>
              <a:t>).</a:t>
            </a:r>
            <a:endParaRPr lang="tr-TR" sz="1800" dirty="0">
              <a:ea typeface="MS PGothic" charset="0"/>
            </a:endParaRPr>
          </a:p>
        </p:txBody>
      </p:sp>
    </p:spTree>
    <p:extLst>
      <p:ext uri="{BB962C8B-B14F-4D97-AF65-F5344CB8AC3E}">
        <p14:creationId xmlns:p14="http://schemas.microsoft.com/office/powerpoint/2010/main" val="237754598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24579">
                                            <p:txEl>
                                              <p:pRg st="3" end="3"/>
                                            </p:txEl>
                                          </p:spTgt>
                                        </p:tgtEl>
                                        <p:attrNameLst>
                                          <p:attrName>style.visibility</p:attrName>
                                        </p:attrNameLst>
                                      </p:cBhvr>
                                      <p:to>
                                        <p:strVal val="visible"/>
                                      </p:to>
                                    </p:set>
                                    <p:animEffect transition="in" filter="checkerboard(across)">
                                      <p:cBhvr>
                                        <p:cTn id="7" dur="500"/>
                                        <p:tgtEl>
                                          <p:spTgt spid="24579">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24579">
                                            <p:txEl>
                                              <p:pRg st="4" end="4"/>
                                            </p:txEl>
                                          </p:spTgt>
                                        </p:tgtEl>
                                        <p:attrNameLst>
                                          <p:attrName>style.visibility</p:attrName>
                                        </p:attrNameLst>
                                      </p:cBhvr>
                                      <p:to>
                                        <p:strVal val="visible"/>
                                      </p:to>
                                    </p:set>
                                    <p:animEffect transition="in" filter="checkerboard(across)">
                                      <p:cBhvr>
                                        <p:cTn id="12" dur="500"/>
                                        <p:tgtEl>
                                          <p:spTgt spid="24579">
                                            <p:txEl>
                                              <p:pRg st="4" end="4"/>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5" presetClass="entr" presetSubtype="10" fill="hold" nodeType="clickEffect">
                                  <p:stCondLst>
                                    <p:cond delay="0"/>
                                  </p:stCondLst>
                                  <p:childTnLst>
                                    <p:set>
                                      <p:cBhvr>
                                        <p:cTn id="16" dur="1" fill="hold">
                                          <p:stCondLst>
                                            <p:cond delay="0"/>
                                          </p:stCondLst>
                                        </p:cTn>
                                        <p:tgtEl>
                                          <p:spTgt spid="24579">
                                            <p:txEl>
                                              <p:pRg st="6" end="6"/>
                                            </p:txEl>
                                          </p:spTgt>
                                        </p:tgtEl>
                                        <p:attrNameLst>
                                          <p:attrName>style.visibility</p:attrName>
                                        </p:attrNameLst>
                                      </p:cBhvr>
                                      <p:to>
                                        <p:strVal val="visible"/>
                                      </p:to>
                                    </p:set>
                                    <p:animEffect transition="in" filter="checkerboard(across)">
                                      <p:cBhvr>
                                        <p:cTn id="17" dur="500"/>
                                        <p:tgtEl>
                                          <p:spTgt spid="24579">
                                            <p:txEl>
                                              <p:pRg st="6" end="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nodeType="clickEffect">
                                  <p:stCondLst>
                                    <p:cond delay="0"/>
                                  </p:stCondLst>
                                  <p:childTnLst>
                                    <p:set>
                                      <p:cBhvr>
                                        <p:cTn id="21" dur="1" fill="hold">
                                          <p:stCondLst>
                                            <p:cond delay="0"/>
                                          </p:stCondLst>
                                        </p:cTn>
                                        <p:tgtEl>
                                          <p:spTgt spid="24579">
                                            <p:txEl>
                                              <p:pRg st="7" end="7"/>
                                            </p:txEl>
                                          </p:spTgt>
                                        </p:tgtEl>
                                        <p:attrNameLst>
                                          <p:attrName>style.visibility</p:attrName>
                                        </p:attrNameLst>
                                      </p:cBhvr>
                                      <p:to>
                                        <p:strVal val="visible"/>
                                      </p:to>
                                    </p:set>
                                    <p:animEffect transition="in" filter="checkerboard(across)">
                                      <p:cBhvr>
                                        <p:cTn id="22" dur="500"/>
                                        <p:tgtEl>
                                          <p:spTgt spid="24579">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Title 1"/>
          <p:cNvSpPr>
            <a:spLocks noGrp="1"/>
          </p:cNvSpPr>
          <p:nvPr>
            <p:ph type="title"/>
          </p:nvPr>
        </p:nvSpPr>
        <p:spPr>
          <a:xfrm>
            <a:off x="609600" y="27"/>
            <a:ext cx="10972800" cy="1527175"/>
          </a:xfrm>
        </p:spPr>
        <p:txBody>
          <a:bodyPr/>
          <a:lstStyle/>
          <a:p>
            <a:pPr algn="l"/>
            <a:r>
              <a:rPr lang="tr-TR" b="1">
                <a:ea typeface="MS PGothic" charset="0"/>
              </a:rPr>
              <a:t>Oligopoly with More Than Two Firms</a:t>
            </a:r>
            <a:endParaRPr lang="tr-TR" b="1" dirty="0">
              <a:ea typeface="MS PGothic" charset="0"/>
            </a:endParaRPr>
          </a:p>
        </p:txBody>
      </p:sp>
      <p:sp>
        <p:nvSpPr>
          <p:cNvPr id="25603" name="Content Placeholder 2"/>
          <p:cNvSpPr>
            <a:spLocks noGrp="1"/>
          </p:cNvSpPr>
          <p:nvPr>
            <p:ph idx="1"/>
          </p:nvPr>
        </p:nvSpPr>
        <p:spPr>
          <a:xfrm>
            <a:off x="609600" y="1541463"/>
            <a:ext cx="10972800" cy="4895850"/>
          </a:xfrm>
        </p:spPr>
        <p:txBody>
          <a:bodyPr/>
          <a:lstStyle/>
          <a:p>
            <a:pPr eaLnBrk="1" hangingPunct="1"/>
            <a:r>
              <a:rPr lang="tr-TR" sz="3200" dirty="0" err="1">
                <a:ea typeface="MS PGothic" charset="0"/>
              </a:rPr>
              <a:t>Price</a:t>
            </a:r>
            <a:r>
              <a:rPr lang="tr-TR" sz="3200" dirty="0">
                <a:ea typeface="MS PGothic" charset="0"/>
              </a:rPr>
              <a:t> </a:t>
            </a:r>
            <a:r>
              <a:rPr lang="tr-TR" sz="3200" dirty="0" err="1">
                <a:ea typeface="MS PGothic" charset="0"/>
              </a:rPr>
              <a:t>and</a:t>
            </a:r>
            <a:r>
              <a:rPr lang="tr-TR" sz="3200" dirty="0">
                <a:ea typeface="MS PGothic" charset="0"/>
              </a:rPr>
              <a:t> </a:t>
            </a:r>
            <a:r>
              <a:rPr lang="tr-TR" sz="3200" dirty="0" err="1">
                <a:ea typeface="MS PGothic" charset="0"/>
              </a:rPr>
              <a:t>output</a:t>
            </a:r>
            <a:r>
              <a:rPr lang="tr-TR" sz="3200" dirty="0">
                <a:ea typeface="MS PGothic" charset="0"/>
              </a:rPr>
              <a:t> </a:t>
            </a:r>
            <a:r>
              <a:rPr lang="tr-TR" sz="3200" dirty="0" err="1">
                <a:ea typeface="MS PGothic" charset="0"/>
              </a:rPr>
              <a:t>effects</a:t>
            </a:r>
            <a:r>
              <a:rPr lang="tr-TR" sz="3200" dirty="0">
                <a:ea typeface="MS PGothic" charset="0"/>
              </a:rPr>
              <a:t> </a:t>
            </a:r>
            <a:r>
              <a:rPr lang="tr-TR" sz="3200" dirty="0" err="1">
                <a:ea typeface="MS PGothic" charset="0"/>
              </a:rPr>
              <a:t>make</a:t>
            </a:r>
            <a:r>
              <a:rPr lang="tr-TR" sz="3200" dirty="0">
                <a:ea typeface="MS PGothic" charset="0"/>
              </a:rPr>
              <a:t> </a:t>
            </a:r>
            <a:r>
              <a:rPr lang="tr-TR" sz="3200" dirty="0" err="1">
                <a:ea typeface="MS PGothic" charset="0"/>
              </a:rPr>
              <a:t>maintaining</a:t>
            </a:r>
            <a:r>
              <a:rPr lang="tr-TR" sz="3200" dirty="0">
                <a:ea typeface="MS PGothic" charset="0"/>
              </a:rPr>
              <a:t> a </a:t>
            </a:r>
            <a:r>
              <a:rPr lang="tr-TR" sz="3200" dirty="0" err="1">
                <a:ea typeface="MS PGothic" charset="0"/>
              </a:rPr>
              <a:t>cartel</a:t>
            </a:r>
            <a:r>
              <a:rPr lang="tr-TR" sz="3200" dirty="0">
                <a:ea typeface="MS PGothic" charset="0"/>
              </a:rPr>
              <a:t> (</a:t>
            </a:r>
            <a:r>
              <a:rPr lang="tr-TR" sz="3200" dirty="0" err="1">
                <a:ea typeface="MS PGothic" charset="0"/>
              </a:rPr>
              <a:t>joint</a:t>
            </a:r>
            <a:r>
              <a:rPr lang="tr-TR" sz="3200" dirty="0">
                <a:ea typeface="MS PGothic" charset="0"/>
              </a:rPr>
              <a:t> </a:t>
            </a:r>
            <a:r>
              <a:rPr lang="tr-TR" sz="3200" dirty="0" err="1">
                <a:ea typeface="MS PGothic" charset="0"/>
              </a:rPr>
              <a:t>monopoly</a:t>
            </a:r>
            <a:r>
              <a:rPr lang="tr-TR" sz="3200" dirty="0">
                <a:ea typeface="MS PGothic" charset="0"/>
              </a:rPr>
              <a:t>) </a:t>
            </a:r>
            <a:r>
              <a:rPr lang="tr-TR" sz="3200" dirty="0" err="1">
                <a:ea typeface="MS PGothic" charset="0"/>
              </a:rPr>
              <a:t>difficult</a:t>
            </a:r>
            <a:r>
              <a:rPr lang="tr-TR" sz="3200" dirty="0">
                <a:ea typeface="MS PGothic" charset="0"/>
              </a:rPr>
              <a:t>.</a:t>
            </a:r>
          </a:p>
          <a:p>
            <a:pPr lvl="1" eaLnBrk="1" hangingPunct="1"/>
            <a:r>
              <a:rPr lang="tr-TR" sz="2800" dirty="0">
                <a:ea typeface="MS PGothic" charset="0"/>
              </a:rPr>
              <a:t>As </a:t>
            </a:r>
            <a:r>
              <a:rPr lang="tr-TR" sz="2800" dirty="0" err="1">
                <a:ea typeface="MS PGothic" charset="0"/>
              </a:rPr>
              <a:t>firms</a:t>
            </a:r>
            <a:r>
              <a:rPr lang="tr-TR" sz="2800" dirty="0">
                <a:ea typeface="MS PGothic" charset="0"/>
              </a:rPr>
              <a:t> </a:t>
            </a:r>
            <a:r>
              <a:rPr lang="tr-TR" sz="2800" dirty="0" err="1">
                <a:ea typeface="MS PGothic" charset="0"/>
              </a:rPr>
              <a:t>enter</a:t>
            </a:r>
            <a:r>
              <a:rPr lang="tr-TR" sz="2800" dirty="0">
                <a:ea typeface="MS PGothic" charset="0"/>
              </a:rPr>
              <a:t>, </a:t>
            </a:r>
            <a:r>
              <a:rPr lang="tr-TR" sz="2800" dirty="0" err="1">
                <a:ea typeface="MS PGothic" charset="0"/>
              </a:rPr>
              <a:t>each</a:t>
            </a:r>
            <a:r>
              <a:rPr lang="tr-TR" sz="2800" dirty="0">
                <a:ea typeface="MS PGothic" charset="0"/>
              </a:rPr>
              <a:t> </a:t>
            </a:r>
            <a:r>
              <a:rPr lang="tr-TR" sz="2800" dirty="0" err="1">
                <a:ea typeface="MS PGothic" charset="0"/>
              </a:rPr>
              <a:t>individual</a:t>
            </a:r>
            <a:r>
              <a:rPr lang="tr-TR" sz="2800" dirty="0">
                <a:ea typeface="MS PGothic" charset="0"/>
              </a:rPr>
              <a:t> </a:t>
            </a:r>
            <a:r>
              <a:rPr lang="tr-TR" sz="2800" dirty="0" err="1">
                <a:ea typeface="MS PGothic" charset="0"/>
              </a:rPr>
              <a:t>firm</a:t>
            </a:r>
            <a:r>
              <a:rPr lang="tr-TR" sz="2800" dirty="0">
                <a:ea typeface="MS PGothic" charset="0"/>
              </a:rPr>
              <a:t> </a:t>
            </a:r>
            <a:r>
              <a:rPr lang="tr-TR" sz="2800" dirty="0" err="1">
                <a:ea typeface="MS PGothic" charset="0"/>
              </a:rPr>
              <a:t>will</a:t>
            </a:r>
            <a:r>
              <a:rPr lang="tr-TR" sz="2800" dirty="0">
                <a:ea typeface="MS PGothic" charset="0"/>
              </a:rPr>
              <a:t> </a:t>
            </a:r>
            <a:r>
              <a:rPr lang="tr-TR" sz="2800" dirty="0" err="1">
                <a:ea typeface="MS PGothic" charset="0"/>
              </a:rPr>
              <a:t>have</a:t>
            </a:r>
            <a:r>
              <a:rPr lang="tr-TR" sz="2800" dirty="0">
                <a:ea typeface="MS PGothic" charset="0"/>
              </a:rPr>
              <a:t> a </a:t>
            </a:r>
            <a:r>
              <a:rPr lang="tr-TR" sz="2800" dirty="0" err="1">
                <a:ea typeface="MS PGothic" charset="0"/>
              </a:rPr>
              <a:t>smaller</a:t>
            </a:r>
            <a:r>
              <a:rPr lang="tr-TR" sz="2800" dirty="0">
                <a:ea typeface="MS PGothic" charset="0"/>
              </a:rPr>
              <a:t> </a:t>
            </a:r>
            <a:r>
              <a:rPr lang="tr-TR" sz="2800" dirty="0" err="1">
                <a:ea typeface="MS PGothic" charset="0"/>
              </a:rPr>
              <a:t>impact</a:t>
            </a:r>
            <a:r>
              <a:rPr lang="tr-TR" sz="2800" dirty="0">
                <a:ea typeface="MS PGothic" charset="0"/>
              </a:rPr>
              <a:t> on market </a:t>
            </a:r>
            <a:r>
              <a:rPr lang="tr-TR" sz="2800" dirty="0" err="1">
                <a:ea typeface="MS PGothic" charset="0"/>
              </a:rPr>
              <a:t>price</a:t>
            </a:r>
            <a:r>
              <a:rPr lang="tr-TR" sz="2800" dirty="0">
                <a:ea typeface="MS PGothic" charset="0"/>
              </a:rPr>
              <a:t>. </a:t>
            </a:r>
          </a:p>
          <a:p>
            <a:pPr lvl="1" eaLnBrk="1" hangingPunct="1"/>
            <a:r>
              <a:rPr lang="tr-TR" sz="2800" dirty="0" err="1">
                <a:ea typeface="MS PGothic" charset="0"/>
              </a:rPr>
              <a:t>Firms</a:t>
            </a:r>
            <a:r>
              <a:rPr lang="tr-TR" sz="2800" dirty="0">
                <a:ea typeface="MS PGothic" charset="0"/>
              </a:rPr>
              <a:t> </a:t>
            </a:r>
            <a:r>
              <a:rPr lang="tr-TR" sz="2800" dirty="0" err="1">
                <a:ea typeface="MS PGothic" charset="0"/>
              </a:rPr>
              <a:t>will</a:t>
            </a:r>
            <a:r>
              <a:rPr lang="tr-TR" sz="2800" dirty="0">
                <a:ea typeface="MS PGothic" charset="0"/>
              </a:rPr>
              <a:t> </a:t>
            </a:r>
            <a:r>
              <a:rPr lang="tr-TR" sz="2800" dirty="0" err="1">
                <a:ea typeface="MS PGothic" charset="0"/>
              </a:rPr>
              <a:t>produce</a:t>
            </a:r>
            <a:r>
              <a:rPr lang="tr-TR" sz="2800" dirty="0">
                <a:ea typeface="MS PGothic" charset="0"/>
              </a:rPr>
              <a:t> </a:t>
            </a:r>
            <a:r>
              <a:rPr lang="tr-TR" sz="2800" dirty="0" err="1">
                <a:ea typeface="MS PGothic" charset="0"/>
              </a:rPr>
              <a:t>more</a:t>
            </a:r>
            <a:r>
              <a:rPr lang="tr-TR" sz="2800" dirty="0">
                <a:ea typeface="MS PGothic" charset="0"/>
              </a:rPr>
              <a:t> as </a:t>
            </a:r>
            <a:r>
              <a:rPr lang="tr-TR" sz="2800" dirty="0" err="1">
                <a:ea typeface="MS PGothic" charset="0"/>
              </a:rPr>
              <a:t>long</a:t>
            </a:r>
            <a:r>
              <a:rPr lang="tr-TR" sz="2800" dirty="0">
                <a:ea typeface="MS PGothic" charset="0"/>
              </a:rPr>
              <a:t> as it is </a:t>
            </a:r>
            <a:r>
              <a:rPr lang="tr-TR" sz="2800" dirty="0" err="1">
                <a:ea typeface="MS PGothic" charset="0"/>
              </a:rPr>
              <a:t>profitable</a:t>
            </a:r>
            <a:r>
              <a:rPr lang="tr-TR" sz="2800" dirty="0">
                <a:ea typeface="MS PGothic" charset="0"/>
              </a:rPr>
              <a:t>.</a:t>
            </a:r>
          </a:p>
          <a:p>
            <a:pPr eaLnBrk="1" hangingPunct="1"/>
            <a:r>
              <a:rPr lang="tr-TR" sz="3200" dirty="0">
                <a:ea typeface="MS PGothic" charset="0"/>
              </a:rPr>
              <a:t>Not </a:t>
            </a:r>
            <a:r>
              <a:rPr lang="tr-TR" sz="3200" dirty="0" err="1">
                <a:ea typeface="MS PGothic" charset="0"/>
              </a:rPr>
              <a:t>all</a:t>
            </a:r>
            <a:r>
              <a:rPr lang="tr-TR" sz="3200" dirty="0">
                <a:ea typeface="MS PGothic" charset="0"/>
              </a:rPr>
              <a:t> </a:t>
            </a:r>
            <a:r>
              <a:rPr lang="tr-TR" sz="3200" dirty="0" err="1">
                <a:ea typeface="MS PGothic" charset="0"/>
              </a:rPr>
              <a:t>firms</a:t>
            </a:r>
            <a:r>
              <a:rPr lang="tr-TR" sz="3200" dirty="0">
                <a:ea typeface="MS PGothic" charset="0"/>
              </a:rPr>
              <a:t> in </a:t>
            </a:r>
            <a:r>
              <a:rPr lang="tr-TR" sz="3200" dirty="0" err="1">
                <a:ea typeface="MS PGothic" charset="0"/>
              </a:rPr>
              <a:t>oligopoly</a:t>
            </a:r>
            <a:r>
              <a:rPr lang="tr-TR" sz="3200" dirty="0">
                <a:ea typeface="MS PGothic" charset="0"/>
              </a:rPr>
              <a:t> </a:t>
            </a:r>
            <a:r>
              <a:rPr lang="tr-TR" sz="3200" dirty="0" err="1">
                <a:ea typeface="MS PGothic" charset="0"/>
              </a:rPr>
              <a:t>are</a:t>
            </a:r>
            <a:r>
              <a:rPr lang="tr-TR" sz="3200" dirty="0">
                <a:ea typeface="MS PGothic" charset="0"/>
              </a:rPr>
              <a:t> </a:t>
            </a:r>
            <a:r>
              <a:rPr lang="tr-TR" sz="3200" dirty="0" err="1">
                <a:ea typeface="MS PGothic" charset="0"/>
              </a:rPr>
              <a:t>the</a:t>
            </a:r>
            <a:r>
              <a:rPr lang="tr-TR" sz="3200" dirty="0">
                <a:ea typeface="MS PGothic" charset="0"/>
              </a:rPr>
              <a:t> </a:t>
            </a:r>
            <a:r>
              <a:rPr lang="tr-TR" sz="3200" dirty="0" err="1">
                <a:ea typeface="MS PGothic" charset="0"/>
              </a:rPr>
              <a:t>same</a:t>
            </a:r>
            <a:r>
              <a:rPr lang="tr-TR" sz="3200" dirty="0">
                <a:ea typeface="MS PGothic" charset="0"/>
              </a:rPr>
              <a:t> size.</a:t>
            </a:r>
          </a:p>
          <a:p>
            <a:pPr lvl="1" eaLnBrk="1" hangingPunct="1"/>
            <a:r>
              <a:rPr lang="tr-TR" sz="2800" dirty="0" err="1">
                <a:ea typeface="MS PGothic" charset="0"/>
              </a:rPr>
              <a:t>Each</a:t>
            </a:r>
            <a:r>
              <a:rPr lang="tr-TR" sz="2800" dirty="0">
                <a:ea typeface="MS PGothic" charset="0"/>
              </a:rPr>
              <a:t> </a:t>
            </a:r>
            <a:r>
              <a:rPr lang="tr-TR" sz="2800" dirty="0" err="1">
                <a:ea typeface="MS PGothic" charset="0"/>
              </a:rPr>
              <a:t>firm</a:t>
            </a:r>
            <a:r>
              <a:rPr lang="tr-TR" altLang="ja-JP" sz="2800" dirty="0" err="1">
                <a:ea typeface="MS PGothic" charset="0"/>
              </a:rPr>
              <a:t>'s</a:t>
            </a:r>
            <a:r>
              <a:rPr lang="tr-TR" altLang="ja-JP" sz="2800" dirty="0">
                <a:ea typeface="MS PGothic" charset="0"/>
              </a:rPr>
              <a:t> </a:t>
            </a:r>
            <a:r>
              <a:rPr lang="tr-TR" altLang="ja-JP" sz="2800" dirty="0" err="1">
                <a:ea typeface="MS PGothic" charset="0"/>
              </a:rPr>
              <a:t>actions</a:t>
            </a:r>
            <a:r>
              <a:rPr lang="tr-TR" altLang="ja-JP" sz="2800" dirty="0">
                <a:ea typeface="MS PGothic" charset="0"/>
              </a:rPr>
              <a:t> </a:t>
            </a:r>
            <a:r>
              <a:rPr lang="tr-TR" altLang="ja-JP" sz="2800" dirty="0" err="1">
                <a:ea typeface="MS PGothic" charset="0"/>
              </a:rPr>
              <a:t>affect</a:t>
            </a:r>
            <a:r>
              <a:rPr lang="tr-TR" altLang="ja-JP" sz="2800" dirty="0">
                <a:ea typeface="MS PGothic" charset="0"/>
              </a:rPr>
              <a:t> </a:t>
            </a:r>
            <a:r>
              <a:rPr lang="tr-TR" altLang="ja-JP" sz="2800" dirty="0" err="1">
                <a:ea typeface="MS PGothic" charset="0"/>
              </a:rPr>
              <a:t>price</a:t>
            </a:r>
            <a:r>
              <a:rPr lang="tr-TR" altLang="ja-JP" sz="2800" dirty="0">
                <a:ea typeface="MS PGothic" charset="0"/>
              </a:rPr>
              <a:t> </a:t>
            </a:r>
            <a:r>
              <a:rPr lang="tr-TR" altLang="ja-JP" sz="2800" dirty="0" err="1">
                <a:ea typeface="MS PGothic" charset="0"/>
              </a:rPr>
              <a:t>and</a:t>
            </a:r>
            <a:r>
              <a:rPr lang="tr-TR" altLang="ja-JP" sz="2800" dirty="0">
                <a:ea typeface="MS PGothic" charset="0"/>
              </a:rPr>
              <a:t> </a:t>
            </a:r>
            <a:r>
              <a:rPr lang="tr-TR" altLang="ja-JP" sz="2800" dirty="0" err="1">
                <a:ea typeface="MS PGothic" charset="0"/>
              </a:rPr>
              <a:t>output</a:t>
            </a:r>
            <a:r>
              <a:rPr lang="tr-TR" altLang="ja-JP" sz="2800" dirty="0">
                <a:ea typeface="MS PGothic" charset="0"/>
              </a:rPr>
              <a:t>; </a:t>
            </a:r>
            <a:r>
              <a:rPr lang="tr-TR" altLang="ja-JP" sz="2800" dirty="0" err="1">
                <a:ea typeface="MS PGothic" charset="0"/>
              </a:rPr>
              <a:t>and</a:t>
            </a:r>
            <a:r>
              <a:rPr lang="tr-TR" altLang="ja-JP" sz="2800" dirty="0">
                <a:ea typeface="MS PGothic" charset="0"/>
              </a:rPr>
              <a:t> </a:t>
            </a:r>
            <a:r>
              <a:rPr lang="tr-TR" altLang="ja-JP" sz="2800" dirty="0" err="1">
                <a:ea typeface="MS PGothic" charset="0"/>
              </a:rPr>
              <a:t>thus</a:t>
            </a:r>
            <a:r>
              <a:rPr lang="tr-TR" altLang="ja-JP" sz="2800" dirty="0">
                <a:ea typeface="MS PGothic" charset="0"/>
              </a:rPr>
              <a:t>, </a:t>
            </a:r>
            <a:r>
              <a:rPr lang="tr-TR" altLang="ja-JP" sz="2800" dirty="0" err="1">
                <a:ea typeface="MS PGothic" charset="0"/>
              </a:rPr>
              <a:t>affect</a:t>
            </a:r>
            <a:r>
              <a:rPr lang="tr-TR" altLang="ja-JP" sz="2800" dirty="0">
                <a:ea typeface="MS PGothic" charset="0"/>
              </a:rPr>
              <a:t> </a:t>
            </a:r>
            <a:r>
              <a:rPr lang="tr-TR" altLang="ja-JP" sz="2800" dirty="0" err="1">
                <a:ea typeface="MS PGothic" charset="0"/>
              </a:rPr>
              <a:t>decisions</a:t>
            </a:r>
            <a:r>
              <a:rPr lang="tr-TR" altLang="ja-JP" sz="2800" dirty="0">
                <a:ea typeface="MS PGothic" charset="0"/>
              </a:rPr>
              <a:t> </a:t>
            </a:r>
            <a:r>
              <a:rPr lang="tr-TR" altLang="ja-JP" sz="2800" dirty="0" err="1">
                <a:ea typeface="MS PGothic" charset="0"/>
              </a:rPr>
              <a:t>made</a:t>
            </a:r>
            <a:r>
              <a:rPr lang="tr-TR" altLang="ja-JP" sz="2800" dirty="0">
                <a:ea typeface="MS PGothic" charset="0"/>
              </a:rPr>
              <a:t> </a:t>
            </a:r>
            <a:r>
              <a:rPr lang="tr-TR" altLang="ja-JP" sz="2800" dirty="0" err="1">
                <a:ea typeface="MS PGothic" charset="0"/>
              </a:rPr>
              <a:t>by</a:t>
            </a:r>
            <a:r>
              <a:rPr lang="tr-TR" altLang="ja-JP" sz="2800" dirty="0">
                <a:ea typeface="MS PGothic" charset="0"/>
              </a:rPr>
              <a:t> </a:t>
            </a:r>
            <a:r>
              <a:rPr lang="tr-TR" altLang="ja-JP" sz="2800" dirty="0" err="1">
                <a:ea typeface="MS PGothic" charset="0"/>
              </a:rPr>
              <a:t>other</a:t>
            </a:r>
            <a:r>
              <a:rPr lang="tr-TR" altLang="ja-JP" sz="2800" dirty="0">
                <a:ea typeface="MS PGothic" charset="0"/>
              </a:rPr>
              <a:t> </a:t>
            </a:r>
            <a:r>
              <a:rPr lang="tr-TR" altLang="ja-JP" sz="2800" dirty="0" err="1">
                <a:ea typeface="MS PGothic" charset="0"/>
              </a:rPr>
              <a:t>firms</a:t>
            </a:r>
            <a:r>
              <a:rPr lang="tr-TR" altLang="ja-JP" sz="2800" dirty="0">
                <a:ea typeface="MS PGothic" charset="0"/>
              </a:rPr>
              <a:t> (</a:t>
            </a:r>
            <a:r>
              <a:rPr lang="tr-TR" altLang="ja-JP" sz="2800" dirty="0" err="1">
                <a:ea typeface="MS PGothic" charset="0"/>
              </a:rPr>
              <a:t>interdependence</a:t>
            </a:r>
            <a:r>
              <a:rPr lang="tr-TR" altLang="ja-JP" sz="2800" dirty="0">
                <a:ea typeface="MS PGothic" charset="0"/>
              </a:rPr>
              <a:t>).</a:t>
            </a:r>
          </a:p>
          <a:p>
            <a:pPr lvl="1" eaLnBrk="1" hangingPunct="1"/>
            <a:r>
              <a:rPr lang="tr-TR" sz="2800" dirty="0">
                <a:ea typeface="MS PGothic" charset="0"/>
              </a:rPr>
              <a:t>Small </a:t>
            </a:r>
            <a:r>
              <a:rPr lang="tr-TR" sz="2800" dirty="0" err="1">
                <a:ea typeface="MS PGothic" charset="0"/>
              </a:rPr>
              <a:t>firms</a:t>
            </a:r>
            <a:r>
              <a:rPr lang="tr-TR" sz="2800" dirty="0">
                <a:ea typeface="MS PGothic" charset="0"/>
              </a:rPr>
              <a:t> </a:t>
            </a:r>
            <a:r>
              <a:rPr lang="tr-TR" sz="2800" dirty="0" err="1">
                <a:ea typeface="MS PGothic" charset="0"/>
              </a:rPr>
              <a:t>and</a:t>
            </a:r>
            <a:r>
              <a:rPr lang="tr-TR" sz="2800" dirty="0">
                <a:ea typeface="MS PGothic" charset="0"/>
              </a:rPr>
              <a:t> </a:t>
            </a:r>
            <a:r>
              <a:rPr lang="tr-TR" sz="2800" dirty="0" err="1">
                <a:ea typeface="MS PGothic" charset="0"/>
              </a:rPr>
              <a:t>large</a:t>
            </a:r>
            <a:r>
              <a:rPr lang="tr-TR" sz="2800" dirty="0">
                <a:ea typeface="MS PGothic" charset="0"/>
              </a:rPr>
              <a:t> </a:t>
            </a:r>
            <a:r>
              <a:rPr lang="tr-TR" sz="2800" dirty="0" err="1">
                <a:ea typeface="MS PGothic" charset="0"/>
              </a:rPr>
              <a:t>firms</a:t>
            </a:r>
            <a:r>
              <a:rPr lang="tr-TR" sz="2800" dirty="0">
                <a:ea typeface="MS PGothic" charset="0"/>
              </a:rPr>
              <a:t> </a:t>
            </a:r>
            <a:r>
              <a:rPr lang="tr-TR" sz="2800" dirty="0" err="1">
                <a:ea typeface="MS PGothic" charset="0"/>
              </a:rPr>
              <a:t>will</a:t>
            </a:r>
            <a:r>
              <a:rPr lang="tr-TR" sz="2800" dirty="0">
                <a:ea typeface="MS PGothic" charset="0"/>
              </a:rPr>
              <a:t> </a:t>
            </a:r>
            <a:r>
              <a:rPr lang="tr-TR" sz="2800" dirty="0" err="1">
                <a:ea typeface="MS PGothic" charset="0"/>
              </a:rPr>
              <a:t>behave</a:t>
            </a:r>
            <a:r>
              <a:rPr lang="tr-TR" sz="2800" dirty="0">
                <a:ea typeface="MS PGothic" charset="0"/>
              </a:rPr>
              <a:t> </a:t>
            </a:r>
            <a:r>
              <a:rPr lang="tr-TR" sz="2800" dirty="0" err="1">
                <a:ea typeface="MS PGothic" charset="0"/>
              </a:rPr>
              <a:t>differently</a:t>
            </a:r>
            <a:r>
              <a:rPr lang="tr-TR" sz="2800" dirty="0">
                <a:ea typeface="MS PGothic" charset="0"/>
              </a:rPr>
              <a:t>, yet </a:t>
            </a:r>
            <a:r>
              <a:rPr lang="tr-TR" sz="2800" dirty="0" err="1">
                <a:ea typeface="MS PGothic" charset="0"/>
              </a:rPr>
              <a:t>will</a:t>
            </a:r>
            <a:r>
              <a:rPr lang="tr-TR" sz="2800" dirty="0">
                <a:ea typeface="MS PGothic" charset="0"/>
              </a:rPr>
              <a:t> </a:t>
            </a:r>
            <a:r>
              <a:rPr lang="tr-TR" sz="2800" dirty="0" err="1">
                <a:ea typeface="MS PGothic" charset="0"/>
              </a:rPr>
              <a:t>act</a:t>
            </a:r>
            <a:r>
              <a:rPr lang="tr-TR" sz="2800" dirty="0">
                <a:ea typeface="MS PGothic" charset="0"/>
              </a:rPr>
              <a:t> </a:t>
            </a:r>
            <a:r>
              <a:rPr lang="tr-TR" sz="2800" dirty="0" err="1">
                <a:ea typeface="MS PGothic" charset="0"/>
              </a:rPr>
              <a:t>strategically</a:t>
            </a:r>
            <a:r>
              <a:rPr lang="tr-TR" sz="2800" dirty="0">
                <a:ea typeface="MS PGothic" charset="0"/>
              </a:rPr>
              <a:t>.</a:t>
            </a:r>
            <a:endParaRPr lang="tr-TR" sz="2000" dirty="0">
              <a:ea typeface="MS PGothic" charset="0"/>
            </a:endParaRPr>
          </a:p>
        </p:txBody>
      </p:sp>
    </p:spTree>
    <p:extLst>
      <p:ext uri="{BB962C8B-B14F-4D97-AF65-F5344CB8AC3E}">
        <p14:creationId xmlns:p14="http://schemas.microsoft.com/office/powerpoint/2010/main" val="123723655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25603">
                                            <p:txEl>
                                              <p:pRg st="1" end="1"/>
                                            </p:txEl>
                                          </p:spTgt>
                                        </p:tgtEl>
                                        <p:attrNameLst>
                                          <p:attrName>style.visibility</p:attrName>
                                        </p:attrNameLst>
                                      </p:cBhvr>
                                      <p:to>
                                        <p:strVal val="visible"/>
                                      </p:to>
                                    </p:set>
                                    <p:animEffect transition="in" filter="checkerboard(across)">
                                      <p:cBhvr>
                                        <p:cTn id="7" dur="500"/>
                                        <p:tgtEl>
                                          <p:spTgt spid="2560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25603">
                                            <p:txEl>
                                              <p:pRg st="2" end="2"/>
                                            </p:txEl>
                                          </p:spTgt>
                                        </p:tgtEl>
                                        <p:attrNameLst>
                                          <p:attrName>style.visibility</p:attrName>
                                        </p:attrNameLst>
                                      </p:cBhvr>
                                      <p:to>
                                        <p:strVal val="visible"/>
                                      </p:to>
                                    </p:set>
                                    <p:animEffect transition="in" filter="checkerboard(across)">
                                      <p:cBhvr>
                                        <p:cTn id="12" dur="500"/>
                                        <p:tgtEl>
                                          <p:spTgt spid="25603">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5" presetClass="entr" presetSubtype="10" fill="hold" nodeType="clickEffect">
                                  <p:stCondLst>
                                    <p:cond delay="0"/>
                                  </p:stCondLst>
                                  <p:childTnLst>
                                    <p:set>
                                      <p:cBhvr>
                                        <p:cTn id="16" dur="1" fill="hold">
                                          <p:stCondLst>
                                            <p:cond delay="0"/>
                                          </p:stCondLst>
                                        </p:cTn>
                                        <p:tgtEl>
                                          <p:spTgt spid="25603">
                                            <p:txEl>
                                              <p:pRg st="4" end="4"/>
                                            </p:txEl>
                                          </p:spTgt>
                                        </p:tgtEl>
                                        <p:attrNameLst>
                                          <p:attrName>style.visibility</p:attrName>
                                        </p:attrNameLst>
                                      </p:cBhvr>
                                      <p:to>
                                        <p:strVal val="visible"/>
                                      </p:to>
                                    </p:set>
                                    <p:animEffect transition="in" filter="checkerboard(across)">
                                      <p:cBhvr>
                                        <p:cTn id="17" dur="500"/>
                                        <p:tgtEl>
                                          <p:spTgt spid="25603">
                                            <p:txEl>
                                              <p:pRg st="4" end="4"/>
                                            </p:txEl>
                                          </p:spTgt>
                                        </p:tgtEl>
                                      </p:cBhvr>
                                    </p:animEffect>
                                  </p:childTnLst>
                                </p:cTn>
                              </p:par>
                              <p:par>
                                <p:cTn id="18" presetID="5" presetClass="entr" presetSubtype="10" fill="hold" nodeType="withEffect">
                                  <p:stCondLst>
                                    <p:cond delay="0"/>
                                  </p:stCondLst>
                                  <p:childTnLst>
                                    <p:set>
                                      <p:cBhvr>
                                        <p:cTn id="19" dur="1" fill="hold">
                                          <p:stCondLst>
                                            <p:cond delay="0"/>
                                          </p:stCondLst>
                                        </p:cTn>
                                        <p:tgtEl>
                                          <p:spTgt spid="25603">
                                            <p:txEl>
                                              <p:pRg st="5" end="5"/>
                                            </p:txEl>
                                          </p:spTgt>
                                        </p:tgtEl>
                                        <p:attrNameLst>
                                          <p:attrName>style.visibility</p:attrName>
                                        </p:attrNameLst>
                                      </p:cBhvr>
                                      <p:to>
                                        <p:strVal val="visible"/>
                                      </p:to>
                                    </p:set>
                                    <p:animEffect transition="in" filter="checkerboard(across)">
                                      <p:cBhvr>
                                        <p:cTn id="20" dur="500"/>
                                        <p:tgtEl>
                                          <p:spTgt spid="2560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469721837"/>
              </p:ext>
            </p:extLst>
          </p:nvPr>
        </p:nvGraphicFramePr>
        <p:xfrm>
          <a:off x="203200" y="88927"/>
          <a:ext cx="11734800" cy="6651625"/>
        </p:xfrm>
        <a:graphic>
          <a:graphicData uri="http://schemas.openxmlformats.org/drawingml/2006/table">
            <a:tbl>
              <a:tblPr/>
              <a:tblGrid>
                <a:gridCol w="4057651">
                  <a:extLst>
                    <a:ext uri="{9D8B030D-6E8A-4147-A177-3AD203B41FA5}">
                      <a16:colId xmlns:a16="http://schemas.microsoft.com/office/drawing/2014/main" val="20000"/>
                    </a:ext>
                  </a:extLst>
                </a:gridCol>
                <a:gridCol w="2711449">
                  <a:extLst>
                    <a:ext uri="{9D8B030D-6E8A-4147-A177-3AD203B41FA5}">
                      <a16:colId xmlns:a16="http://schemas.microsoft.com/office/drawing/2014/main" val="20001"/>
                    </a:ext>
                  </a:extLst>
                </a:gridCol>
                <a:gridCol w="2476500">
                  <a:extLst>
                    <a:ext uri="{9D8B030D-6E8A-4147-A177-3AD203B41FA5}">
                      <a16:colId xmlns:a16="http://schemas.microsoft.com/office/drawing/2014/main" val="20002"/>
                    </a:ext>
                  </a:extLst>
                </a:gridCol>
                <a:gridCol w="2489200">
                  <a:extLst>
                    <a:ext uri="{9D8B030D-6E8A-4147-A177-3AD203B41FA5}">
                      <a16:colId xmlns:a16="http://schemas.microsoft.com/office/drawing/2014/main" val="20003"/>
                    </a:ext>
                  </a:extLst>
                </a:gridCol>
              </a:tblGrid>
              <a:tr h="393672">
                <a:tc>
                  <a:txBody>
                    <a:bodyPr/>
                    <a:lstStyle/>
                    <a:p>
                      <a:pPr marL="0" marR="0" lvl="0" indent="0" algn="ctr" defTabSz="457200" rtl="0" eaLnBrk="1" fontAlgn="base" latinLnBrk="0" hangingPunct="1">
                        <a:lnSpc>
                          <a:spcPct val="115000"/>
                        </a:lnSpc>
                        <a:spcBef>
                          <a:spcPct val="0"/>
                        </a:spcBef>
                        <a:spcAft>
                          <a:spcPct val="0"/>
                        </a:spcAft>
                        <a:buClrTx/>
                        <a:buSzTx/>
                        <a:buFontTx/>
                        <a:buNone/>
                        <a:tabLst/>
                      </a:pPr>
                      <a:r>
                        <a:rPr kumimoji="0" lang="en-US" sz="1600" b="1" i="0" u="none" strike="noStrike" cap="none" normalizeH="0" baseline="0" dirty="0">
                          <a:ln>
                            <a:noFill/>
                          </a:ln>
                          <a:solidFill>
                            <a:srgbClr val="000000"/>
                          </a:solidFill>
                          <a:effectLst/>
                          <a:latin typeface="Cambria" panose="02040503050406030204" pitchFamily="18" charset="0"/>
                          <a:ea typeface="MS PGothic" charset="0"/>
                          <a:cs typeface="Arial" charset="0"/>
                        </a:rPr>
                        <a:t>Price Taking</a:t>
                      </a:r>
                      <a:endParaRPr kumimoji="0" lang="en-US" sz="2000" b="1" i="0" u="none" strike="noStrike" cap="none" normalizeH="0" baseline="0" dirty="0">
                        <a:ln>
                          <a:noFill/>
                        </a:ln>
                        <a:solidFill>
                          <a:srgbClr val="000000"/>
                        </a:solidFill>
                        <a:effectLst/>
                        <a:latin typeface="Cambria" panose="02040503050406030204" pitchFamily="18" charset="0"/>
                        <a:ea typeface="MS PGothic" charset="0"/>
                        <a:cs typeface="MS PGothic" charset="0"/>
                      </a:endParaRPr>
                    </a:p>
                  </a:txBody>
                  <a:tcPr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B050">
                        <a:alpha val="50195"/>
                      </a:srgbClr>
                    </a:solidFill>
                  </a:tcPr>
                </a:tc>
                <a:tc gridSpan="3">
                  <a:txBody>
                    <a:bodyPr/>
                    <a:lstStyle/>
                    <a:p>
                      <a:pPr marL="0" marR="0" lvl="0" indent="0" algn="ctr" defTabSz="457200" rtl="0" eaLnBrk="1" fontAlgn="base" latinLnBrk="0" hangingPunct="1">
                        <a:lnSpc>
                          <a:spcPct val="115000"/>
                        </a:lnSpc>
                        <a:spcBef>
                          <a:spcPct val="0"/>
                        </a:spcBef>
                        <a:spcAft>
                          <a:spcPct val="0"/>
                        </a:spcAft>
                        <a:buClrTx/>
                        <a:buSzTx/>
                        <a:buFontTx/>
                        <a:buNone/>
                        <a:tabLst/>
                      </a:pPr>
                      <a:r>
                        <a:rPr kumimoji="0" lang="en-US" sz="1600" b="1" i="0" u="none" strike="noStrike" cap="none" normalizeH="0" baseline="0" dirty="0">
                          <a:ln>
                            <a:noFill/>
                          </a:ln>
                          <a:solidFill>
                            <a:srgbClr val="000000"/>
                          </a:solidFill>
                          <a:effectLst/>
                          <a:latin typeface="Cambria" panose="02040503050406030204" pitchFamily="18" charset="0"/>
                          <a:ea typeface="MS PGothic" charset="0"/>
                          <a:cs typeface="Arial" charset="0"/>
                        </a:rPr>
                        <a:t>Price Making</a:t>
                      </a:r>
                      <a:endParaRPr kumimoji="0" lang="en-US" sz="2000" b="1" i="0" u="none" strike="noStrike" cap="none" normalizeH="0" baseline="0" dirty="0">
                        <a:ln>
                          <a:noFill/>
                        </a:ln>
                        <a:solidFill>
                          <a:srgbClr val="000000"/>
                        </a:solidFill>
                        <a:effectLst/>
                        <a:latin typeface="Cambria" panose="02040503050406030204" pitchFamily="18" charset="0"/>
                        <a:ea typeface="MS PGothic" charset="0"/>
                        <a:cs typeface="MS PGothic" charset="0"/>
                      </a:endParaRPr>
                    </a:p>
                  </a:txBody>
                  <a:tcPr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B050">
                        <a:alpha val="50195"/>
                      </a:srgbClr>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560832">
                <a:tc>
                  <a:txBody>
                    <a:bodyPr/>
                    <a:lstStyle/>
                    <a:p>
                      <a:pPr marL="0" marR="0" lvl="0" indent="0" algn="ctr" defTabSz="457200" rtl="0" eaLnBrk="1" fontAlgn="base" latinLnBrk="0" hangingPunct="1">
                        <a:lnSpc>
                          <a:spcPct val="115000"/>
                        </a:lnSpc>
                        <a:spcBef>
                          <a:spcPct val="0"/>
                        </a:spcBef>
                        <a:spcAft>
                          <a:spcPct val="0"/>
                        </a:spcAft>
                        <a:buClrTx/>
                        <a:buSzTx/>
                        <a:buFontTx/>
                        <a:buNone/>
                        <a:tabLst/>
                      </a:pPr>
                      <a:r>
                        <a:rPr kumimoji="0" lang="en-US" sz="1600" b="1" i="0" u="none" strike="noStrike" cap="none" normalizeH="0" baseline="0" dirty="0">
                          <a:ln>
                            <a:noFill/>
                          </a:ln>
                          <a:solidFill>
                            <a:srgbClr val="000000"/>
                          </a:solidFill>
                          <a:effectLst/>
                          <a:latin typeface="Cambria" panose="02040503050406030204" pitchFamily="18" charset="0"/>
                          <a:ea typeface="MS PGothic" charset="0"/>
                          <a:cs typeface="Arial" charset="0"/>
                        </a:rPr>
                        <a:t>Perfect Competition</a:t>
                      </a:r>
                      <a:endParaRPr kumimoji="0" lang="en-US" sz="2000" b="1" i="0" u="none" strike="noStrike" cap="none" normalizeH="0" baseline="0" dirty="0">
                        <a:ln>
                          <a:noFill/>
                        </a:ln>
                        <a:solidFill>
                          <a:srgbClr val="000000"/>
                        </a:solidFill>
                        <a:effectLst/>
                        <a:latin typeface="Cambria" panose="02040503050406030204" pitchFamily="18" charset="0"/>
                        <a:ea typeface="MS PGothic" charset="0"/>
                        <a:cs typeface="MS PGothic" charset="0"/>
                      </a:endParaRPr>
                    </a:p>
                  </a:txBody>
                  <a:tcPr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70C0">
                        <a:alpha val="25098"/>
                      </a:srgbClr>
                    </a:solidFill>
                  </a:tcPr>
                </a:tc>
                <a:tc>
                  <a:txBody>
                    <a:bodyPr/>
                    <a:lstStyle/>
                    <a:p>
                      <a:pPr marL="0" marR="0" lvl="0" indent="0" algn="ctr" defTabSz="457200" rtl="0" eaLnBrk="1" fontAlgn="base" latinLnBrk="0" hangingPunct="1">
                        <a:lnSpc>
                          <a:spcPct val="115000"/>
                        </a:lnSpc>
                        <a:spcBef>
                          <a:spcPct val="0"/>
                        </a:spcBef>
                        <a:spcAft>
                          <a:spcPct val="0"/>
                        </a:spcAft>
                        <a:buClrTx/>
                        <a:buSzTx/>
                        <a:buFontTx/>
                        <a:buNone/>
                        <a:tabLst/>
                      </a:pPr>
                      <a:r>
                        <a:rPr kumimoji="0" lang="en-US" sz="1600" b="1" i="0" u="none" strike="noStrike" cap="none" normalizeH="0" baseline="0" dirty="0">
                          <a:ln>
                            <a:noFill/>
                          </a:ln>
                          <a:solidFill>
                            <a:srgbClr val="000000"/>
                          </a:solidFill>
                          <a:effectLst/>
                          <a:latin typeface="Cambria" panose="02040503050406030204" pitchFamily="18" charset="0"/>
                          <a:ea typeface="MS PGothic" charset="0"/>
                          <a:cs typeface="Arial" charset="0"/>
                        </a:rPr>
                        <a:t>Monopolistic Competition</a:t>
                      </a:r>
                      <a:endParaRPr kumimoji="0" lang="en-US" sz="2000" b="1" i="0" u="none" strike="noStrike" cap="none" normalizeH="0" baseline="0" dirty="0">
                        <a:ln>
                          <a:noFill/>
                        </a:ln>
                        <a:solidFill>
                          <a:srgbClr val="000000"/>
                        </a:solidFill>
                        <a:effectLst/>
                        <a:latin typeface="Cambria" panose="02040503050406030204" pitchFamily="18" charset="0"/>
                        <a:ea typeface="MS PGothic" charset="0"/>
                        <a:cs typeface="MS PGothic" charset="0"/>
                      </a:endParaRPr>
                    </a:p>
                  </a:txBody>
                  <a:tcPr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7030A0">
                        <a:alpha val="25098"/>
                      </a:srgbClr>
                    </a:solidFill>
                  </a:tcPr>
                </a:tc>
                <a:tc>
                  <a:txBody>
                    <a:bodyPr/>
                    <a:lstStyle/>
                    <a:p>
                      <a:pPr marL="0" marR="0" lvl="0" indent="0" algn="ctr" defTabSz="457200" rtl="0" eaLnBrk="1" fontAlgn="base" latinLnBrk="0" hangingPunct="1">
                        <a:lnSpc>
                          <a:spcPct val="115000"/>
                        </a:lnSpc>
                        <a:spcBef>
                          <a:spcPct val="0"/>
                        </a:spcBef>
                        <a:spcAft>
                          <a:spcPct val="0"/>
                        </a:spcAft>
                        <a:buClrTx/>
                        <a:buSzTx/>
                        <a:buFontTx/>
                        <a:buNone/>
                        <a:tabLst/>
                      </a:pPr>
                      <a:r>
                        <a:rPr kumimoji="0" lang="en-US" sz="1600" b="1" i="0" u="none" strike="noStrike" cap="none" normalizeH="0" baseline="0" dirty="0">
                          <a:ln>
                            <a:noFill/>
                          </a:ln>
                          <a:solidFill>
                            <a:srgbClr val="000000"/>
                          </a:solidFill>
                          <a:effectLst/>
                          <a:latin typeface="Cambria" panose="02040503050406030204" pitchFamily="18" charset="0"/>
                          <a:ea typeface="MS PGothic" charset="0"/>
                          <a:cs typeface="Arial" charset="0"/>
                        </a:rPr>
                        <a:t>Oligopoly</a:t>
                      </a:r>
                      <a:endParaRPr kumimoji="0" lang="en-US" sz="2000" b="1" i="0" u="none" strike="noStrike" cap="none" normalizeH="0" baseline="0" dirty="0">
                        <a:ln>
                          <a:noFill/>
                        </a:ln>
                        <a:solidFill>
                          <a:srgbClr val="000000"/>
                        </a:solidFill>
                        <a:effectLst/>
                        <a:latin typeface="Cambria" panose="02040503050406030204" pitchFamily="18" charset="0"/>
                        <a:ea typeface="MS PGothic" charset="0"/>
                        <a:cs typeface="MS PGothic" charset="0"/>
                      </a:endParaRPr>
                    </a:p>
                  </a:txBody>
                  <a:tcPr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000">
                        <a:alpha val="25098"/>
                      </a:srgbClr>
                    </a:solidFill>
                  </a:tcPr>
                </a:tc>
                <a:tc>
                  <a:txBody>
                    <a:bodyPr/>
                    <a:lstStyle/>
                    <a:p>
                      <a:pPr marL="0" marR="0" lvl="0" indent="0" algn="ctr" defTabSz="457200" rtl="0" eaLnBrk="1" fontAlgn="base" latinLnBrk="0" hangingPunct="1">
                        <a:lnSpc>
                          <a:spcPct val="115000"/>
                        </a:lnSpc>
                        <a:spcBef>
                          <a:spcPct val="0"/>
                        </a:spcBef>
                        <a:spcAft>
                          <a:spcPct val="0"/>
                        </a:spcAft>
                        <a:buClrTx/>
                        <a:buSzTx/>
                        <a:buFontTx/>
                        <a:buNone/>
                        <a:tabLst/>
                      </a:pPr>
                      <a:r>
                        <a:rPr kumimoji="0" lang="en-US" sz="1600" b="1" i="0" u="none" strike="noStrike" cap="none" normalizeH="0" baseline="0" dirty="0">
                          <a:ln>
                            <a:noFill/>
                          </a:ln>
                          <a:solidFill>
                            <a:srgbClr val="000000"/>
                          </a:solidFill>
                          <a:effectLst/>
                          <a:latin typeface="Cambria" panose="02040503050406030204" pitchFamily="18" charset="0"/>
                          <a:ea typeface="MS PGothic" charset="0"/>
                          <a:cs typeface="Arial" charset="0"/>
                        </a:rPr>
                        <a:t>Monopoly</a:t>
                      </a:r>
                      <a:endParaRPr kumimoji="0" lang="en-US" sz="2000" b="1" i="0" u="none" strike="noStrike" cap="none" normalizeH="0" baseline="0" dirty="0">
                        <a:ln>
                          <a:noFill/>
                        </a:ln>
                        <a:solidFill>
                          <a:srgbClr val="000000"/>
                        </a:solidFill>
                        <a:effectLst/>
                        <a:latin typeface="Cambria" panose="02040503050406030204" pitchFamily="18" charset="0"/>
                        <a:ea typeface="MS PGothic" charset="0"/>
                        <a:cs typeface="MS PGothic" charset="0"/>
                      </a:endParaRPr>
                    </a:p>
                  </a:txBody>
                  <a:tcPr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0000">
                        <a:alpha val="25098"/>
                      </a:srgbClr>
                    </a:solidFill>
                  </a:tcPr>
                </a:tc>
                <a:extLst>
                  <a:ext uri="{0D108BD9-81ED-4DB2-BD59-A6C34878D82A}">
                    <a16:rowId xmlns:a16="http://schemas.microsoft.com/office/drawing/2014/main" val="10001"/>
                  </a:ext>
                </a:extLst>
              </a:tr>
              <a:tr h="280967">
                <a:tc>
                  <a:txBody>
                    <a:bodyPr/>
                    <a:lstStyle/>
                    <a:p>
                      <a:pPr marL="0" marR="0" lvl="0" indent="0" algn="l" defTabSz="457200" rtl="0" eaLnBrk="1" fontAlgn="base" latinLnBrk="0" hangingPunct="1">
                        <a:lnSpc>
                          <a:spcPct val="115000"/>
                        </a:lnSpc>
                        <a:spcBef>
                          <a:spcPct val="0"/>
                        </a:spcBef>
                        <a:spcAft>
                          <a:spcPct val="0"/>
                        </a:spcAft>
                        <a:buClrTx/>
                        <a:buSzTx/>
                        <a:buFontTx/>
                        <a:buNone/>
                        <a:tabLst/>
                      </a:pPr>
                      <a:r>
                        <a:rPr kumimoji="0" lang="en-US" sz="1600" b="0" i="0" u="none" strike="noStrike" cap="none" normalizeH="0" baseline="0" dirty="0">
                          <a:ln>
                            <a:noFill/>
                          </a:ln>
                          <a:solidFill>
                            <a:srgbClr val="000000"/>
                          </a:solidFill>
                          <a:effectLst/>
                          <a:latin typeface="Cambria" panose="02040503050406030204" pitchFamily="18" charset="0"/>
                          <a:ea typeface="MS PGothic" charset="0"/>
                          <a:cs typeface="Arial" charset="0"/>
                        </a:rPr>
                        <a:t>1. Many firms</a:t>
                      </a:r>
                      <a:endParaRPr kumimoji="0" lang="en-US" sz="2000" b="0" i="0" u="none" strike="noStrike" cap="none" normalizeH="0" baseline="0" dirty="0">
                        <a:ln>
                          <a:noFill/>
                        </a:ln>
                        <a:solidFill>
                          <a:srgbClr val="000000"/>
                        </a:solidFill>
                        <a:effectLst/>
                        <a:latin typeface="Cambria" panose="02040503050406030204" pitchFamily="18" charset="0"/>
                        <a:ea typeface="MS PGothic" charset="0"/>
                        <a:cs typeface="MS PGothic" charset="0"/>
                      </a:endParaRPr>
                    </a:p>
                  </a:txBody>
                  <a:tcPr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70C0">
                        <a:alpha val="25098"/>
                      </a:srgbClr>
                    </a:solidFill>
                  </a:tcPr>
                </a:tc>
                <a:tc>
                  <a:txBody>
                    <a:bodyPr/>
                    <a:lstStyle/>
                    <a:p>
                      <a:pPr marL="0" marR="0" lvl="0" indent="0" algn="l" defTabSz="457200" rtl="0" eaLnBrk="1" fontAlgn="base" latinLnBrk="0" hangingPunct="1">
                        <a:lnSpc>
                          <a:spcPct val="115000"/>
                        </a:lnSpc>
                        <a:spcBef>
                          <a:spcPct val="0"/>
                        </a:spcBef>
                        <a:spcAft>
                          <a:spcPct val="0"/>
                        </a:spcAft>
                        <a:buClrTx/>
                        <a:buSzTx/>
                        <a:buFontTx/>
                        <a:buNone/>
                        <a:tabLst/>
                      </a:pPr>
                      <a:r>
                        <a:rPr kumimoji="0" lang="en-US" sz="1600" b="0" i="0" u="none" strike="noStrike" cap="none" normalizeH="0" baseline="0" dirty="0">
                          <a:ln>
                            <a:noFill/>
                          </a:ln>
                          <a:solidFill>
                            <a:srgbClr val="000000"/>
                          </a:solidFill>
                          <a:effectLst/>
                          <a:latin typeface="Cambria" panose="02040503050406030204" pitchFamily="18" charset="0"/>
                          <a:ea typeface="MS PGothic" charset="0"/>
                          <a:cs typeface="Arial" charset="0"/>
                        </a:rPr>
                        <a:t>1. Many firms</a:t>
                      </a:r>
                      <a:endParaRPr kumimoji="0" lang="en-US" sz="2000" b="0" i="0" u="none" strike="noStrike" cap="none" normalizeH="0" baseline="0" dirty="0">
                        <a:ln>
                          <a:noFill/>
                        </a:ln>
                        <a:solidFill>
                          <a:srgbClr val="000000"/>
                        </a:solidFill>
                        <a:effectLst/>
                        <a:latin typeface="Cambria" panose="02040503050406030204" pitchFamily="18" charset="0"/>
                        <a:ea typeface="MS PGothic" charset="0"/>
                        <a:cs typeface="MS PGothic" charset="0"/>
                      </a:endParaRPr>
                    </a:p>
                  </a:txBody>
                  <a:tcPr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7030A0">
                        <a:alpha val="25098"/>
                      </a:srgbClr>
                    </a:solidFill>
                  </a:tcPr>
                </a:tc>
                <a:tc>
                  <a:txBody>
                    <a:bodyPr/>
                    <a:lstStyle/>
                    <a:p>
                      <a:pPr marL="0" marR="0" lvl="0" indent="0" algn="l" defTabSz="457200" rtl="0" eaLnBrk="1" fontAlgn="base" latinLnBrk="0" hangingPunct="1">
                        <a:lnSpc>
                          <a:spcPct val="115000"/>
                        </a:lnSpc>
                        <a:spcBef>
                          <a:spcPct val="0"/>
                        </a:spcBef>
                        <a:spcAft>
                          <a:spcPct val="0"/>
                        </a:spcAft>
                        <a:buClrTx/>
                        <a:buSzTx/>
                        <a:buFontTx/>
                        <a:buNone/>
                        <a:tabLst/>
                      </a:pPr>
                      <a:r>
                        <a:rPr kumimoji="0" lang="en-US" sz="1600" b="0" i="0" u="none" strike="noStrike" cap="none" normalizeH="0" baseline="0" dirty="0">
                          <a:ln>
                            <a:noFill/>
                          </a:ln>
                          <a:solidFill>
                            <a:srgbClr val="000000"/>
                          </a:solidFill>
                          <a:effectLst/>
                          <a:latin typeface="Cambria" panose="02040503050406030204" pitchFamily="18" charset="0"/>
                          <a:ea typeface="MS PGothic" charset="0"/>
                          <a:cs typeface="Arial" charset="0"/>
                        </a:rPr>
                        <a:t>1. Few firms</a:t>
                      </a:r>
                      <a:endParaRPr kumimoji="0" lang="en-US" sz="2000" b="0" i="0" u="none" strike="noStrike" cap="none" normalizeH="0" baseline="0" dirty="0">
                        <a:ln>
                          <a:noFill/>
                        </a:ln>
                        <a:solidFill>
                          <a:srgbClr val="000000"/>
                        </a:solidFill>
                        <a:effectLst/>
                        <a:latin typeface="Cambria" panose="02040503050406030204" pitchFamily="18" charset="0"/>
                        <a:ea typeface="MS PGothic" charset="0"/>
                        <a:cs typeface="MS PGothic" charset="0"/>
                      </a:endParaRPr>
                    </a:p>
                  </a:txBody>
                  <a:tcPr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000">
                        <a:alpha val="25098"/>
                      </a:srgbClr>
                    </a:solidFill>
                  </a:tcPr>
                </a:tc>
                <a:tc>
                  <a:txBody>
                    <a:bodyPr/>
                    <a:lstStyle/>
                    <a:p>
                      <a:pPr marL="0" marR="0" lvl="0" indent="0" algn="l" defTabSz="457200" rtl="0" eaLnBrk="1" fontAlgn="base" latinLnBrk="0" hangingPunct="1">
                        <a:lnSpc>
                          <a:spcPct val="115000"/>
                        </a:lnSpc>
                        <a:spcBef>
                          <a:spcPct val="0"/>
                        </a:spcBef>
                        <a:spcAft>
                          <a:spcPct val="0"/>
                        </a:spcAft>
                        <a:buClrTx/>
                        <a:buSzTx/>
                        <a:buFontTx/>
                        <a:buNone/>
                        <a:tabLst/>
                      </a:pPr>
                      <a:r>
                        <a:rPr kumimoji="0" lang="en-US" sz="1600" b="0" i="0" u="none" strike="noStrike" cap="none" normalizeH="0" baseline="0" dirty="0">
                          <a:ln>
                            <a:noFill/>
                          </a:ln>
                          <a:solidFill>
                            <a:srgbClr val="000000"/>
                          </a:solidFill>
                          <a:effectLst/>
                          <a:latin typeface="Cambria" panose="02040503050406030204" pitchFamily="18" charset="0"/>
                          <a:ea typeface="MS PGothic" charset="0"/>
                          <a:cs typeface="Arial" charset="0"/>
                        </a:rPr>
                        <a:t>1. One firm</a:t>
                      </a:r>
                      <a:endParaRPr kumimoji="0" lang="en-US" sz="2000" b="0" i="0" u="none" strike="noStrike" cap="none" normalizeH="0" baseline="0" dirty="0">
                        <a:ln>
                          <a:noFill/>
                        </a:ln>
                        <a:solidFill>
                          <a:srgbClr val="000000"/>
                        </a:solidFill>
                        <a:effectLst/>
                        <a:latin typeface="Cambria" panose="02040503050406030204" pitchFamily="18" charset="0"/>
                        <a:ea typeface="MS PGothic" charset="0"/>
                        <a:cs typeface="MS PGothic" charset="0"/>
                      </a:endParaRPr>
                    </a:p>
                  </a:txBody>
                  <a:tcPr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0000">
                        <a:alpha val="25098"/>
                      </a:srgbClr>
                    </a:solidFill>
                  </a:tcPr>
                </a:tc>
                <a:extLst>
                  <a:ext uri="{0D108BD9-81ED-4DB2-BD59-A6C34878D82A}">
                    <a16:rowId xmlns:a16="http://schemas.microsoft.com/office/drawing/2014/main" val="10002"/>
                  </a:ext>
                </a:extLst>
              </a:tr>
              <a:tr h="1600083">
                <a:tc>
                  <a:txBody>
                    <a:bodyPr/>
                    <a:lstStyle/>
                    <a:p>
                      <a:pPr marL="0" marR="0" lvl="0" indent="0" algn="l" defTabSz="457200" rtl="0" eaLnBrk="1" fontAlgn="base" latinLnBrk="0" hangingPunct="1">
                        <a:lnSpc>
                          <a:spcPct val="115000"/>
                        </a:lnSpc>
                        <a:spcBef>
                          <a:spcPct val="0"/>
                        </a:spcBef>
                        <a:spcAft>
                          <a:spcPct val="0"/>
                        </a:spcAft>
                        <a:buClrTx/>
                        <a:buSzTx/>
                        <a:buFontTx/>
                        <a:buNone/>
                        <a:tabLst/>
                      </a:pPr>
                      <a:r>
                        <a:rPr kumimoji="0" lang="en-US" sz="1600" b="0" i="0" u="none" strike="noStrike" cap="none" normalizeH="0" baseline="0" dirty="0">
                          <a:ln>
                            <a:noFill/>
                          </a:ln>
                          <a:solidFill>
                            <a:srgbClr val="000000"/>
                          </a:solidFill>
                          <a:effectLst/>
                          <a:latin typeface="Cambria" panose="02040503050406030204" pitchFamily="18" charset="0"/>
                          <a:ea typeface="MS PGothic" charset="0"/>
                          <a:cs typeface="Arial" charset="0"/>
                        </a:rPr>
                        <a:t>2. Atomistic assumption—firms are so small that no single buyer or seller has ANY control over price</a:t>
                      </a:r>
                      <a:endParaRPr kumimoji="0" lang="en-US" sz="2000" b="0" i="0" u="none" strike="noStrike" cap="none" normalizeH="0" baseline="0" dirty="0">
                        <a:ln>
                          <a:noFill/>
                        </a:ln>
                        <a:solidFill>
                          <a:srgbClr val="000000"/>
                        </a:solidFill>
                        <a:effectLst/>
                        <a:latin typeface="Cambria" panose="02040503050406030204" pitchFamily="18" charset="0"/>
                        <a:ea typeface="MS PGothic" charset="0"/>
                        <a:cs typeface="MS PGothic" charset="0"/>
                      </a:endParaRPr>
                    </a:p>
                  </a:txBody>
                  <a:tcPr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70C0">
                        <a:alpha val="25098"/>
                      </a:srgbClr>
                    </a:solidFill>
                  </a:tcPr>
                </a:tc>
                <a:tc>
                  <a:txBody>
                    <a:bodyPr/>
                    <a:lstStyle/>
                    <a:p>
                      <a:pPr marL="0" marR="0" lvl="0" indent="0" algn="l" defTabSz="457200" rtl="0" eaLnBrk="1" fontAlgn="base" latinLnBrk="0" hangingPunct="1">
                        <a:lnSpc>
                          <a:spcPct val="115000"/>
                        </a:lnSpc>
                        <a:spcBef>
                          <a:spcPct val="0"/>
                        </a:spcBef>
                        <a:spcAft>
                          <a:spcPct val="0"/>
                        </a:spcAft>
                        <a:buClrTx/>
                        <a:buSzTx/>
                        <a:buFontTx/>
                        <a:buNone/>
                        <a:tabLst/>
                      </a:pPr>
                      <a:r>
                        <a:rPr kumimoji="0" lang="en-US" sz="1600" b="0" i="0" u="none" strike="noStrike" cap="none" normalizeH="0" baseline="0" dirty="0">
                          <a:ln>
                            <a:noFill/>
                          </a:ln>
                          <a:solidFill>
                            <a:srgbClr val="000000"/>
                          </a:solidFill>
                          <a:effectLst/>
                          <a:latin typeface="Cambria" panose="02040503050406030204" pitchFamily="18" charset="0"/>
                          <a:ea typeface="MS PGothic" charset="0"/>
                          <a:cs typeface="Arial" charset="0"/>
                        </a:rPr>
                        <a:t>2. Each firm has some control over price</a:t>
                      </a:r>
                      <a:endParaRPr kumimoji="0" lang="en-US" sz="2000" b="0" i="0" u="none" strike="noStrike" cap="none" normalizeH="0" baseline="0" dirty="0">
                        <a:ln>
                          <a:noFill/>
                        </a:ln>
                        <a:solidFill>
                          <a:srgbClr val="000000"/>
                        </a:solidFill>
                        <a:effectLst/>
                        <a:latin typeface="Cambria" panose="02040503050406030204" pitchFamily="18" charset="0"/>
                        <a:ea typeface="MS PGothic" charset="0"/>
                        <a:cs typeface="MS PGothic" charset="0"/>
                      </a:endParaRPr>
                    </a:p>
                  </a:txBody>
                  <a:tcPr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7030A0">
                        <a:alpha val="25098"/>
                      </a:srgbClr>
                    </a:solidFill>
                  </a:tcPr>
                </a:tc>
                <a:tc>
                  <a:txBody>
                    <a:bodyPr/>
                    <a:lstStyle/>
                    <a:p>
                      <a:pPr marL="0" marR="0" lvl="0" indent="0" algn="l" defTabSz="457200" rtl="0" eaLnBrk="1" fontAlgn="base" latinLnBrk="0" hangingPunct="1">
                        <a:lnSpc>
                          <a:spcPct val="115000"/>
                        </a:lnSpc>
                        <a:spcBef>
                          <a:spcPct val="0"/>
                        </a:spcBef>
                        <a:spcAft>
                          <a:spcPct val="0"/>
                        </a:spcAft>
                        <a:buClrTx/>
                        <a:buSzTx/>
                        <a:buFontTx/>
                        <a:buNone/>
                        <a:tabLst/>
                      </a:pPr>
                      <a:r>
                        <a:rPr kumimoji="0" lang="en-US" sz="1600" b="0" i="0" u="none" strike="noStrike" cap="none" normalizeH="0" baseline="0" dirty="0">
                          <a:ln>
                            <a:noFill/>
                          </a:ln>
                          <a:solidFill>
                            <a:srgbClr val="000000"/>
                          </a:solidFill>
                          <a:effectLst/>
                          <a:latin typeface="Cambria" panose="02040503050406030204" pitchFamily="18" charset="0"/>
                          <a:ea typeface="MS PGothic" charset="0"/>
                          <a:cs typeface="Arial" charset="0"/>
                        </a:rPr>
                        <a:t>2. Medium to high entry barriers to entry. The firm has more control over price. </a:t>
                      </a:r>
                      <a:endParaRPr kumimoji="0" lang="en-US" sz="2000" b="0" i="0" u="none" strike="noStrike" cap="none" normalizeH="0" baseline="0" dirty="0">
                        <a:ln>
                          <a:noFill/>
                        </a:ln>
                        <a:solidFill>
                          <a:srgbClr val="000000"/>
                        </a:solidFill>
                        <a:effectLst/>
                        <a:latin typeface="Cambria" panose="02040503050406030204" pitchFamily="18" charset="0"/>
                        <a:ea typeface="MS PGothic" charset="0"/>
                        <a:cs typeface="MS PGothic" charset="0"/>
                      </a:endParaRPr>
                    </a:p>
                  </a:txBody>
                  <a:tcPr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000">
                        <a:alpha val="25098"/>
                      </a:srgbClr>
                    </a:solidFill>
                  </a:tcPr>
                </a:tc>
                <a:tc>
                  <a:txBody>
                    <a:bodyPr/>
                    <a:lstStyle/>
                    <a:p>
                      <a:pPr marL="0" marR="0" lvl="0" indent="0" algn="l" defTabSz="457200" rtl="0" eaLnBrk="1" fontAlgn="base" latinLnBrk="0" hangingPunct="1">
                        <a:lnSpc>
                          <a:spcPct val="115000"/>
                        </a:lnSpc>
                        <a:spcBef>
                          <a:spcPct val="0"/>
                        </a:spcBef>
                        <a:spcAft>
                          <a:spcPct val="0"/>
                        </a:spcAft>
                        <a:buClrTx/>
                        <a:buSzTx/>
                        <a:buFontTx/>
                        <a:buNone/>
                        <a:tabLst/>
                      </a:pPr>
                      <a:r>
                        <a:rPr kumimoji="0" lang="en-US" sz="1600" b="0" i="0" u="none" strike="noStrike" cap="none" normalizeH="0" baseline="0" dirty="0">
                          <a:ln>
                            <a:noFill/>
                          </a:ln>
                          <a:solidFill>
                            <a:srgbClr val="000000"/>
                          </a:solidFill>
                          <a:effectLst/>
                          <a:latin typeface="Cambria" panose="02040503050406030204" pitchFamily="18" charset="0"/>
                          <a:ea typeface="MS PGothic" charset="0"/>
                          <a:cs typeface="Arial" charset="0"/>
                        </a:rPr>
                        <a:t>2. Extremely high barriers to entry. The firm has  significant control over price.</a:t>
                      </a:r>
                      <a:endParaRPr kumimoji="0" lang="en-US" sz="2000" b="0" i="0" u="none" strike="noStrike" cap="none" normalizeH="0" baseline="0" dirty="0">
                        <a:ln>
                          <a:noFill/>
                        </a:ln>
                        <a:solidFill>
                          <a:srgbClr val="000000"/>
                        </a:solidFill>
                        <a:effectLst/>
                        <a:latin typeface="Cambria" panose="02040503050406030204" pitchFamily="18" charset="0"/>
                        <a:ea typeface="MS PGothic" charset="0"/>
                        <a:cs typeface="MS PGothic" charset="0"/>
                      </a:endParaRPr>
                    </a:p>
                  </a:txBody>
                  <a:tcPr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0000">
                        <a:alpha val="25098"/>
                      </a:srgbClr>
                    </a:solidFill>
                  </a:tcPr>
                </a:tc>
                <a:extLst>
                  <a:ext uri="{0D108BD9-81ED-4DB2-BD59-A6C34878D82A}">
                    <a16:rowId xmlns:a16="http://schemas.microsoft.com/office/drawing/2014/main" val="10003"/>
                  </a:ext>
                </a:extLst>
              </a:tr>
              <a:tr h="1231809">
                <a:tc>
                  <a:txBody>
                    <a:bodyPr/>
                    <a:lstStyle/>
                    <a:p>
                      <a:pPr marL="0" marR="0" lvl="0" indent="0" algn="l" defTabSz="457200" rtl="0" eaLnBrk="1" fontAlgn="base" latinLnBrk="0" hangingPunct="1">
                        <a:lnSpc>
                          <a:spcPct val="115000"/>
                        </a:lnSpc>
                        <a:spcBef>
                          <a:spcPct val="0"/>
                        </a:spcBef>
                        <a:spcAft>
                          <a:spcPct val="0"/>
                        </a:spcAft>
                        <a:buClrTx/>
                        <a:buSzTx/>
                        <a:buFontTx/>
                        <a:buNone/>
                        <a:tabLst/>
                      </a:pPr>
                      <a:r>
                        <a:rPr kumimoji="0" lang="en-US" sz="1600" b="0" i="0" u="none" strike="noStrike" cap="none" normalizeH="0" baseline="0" dirty="0">
                          <a:ln>
                            <a:noFill/>
                          </a:ln>
                          <a:solidFill>
                            <a:srgbClr val="000000"/>
                          </a:solidFill>
                          <a:effectLst/>
                          <a:latin typeface="Cambria" panose="02040503050406030204" pitchFamily="18" charset="0"/>
                          <a:ea typeface="MS PGothic" charset="0"/>
                          <a:cs typeface="Arial" charset="0"/>
                        </a:rPr>
                        <a:t>3. Firms are so small that no single buyer or seller has ANY control over price</a:t>
                      </a:r>
                      <a:endParaRPr kumimoji="0" lang="en-US" sz="2000" b="0" i="0" u="none" strike="noStrike" cap="none" normalizeH="0" baseline="0" dirty="0">
                        <a:ln>
                          <a:noFill/>
                        </a:ln>
                        <a:solidFill>
                          <a:srgbClr val="000000"/>
                        </a:solidFill>
                        <a:effectLst/>
                        <a:latin typeface="Cambria" panose="02040503050406030204" pitchFamily="18" charset="0"/>
                        <a:ea typeface="MS PGothic" charset="0"/>
                        <a:cs typeface="MS PGothic" charset="0"/>
                      </a:endParaRPr>
                    </a:p>
                  </a:txBody>
                  <a:tcPr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70C0">
                        <a:alpha val="25098"/>
                      </a:srgbClr>
                    </a:solidFill>
                  </a:tcPr>
                </a:tc>
                <a:tc>
                  <a:txBody>
                    <a:bodyPr/>
                    <a:lstStyle/>
                    <a:p>
                      <a:pPr marL="0" marR="0" lvl="0" indent="0" algn="l" defTabSz="457200" rtl="0" eaLnBrk="1" fontAlgn="base" latinLnBrk="0" hangingPunct="1">
                        <a:lnSpc>
                          <a:spcPct val="115000"/>
                        </a:lnSpc>
                        <a:spcBef>
                          <a:spcPct val="0"/>
                        </a:spcBef>
                        <a:spcAft>
                          <a:spcPct val="0"/>
                        </a:spcAft>
                        <a:buClrTx/>
                        <a:buSzTx/>
                        <a:buFontTx/>
                        <a:buNone/>
                        <a:tabLst/>
                      </a:pPr>
                      <a:r>
                        <a:rPr kumimoji="0" lang="en-US" sz="1600" b="0" i="0" u="none" strike="noStrike" cap="none" normalizeH="0" baseline="0" dirty="0">
                          <a:ln>
                            <a:noFill/>
                          </a:ln>
                          <a:solidFill>
                            <a:srgbClr val="000000"/>
                          </a:solidFill>
                          <a:effectLst/>
                          <a:latin typeface="Cambria" panose="02040503050406030204" pitchFamily="18" charset="0"/>
                          <a:ea typeface="MS PGothic" charset="0"/>
                          <a:cs typeface="Arial" charset="0"/>
                        </a:rPr>
                        <a:t>3. Product differentiation</a:t>
                      </a:r>
                      <a:endParaRPr kumimoji="0" lang="en-US" sz="2000" b="0" i="0" u="none" strike="noStrike" cap="none" normalizeH="0" baseline="0" dirty="0">
                        <a:ln>
                          <a:noFill/>
                        </a:ln>
                        <a:solidFill>
                          <a:srgbClr val="000000"/>
                        </a:solidFill>
                        <a:effectLst/>
                        <a:latin typeface="Cambria" panose="02040503050406030204" pitchFamily="18" charset="0"/>
                        <a:ea typeface="MS PGothic" charset="0"/>
                        <a:cs typeface="MS PGothic" charset="0"/>
                      </a:endParaRPr>
                    </a:p>
                  </a:txBody>
                  <a:tcPr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7030A0">
                        <a:alpha val="25098"/>
                      </a:srgbClr>
                    </a:solidFill>
                  </a:tcPr>
                </a:tc>
                <a:tc>
                  <a:txBody>
                    <a:bodyPr/>
                    <a:lstStyle/>
                    <a:p>
                      <a:pPr marL="0" marR="0" lvl="0" indent="0" algn="l" defTabSz="457200" rtl="0" eaLnBrk="1" fontAlgn="base" latinLnBrk="0" hangingPunct="1">
                        <a:lnSpc>
                          <a:spcPct val="115000"/>
                        </a:lnSpc>
                        <a:spcBef>
                          <a:spcPct val="0"/>
                        </a:spcBef>
                        <a:spcAft>
                          <a:spcPct val="0"/>
                        </a:spcAft>
                        <a:buClrTx/>
                        <a:buSzTx/>
                        <a:buFontTx/>
                        <a:buNone/>
                        <a:tabLst/>
                      </a:pPr>
                      <a:r>
                        <a:rPr kumimoji="0" lang="en-US" sz="1600" b="0" i="0" u="none" strike="noStrike" cap="none" normalizeH="0" baseline="0" dirty="0">
                          <a:ln>
                            <a:noFill/>
                          </a:ln>
                          <a:solidFill>
                            <a:srgbClr val="000000"/>
                          </a:solidFill>
                          <a:effectLst/>
                          <a:latin typeface="Cambria" panose="02040503050406030204" pitchFamily="18" charset="0"/>
                          <a:ea typeface="MS PGothic" charset="0"/>
                          <a:cs typeface="Arial" charset="0"/>
                        </a:rPr>
                        <a:t>3. Mutual interdependence</a:t>
                      </a:r>
                      <a:endParaRPr kumimoji="0" lang="en-US" sz="2000" b="0" i="0" u="none" strike="noStrike" cap="none" normalizeH="0" baseline="0" dirty="0">
                        <a:ln>
                          <a:noFill/>
                        </a:ln>
                        <a:solidFill>
                          <a:srgbClr val="000000"/>
                        </a:solidFill>
                        <a:effectLst/>
                        <a:latin typeface="Cambria" panose="02040503050406030204" pitchFamily="18" charset="0"/>
                        <a:ea typeface="MS PGothic" charset="0"/>
                        <a:cs typeface="MS PGothic" charset="0"/>
                      </a:endParaRPr>
                    </a:p>
                  </a:txBody>
                  <a:tcPr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000">
                        <a:alpha val="25098"/>
                      </a:srgbClr>
                    </a:solidFill>
                  </a:tcPr>
                </a:tc>
                <a:tc>
                  <a:txBody>
                    <a:bodyPr/>
                    <a:lstStyle/>
                    <a:p>
                      <a:pPr marL="0" marR="0" lvl="0" indent="0" algn="l" defTabSz="457200" rtl="0" eaLnBrk="1" fontAlgn="base" latinLnBrk="0" hangingPunct="1">
                        <a:lnSpc>
                          <a:spcPct val="115000"/>
                        </a:lnSpc>
                        <a:spcBef>
                          <a:spcPct val="0"/>
                        </a:spcBef>
                        <a:spcAft>
                          <a:spcPct val="0"/>
                        </a:spcAft>
                        <a:buClrTx/>
                        <a:buSzTx/>
                        <a:buFontTx/>
                        <a:buNone/>
                        <a:tabLst/>
                      </a:pPr>
                      <a:r>
                        <a:rPr kumimoji="0" lang="en-US" sz="1600" b="0" i="0" u="none" strike="noStrike" cap="none" normalizeH="0" baseline="0" dirty="0">
                          <a:ln>
                            <a:noFill/>
                          </a:ln>
                          <a:solidFill>
                            <a:srgbClr val="000000"/>
                          </a:solidFill>
                          <a:effectLst/>
                          <a:latin typeface="Cambria" panose="02040503050406030204" pitchFamily="18" charset="0"/>
                          <a:ea typeface="MS PGothic" charset="0"/>
                          <a:cs typeface="Arial" charset="0"/>
                        </a:rPr>
                        <a:t>3. The firm IS the industry</a:t>
                      </a:r>
                      <a:endParaRPr kumimoji="0" lang="en-US" sz="2000" b="0" i="0" u="none" strike="noStrike" cap="none" normalizeH="0" baseline="0" dirty="0">
                        <a:ln>
                          <a:noFill/>
                        </a:ln>
                        <a:solidFill>
                          <a:srgbClr val="000000"/>
                        </a:solidFill>
                        <a:effectLst/>
                        <a:latin typeface="Cambria" panose="02040503050406030204" pitchFamily="18" charset="0"/>
                        <a:ea typeface="MS PGothic" charset="0"/>
                        <a:cs typeface="MS PGothic" charset="0"/>
                      </a:endParaRPr>
                    </a:p>
                  </a:txBody>
                  <a:tcPr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0000">
                        <a:alpha val="25098"/>
                      </a:srgbClr>
                    </a:solidFill>
                  </a:tcPr>
                </a:tc>
                <a:extLst>
                  <a:ext uri="{0D108BD9-81ED-4DB2-BD59-A6C34878D82A}">
                    <a16:rowId xmlns:a16="http://schemas.microsoft.com/office/drawing/2014/main" val="10004"/>
                  </a:ext>
                </a:extLst>
              </a:tr>
              <a:tr h="1160378">
                <a:tc>
                  <a:txBody>
                    <a:bodyPr/>
                    <a:lstStyle/>
                    <a:p>
                      <a:pPr marL="0" marR="0" lvl="0" indent="0" algn="l" defTabSz="457200" rtl="0" eaLnBrk="1" fontAlgn="base" latinLnBrk="0" hangingPunct="1">
                        <a:lnSpc>
                          <a:spcPct val="115000"/>
                        </a:lnSpc>
                        <a:spcBef>
                          <a:spcPct val="0"/>
                        </a:spcBef>
                        <a:spcAft>
                          <a:spcPct val="0"/>
                        </a:spcAft>
                        <a:buClrTx/>
                        <a:buSzTx/>
                        <a:buFontTx/>
                        <a:buNone/>
                        <a:tabLst/>
                      </a:pPr>
                      <a:r>
                        <a:rPr kumimoji="0" lang="en-US" sz="1600" b="0" i="0" u="none" strike="noStrike" cap="none" normalizeH="0" baseline="0" dirty="0">
                          <a:ln>
                            <a:noFill/>
                          </a:ln>
                          <a:solidFill>
                            <a:srgbClr val="000000"/>
                          </a:solidFill>
                          <a:effectLst/>
                          <a:latin typeface="Cambria" panose="02040503050406030204" pitchFamily="18" charset="0"/>
                          <a:ea typeface="MS PGothic" charset="0"/>
                          <a:cs typeface="Arial" charset="0"/>
                        </a:rPr>
                        <a:t>4 Homogeneous output</a:t>
                      </a:r>
                      <a:endParaRPr kumimoji="0" lang="en-US" sz="2000" b="0" i="0" u="none" strike="noStrike" cap="none" normalizeH="0" baseline="0" dirty="0">
                        <a:ln>
                          <a:noFill/>
                        </a:ln>
                        <a:solidFill>
                          <a:srgbClr val="000000"/>
                        </a:solidFill>
                        <a:effectLst/>
                        <a:latin typeface="Cambria" panose="02040503050406030204" pitchFamily="18" charset="0"/>
                        <a:ea typeface="MS PGothic" charset="0"/>
                        <a:cs typeface="MS PGothic" charset="0"/>
                      </a:endParaRPr>
                    </a:p>
                  </a:txBody>
                  <a:tcPr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70C0">
                        <a:alpha val="25098"/>
                      </a:srgbClr>
                    </a:solidFill>
                  </a:tcPr>
                </a:tc>
                <a:tc>
                  <a:txBody>
                    <a:bodyPr/>
                    <a:lstStyle/>
                    <a:p>
                      <a:pPr marL="0" marR="0" lvl="0" indent="0" algn="l" defTabSz="457200" rtl="0" eaLnBrk="1" fontAlgn="base" latinLnBrk="0" hangingPunct="1">
                        <a:lnSpc>
                          <a:spcPct val="115000"/>
                        </a:lnSpc>
                        <a:spcBef>
                          <a:spcPct val="0"/>
                        </a:spcBef>
                        <a:spcAft>
                          <a:spcPct val="0"/>
                        </a:spcAft>
                        <a:buClrTx/>
                        <a:buSzTx/>
                        <a:buFontTx/>
                        <a:buNone/>
                        <a:tabLst/>
                      </a:pPr>
                      <a:r>
                        <a:rPr kumimoji="0" lang="en-US" sz="1600" b="0" i="0" u="none" strike="noStrike" cap="none" normalizeH="0" baseline="0" dirty="0">
                          <a:ln>
                            <a:noFill/>
                          </a:ln>
                          <a:solidFill>
                            <a:srgbClr val="000000"/>
                          </a:solidFill>
                          <a:effectLst/>
                          <a:latin typeface="Cambria" panose="02040503050406030204" pitchFamily="18" charset="0"/>
                          <a:ea typeface="MS PGothic" charset="0"/>
                          <a:cs typeface="Arial" charset="0"/>
                        </a:rPr>
                        <a:t>4. Free/Easy entry/exit</a:t>
                      </a:r>
                      <a:endParaRPr kumimoji="0" lang="en-US" sz="2000" b="0" i="0" u="none" strike="noStrike" cap="none" normalizeH="0" baseline="0" dirty="0">
                        <a:ln>
                          <a:noFill/>
                        </a:ln>
                        <a:solidFill>
                          <a:srgbClr val="000000"/>
                        </a:solidFill>
                        <a:effectLst/>
                        <a:latin typeface="Cambria" panose="02040503050406030204" pitchFamily="18" charset="0"/>
                        <a:ea typeface="MS PGothic" charset="0"/>
                        <a:cs typeface="MS PGothic" charset="0"/>
                      </a:endParaRPr>
                    </a:p>
                  </a:txBody>
                  <a:tcPr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7030A0">
                        <a:alpha val="25098"/>
                      </a:srgbClr>
                    </a:solidFill>
                  </a:tcPr>
                </a:tc>
                <a:tc>
                  <a:txBody>
                    <a:bodyPr/>
                    <a:lstStyle/>
                    <a:p>
                      <a:pPr marL="0" marR="0" lvl="0" indent="0" algn="l" defTabSz="457200" rtl="0" eaLnBrk="1" fontAlgn="base" latinLnBrk="0" hangingPunct="1">
                        <a:lnSpc>
                          <a:spcPct val="115000"/>
                        </a:lnSpc>
                        <a:spcBef>
                          <a:spcPct val="0"/>
                        </a:spcBef>
                        <a:spcAft>
                          <a:spcPct val="0"/>
                        </a:spcAft>
                        <a:buClrTx/>
                        <a:buSzTx/>
                        <a:buFontTx/>
                        <a:buNone/>
                        <a:tabLst/>
                      </a:pPr>
                      <a:r>
                        <a:rPr kumimoji="0" lang="en-US" sz="1600" b="0" i="0" u="none" strike="noStrike" cap="none" normalizeH="0" baseline="0" dirty="0">
                          <a:ln>
                            <a:noFill/>
                          </a:ln>
                          <a:solidFill>
                            <a:srgbClr val="000000"/>
                          </a:solidFill>
                          <a:effectLst/>
                          <a:latin typeface="Cambria" panose="02040503050406030204" pitchFamily="18" charset="0"/>
                          <a:ea typeface="MS PGothic" charset="0"/>
                          <a:cs typeface="Arial" charset="0"/>
                        </a:rPr>
                        <a:t>4. Long run economic profit possible</a:t>
                      </a:r>
                      <a:endParaRPr kumimoji="0" lang="en-US" sz="2000" b="0" i="0" u="none" strike="noStrike" cap="none" normalizeH="0" baseline="0" dirty="0">
                        <a:ln>
                          <a:noFill/>
                        </a:ln>
                        <a:solidFill>
                          <a:srgbClr val="000000"/>
                        </a:solidFill>
                        <a:effectLst/>
                        <a:latin typeface="Cambria" panose="02040503050406030204" pitchFamily="18" charset="0"/>
                        <a:ea typeface="MS PGothic" charset="0"/>
                        <a:cs typeface="MS PGothic" charset="0"/>
                      </a:endParaRPr>
                    </a:p>
                  </a:txBody>
                  <a:tcPr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000">
                        <a:alpha val="25098"/>
                      </a:srgbClr>
                    </a:solidFill>
                  </a:tcPr>
                </a:tc>
                <a:tc>
                  <a:txBody>
                    <a:bodyPr/>
                    <a:lstStyle/>
                    <a:p>
                      <a:pPr marL="0" marR="0" lvl="0" indent="0" algn="l" defTabSz="457200" rtl="0" eaLnBrk="1" fontAlgn="base" latinLnBrk="0" hangingPunct="1">
                        <a:lnSpc>
                          <a:spcPct val="115000"/>
                        </a:lnSpc>
                        <a:spcBef>
                          <a:spcPct val="0"/>
                        </a:spcBef>
                        <a:spcAft>
                          <a:spcPct val="0"/>
                        </a:spcAft>
                        <a:buClrTx/>
                        <a:buSzTx/>
                        <a:buFontTx/>
                        <a:buNone/>
                        <a:tabLst/>
                      </a:pPr>
                      <a:r>
                        <a:rPr kumimoji="0" lang="en-US" sz="1600" b="0" i="0" u="none" strike="noStrike" cap="none" normalizeH="0" baseline="0" dirty="0">
                          <a:ln>
                            <a:noFill/>
                          </a:ln>
                          <a:solidFill>
                            <a:srgbClr val="000000"/>
                          </a:solidFill>
                          <a:effectLst/>
                          <a:latin typeface="Cambria" panose="02040503050406030204" pitchFamily="18" charset="0"/>
                          <a:ea typeface="MS PGothic" charset="0"/>
                          <a:cs typeface="Arial" charset="0"/>
                        </a:rPr>
                        <a:t>4. Long run economic profit probable</a:t>
                      </a:r>
                      <a:endParaRPr kumimoji="0" lang="en-US" sz="2000" b="0" i="0" u="none" strike="noStrike" cap="none" normalizeH="0" baseline="0" dirty="0">
                        <a:ln>
                          <a:noFill/>
                        </a:ln>
                        <a:solidFill>
                          <a:srgbClr val="000000"/>
                        </a:solidFill>
                        <a:effectLst/>
                        <a:latin typeface="Cambria" panose="02040503050406030204" pitchFamily="18" charset="0"/>
                        <a:ea typeface="MS PGothic" charset="0"/>
                        <a:cs typeface="MS PGothic" charset="0"/>
                      </a:endParaRPr>
                    </a:p>
                  </a:txBody>
                  <a:tcPr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0000">
                        <a:alpha val="25098"/>
                      </a:srgbClr>
                    </a:solidFill>
                  </a:tcPr>
                </a:tc>
                <a:extLst>
                  <a:ext uri="{0D108BD9-81ED-4DB2-BD59-A6C34878D82A}">
                    <a16:rowId xmlns:a16="http://schemas.microsoft.com/office/drawing/2014/main" val="10005"/>
                  </a:ext>
                </a:extLst>
              </a:tr>
              <a:tr h="879411">
                <a:tc>
                  <a:txBody>
                    <a:bodyPr/>
                    <a:lstStyle/>
                    <a:p>
                      <a:pPr marL="0" marR="0" lvl="0" indent="0" algn="l" defTabSz="457200" rtl="0" eaLnBrk="1" fontAlgn="base" latinLnBrk="0" hangingPunct="1">
                        <a:lnSpc>
                          <a:spcPct val="115000"/>
                        </a:lnSpc>
                        <a:spcBef>
                          <a:spcPct val="0"/>
                        </a:spcBef>
                        <a:spcAft>
                          <a:spcPct val="0"/>
                        </a:spcAft>
                        <a:buClrTx/>
                        <a:buSzTx/>
                        <a:buFontTx/>
                        <a:buNone/>
                        <a:tabLst/>
                      </a:pPr>
                      <a:r>
                        <a:rPr kumimoji="0" lang="en-US" sz="1600" b="0" i="0" u="none" strike="noStrike" cap="none" normalizeH="0" baseline="0" dirty="0">
                          <a:ln>
                            <a:noFill/>
                          </a:ln>
                          <a:solidFill>
                            <a:srgbClr val="000000"/>
                          </a:solidFill>
                          <a:effectLst/>
                          <a:latin typeface="Cambria" panose="02040503050406030204" pitchFamily="18" charset="0"/>
                          <a:ea typeface="MS PGothic" charset="0"/>
                          <a:cs typeface="Arial" charset="0"/>
                        </a:rPr>
                        <a:t>5. There is perfect information about product price and quantity</a:t>
                      </a:r>
                      <a:endParaRPr kumimoji="0" lang="en-US" sz="2000" b="0" i="0" u="none" strike="noStrike" cap="none" normalizeH="0" baseline="0" dirty="0">
                        <a:ln>
                          <a:noFill/>
                        </a:ln>
                        <a:solidFill>
                          <a:srgbClr val="000000"/>
                        </a:solidFill>
                        <a:effectLst/>
                        <a:latin typeface="Cambria" panose="02040503050406030204" pitchFamily="18" charset="0"/>
                        <a:ea typeface="MS PGothic" charset="0"/>
                        <a:cs typeface="MS PGothic" charset="0"/>
                      </a:endParaRPr>
                    </a:p>
                  </a:txBody>
                  <a:tcPr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70C0">
                        <a:alpha val="25098"/>
                      </a:srgbClr>
                    </a:solidFill>
                  </a:tcPr>
                </a:tc>
                <a:tc>
                  <a:txBody>
                    <a:bodyPr/>
                    <a:lstStyle/>
                    <a:p>
                      <a:pPr marL="0" marR="0" lvl="0" indent="0" algn="l" defTabSz="457200" rtl="0" eaLnBrk="1" fontAlgn="base" latinLnBrk="0" hangingPunct="1">
                        <a:lnSpc>
                          <a:spcPct val="115000"/>
                        </a:lnSpc>
                        <a:spcBef>
                          <a:spcPct val="0"/>
                        </a:spcBef>
                        <a:spcAft>
                          <a:spcPct val="0"/>
                        </a:spcAft>
                        <a:buClrTx/>
                        <a:buSzTx/>
                        <a:buFontTx/>
                        <a:buNone/>
                        <a:tabLst/>
                      </a:pPr>
                      <a:r>
                        <a:rPr kumimoji="0" lang="en-US" sz="1600" b="0" i="0" u="none" strike="noStrike" cap="none" normalizeH="0" baseline="0" dirty="0">
                          <a:ln>
                            <a:noFill/>
                          </a:ln>
                          <a:solidFill>
                            <a:srgbClr val="000000"/>
                          </a:solidFill>
                          <a:effectLst/>
                          <a:latin typeface="Cambria" panose="02040503050406030204" pitchFamily="18" charset="0"/>
                          <a:ea typeface="MS PGothic" charset="0"/>
                          <a:cs typeface="Arial" charset="0"/>
                        </a:rPr>
                        <a:t> </a:t>
                      </a:r>
                      <a:endParaRPr kumimoji="0" lang="en-US" sz="2000" b="0" i="0" u="none" strike="noStrike" cap="none" normalizeH="0" baseline="0" dirty="0">
                        <a:ln>
                          <a:noFill/>
                        </a:ln>
                        <a:solidFill>
                          <a:srgbClr val="000000"/>
                        </a:solidFill>
                        <a:effectLst/>
                        <a:latin typeface="Cambria" panose="02040503050406030204" pitchFamily="18" charset="0"/>
                        <a:ea typeface="MS PGothic" charset="0"/>
                        <a:cs typeface="MS PGothic" charset="0"/>
                      </a:endParaRPr>
                    </a:p>
                  </a:txBody>
                  <a:tcPr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7030A0">
                        <a:alpha val="25098"/>
                      </a:srgbClr>
                    </a:solidFill>
                  </a:tcPr>
                </a:tc>
                <a:tc>
                  <a:txBody>
                    <a:bodyPr/>
                    <a:lstStyle/>
                    <a:p>
                      <a:pPr marL="0" marR="0" lvl="0" indent="0" algn="l" defTabSz="457200" rtl="0" eaLnBrk="1" fontAlgn="base" latinLnBrk="0" hangingPunct="1">
                        <a:lnSpc>
                          <a:spcPct val="115000"/>
                        </a:lnSpc>
                        <a:spcBef>
                          <a:spcPct val="0"/>
                        </a:spcBef>
                        <a:spcAft>
                          <a:spcPct val="0"/>
                        </a:spcAft>
                        <a:buClrTx/>
                        <a:buSzTx/>
                        <a:buFontTx/>
                        <a:buNone/>
                        <a:tabLst/>
                      </a:pPr>
                      <a:r>
                        <a:rPr kumimoji="0" lang="en-US" sz="1600" b="0" i="0" u="none" strike="noStrike" cap="none" normalizeH="0" baseline="0" dirty="0">
                          <a:ln>
                            <a:noFill/>
                          </a:ln>
                          <a:solidFill>
                            <a:srgbClr val="000000"/>
                          </a:solidFill>
                          <a:effectLst/>
                          <a:latin typeface="Cambria" panose="02040503050406030204" pitchFamily="18" charset="0"/>
                          <a:ea typeface="MS PGothic" charset="0"/>
                          <a:cs typeface="Arial" charset="0"/>
                        </a:rPr>
                        <a:t>5. Output can be homogenous or differentiated</a:t>
                      </a:r>
                      <a:endParaRPr kumimoji="0" lang="en-US" sz="2000" b="0" i="0" u="none" strike="noStrike" cap="none" normalizeH="0" baseline="0" dirty="0">
                        <a:ln>
                          <a:noFill/>
                        </a:ln>
                        <a:solidFill>
                          <a:srgbClr val="000000"/>
                        </a:solidFill>
                        <a:effectLst/>
                        <a:latin typeface="Cambria" panose="02040503050406030204" pitchFamily="18" charset="0"/>
                        <a:ea typeface="MS PGothic" charset="0"/>
                        <a:cs typeface="MS PGothic" charset="0"/>
                      </a:endParaRPr>
                    </a:p>
                  </a:txBody>
                  <a:tcPr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000">
                        <a:alpha val="25098"/>
                      </a:srgbClr>
                    </a:solidFill>
                  </a:tcPr>
                </a:tc>
                <a:tc>
                  <a:txBody>
                    <a:bodyPr/>
                    <a:lstStyle/>
                    <a:p>
                      <a:pPr marL="0" marR="0" lvl="0" indent="0" algn="l" defTabSz="457200" rtl="0" eaLnBrk="1" fontAlgn="base" latinLnBrk="0" hangingPunct="1">
                        <a:lnSpc>
                          <a:spcPct val="115000"/>
                        </a:lnSpc>
                        <a:spcBef>
                          <a:spcPct val="0"/>
                        </a:spcBef>
                        <a:spcAft>
                          <a:spcPct val="0"/>
                        </a:spcAft>
                        <a:buClrTx/>
                        <a:buSzTx/>
                        <a:buFontTx/>
                        <a:buNone/>
                        <a:tabLst/>
                      </a:pPr>
                      <a:r>
                        <a:rPr kumimoji="0" lang="en-US" sz="1600" b="0" i="0" u="none" strike="noStrike" cap="none" normalizeH="0" baseline="0" dirty="0">
                          <a:ln>
                            <a:noFill/>
                          </a:ln>
                          <a:solidFill>
                            <a:srgbClr val="000000"/>
                          </a:solidFill>
                          <a:effectLst/>
                          <a:latin typeface="Cambria" panose="02040503050406030204" pitchFamily="18" charset="0"/>
                          <a:ea typeface="MS PGothic" charset="0"/>
                          <a:cs typeface="Arial" charset="0"/>
                        </a:rPr>
                        <a:t> </a:t>
                      </a:r>
                      <a:endParaRPr kumimoji="0" lang="en-US" sz="2000" b="0" i="0" u="none" strike="noStrike" cap="none" normalizeH="0" baseline="0" dirty="0">
                        <a:ln>
                          <a:noFill/>
                        </a:ln>
                        <a:solidFill>
                          <a:srgbClr val="000000"/>
                        </a:solidFill>
                        <a:effectLst/>
                        <a:latin typeface="Cambria" panose="02040503050406030204" pitchFamily="18" charset="0"/>
                        <a:ea typeface="MS PGothic" charset="0"/>
                        <a:cs typeface="MS PGothic" charset="0"/>
                      </a:endParaRPr>
                    </a:p>
                  </a:txBody>
                  <a:tcPr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0000">
                        <a:alpha val="25098"/>
                      </a:srgbClr>
                    </a:solidFill>
                  </a:tcPr>
                </a:tc>
                <a:extLst>
                  <a:ext uri="{0D108BD9-81ED-4DB2-BD59-A6C34878D82A}">
                    <a16:rowId xmlns:a16="http://schemas.microsoft.com/office/drawing/2014/main" val="10006"/>
                  </a:ext>
                </a:extLst>
              </a:tr>
              <a:tr h="544473">
                <a:tc>
                  <a:txBody>
                    <a:bodyPr/>
                    <a:lstStyle/>
                    <a:p>
                      <a:pPr marL="0" marR="0" lvl="0" indent="0" algn="l" defTabSz="457200" rtl="0" eaLnBrk="1" fontAlgn="base" latinLnBrk="0" hangingPunct="1">
                        <a:lnSpc>
                          <a:spcPct val="115000"/>
                        </a:lnSpc>
                        <a:spcBef>
                          <a:spcPct val="0"/>
                        </a:spcBef>
                        <a:spcAft>
                          <a:spcPct val="0"/>
                        </a:spcAft>
                        <a:buClrTx/>
                        <a:buSzTx/>
                        <a:buFontTx/>
                        <a:buNone/>
                        <a:tabLst/>
                      </a:pPr>
                      <a:r>
                        <a:rPr kumimoji="0" lang="en-US" sz="1600" b="0" i="0" u="none" strike="noStrike" cap="none" normalizeH="0" baseline="0" dirty="0">
                          <a:ln>
                            <a:noFill/>
                          </a:ln>
                          <a:solidFill>
                            <a:srgbClr val="000000"/>
                          </a:solidFill>
                          <a:effectLst/>
                          <a:latin typeface="Cambria" panose="02040503050406030204" pitchFamily="18" charset="0"/>
                          <a:ea typeface="MS PGothic" charset="0"/>
                          <a:cs typeface="Arial" charset="0"/>
                        </a:rPr>
                        <a:t>6. Free/Easy entry/exit</a:t>
                      </a:r>
                      <a:endParaRPr kumimoji="0" lang="en-US" sz="2000" b="0" i="0" u="none" strike="noStrike" cap="none" normalizeH="0" baseline="0" dirty="0">
                        <a:ln>
                          <a:noFill/>
                        </a:ln>
                        <a:solidFill>
                          <a:srgbClr val="000000"/>
                        </a:solidFill>
                        <a:effectLst/>
                        <a:latin typeface="Cambria" panose="02040503050406030204" pitchFamily="18" charset="0"/>
                        <a:ea typeface="MS PGothic" charset="0"/>
                        <a:cs typeface="MS PGothic" charset="0"/>
                      </a:endParaRPr>
                    </a:p>
                  </a:txBody>
                  <a:tcPr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70C0">
                        <a:alpha val="25098"/>
                      </a:srgbClr>
                    </a:solidFill>
                  </a:tcPr>
                </a:tc>
                <a:tc>
                  <a:txBody>
                    <a:bodyPr/>
                    <a:lstStyle/>
                    <a:p>
                      <a:pPr marL="0" marR="0" lvl="0" indent="0" algn="l" defTabSz="457200" rtl="0" eaLnBrk="1" fontAlgn="base" latinLnBrk="0" hangingPunct="1">
                        <a:lnSpc>
                          <a:spcPct val="115000"/>
                        </a:lnSpc>
                        <a:spcBef>
                          <a:spcPct val="0"/>
                        </a:spcBef>
                        <a:spcAft>
                          <a:spcPct val="0"/>
                        </a:spcAft>
                        <a:buClrTx/>
                        <a:buSzTx/>
                        <a:buFontTx/>
                        <a:buNone/>
                        <a:tabLst/>
                      </a:pPr>
                      <a:r>
                        <a:rPr kumimoji="0" lang="en-US" sz="1600" b="0" i="0" u="none" strike="noStrike" cap="none" normalizeH="0" baseline="0" dirty="0">
                          <a:ln>
                            <a:noFill/>
                          </a:ln>
                          <a:solidFill>
                            <a:srgbClr val="000000"/>
                          </a:solidFill>
                          <a:effectLst/>
                          <a:latin typeface="Cambria" panose="02040503050406030204" pitchFamily="18" charset="0"/>
                          <a:ea typeface="MS PGothic" charset="0"/>
                          <a:cs typeface="Arial" charset="0"/>
                        </a:rPr>
                        <a:t> </a:t>
                      </a:r>
                      <a:endParaRPr kumimoji="0" lang="en-US" sz="2000" b="0" i="0" u="none" strike="noStrike" cap="none" normalizeH="0" baseline="0" dirty="0">
                        <a:ln>
                          <a:noFill/>
                        </a:ln>
                        <a:solidFill>
                          <a:srgbClr val="000000"/>
                        </a:solidFill>
                        <a:effectLst/>
                        <a:latin typeface="Cambria" panose="02040503050406030204" pitchFamily="18" charset="0"/>
                        <a:ea typeface="MS PGothic" charset="0"/>
                        <a:cs typeface="MS PGothic" charset="0"/>
                      </a:endParaRPr>
                    </a:p>
                  </a:txBody>
                  <a:tcPr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7030A0">
                        <a:alpha val="25098"/>
                      </a:srgbClr>
                    </a:solidFill>
                  </a:tcPr>
                </a:tc>
                <a:tc>
                  <a:txBody>
                    <a:bodyPr/>
                    <a:lstStyle/>
                    <a:p>
                      <a:pPr marL="0" marR="0" lvl="0" indent="0" algn="l" defTabSz="457200" rtl="0" eaLnBrk="1" fontAlgn="base" latinLnBrk="0" hangingPunct="1">
                        <a:lnSpc>
                          <a:spcPct val="115000"/>
                        </a:lnSpc>
                        <a:spcBef>
                          <a:spcPct val="0"/>
                        </a:spcBef>
                        <a:spcAft>
                          <a:spcPct val="0"/>
                        </a:spcAft>
                        <a:buClrTx/>
                        <a:buSzTx/>
                        <a:buFontTx/>
                        <a:buNone/>
                        <a:tabLst/>
                      </a:pPr>
                      <a:r>
                        <a:rPr kumimoji="0" lang="en-US" sz="1600" b="0" i="0" u="none" strike="noStrike" cap="none" normalizeH="0" baseline="0" dirty="0">
                          <a:ln>
                            <a:noFill/>
                          </a:ln>
                          <a:solidFill>
                            <a:srgbClr val="000000"/>
                          </a:solidFill>
                          <a:effectLst/>
                          <a:latin typeface="Cambria" panose="02040503050406030204" pitchFamily="18" charset="0"/>
                          <a:ea typeface="MS PGothic" charset="0"/>
                          <a:cs typeface="Arial" charset="0"/>
                        </a:rPr>
                        <a:t> </a:t>
                      </a:r>
                      <a:endParaRPr kumimoji="0" lang="en-US" sz="2000" b="0" i="0" u="none" strike="noStrike" cap="none" normalizeH="0" baseline="0" dirty="0">
                        <a:ln>
                          <a:noFill/>
                        </a:ln>
                        <a:solidFill>
                          <a:srgbClr val="000000"/>
                        </a:solidFill>
                        <a:effectLst/>
                        <a:latin typeface="Cambria" panose="02040503050406030204" pitchFamily="18" charset="0"/>
                        <a:ea typeface="MS PGothic" charset="0"/>
                        <a:cs typeface="MS PGothic" charset="0"/>
                      </a:endParaRPr>
                    </a:p>
                  </a:txBody>
                  <a:tcPr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000">
                        <a:alpha val="25098"/>
                      </a:srgbClr>
                    </a:solidFill>
                  </a:tcPr>
                </a:tc>
                <a:tc>
                  <a:txBody>
                    <a:bodyPr/>
                    <a:lstStyle/>
                    <a:p>
                      <a:pPr marL="0" marR="0" lvl="0" indent="0" algn="l" defTabSz="457200" rtl="0" eaLnBrk="1" fontAlgn="base" latinLnBrk="0" hangingPunct="1">
                        <a:lnSpc>
                          <a:spcPct val="115000"/>
                        </a:lnSpc>
                        <a:spcBef>
                          <a:spcPct val="0"/>
                        </a:spcBef>
                        <a:spcAft>
                          <a:spcPct val="0"/>
                        </a:spcAft>
                        <a:buClrTx/>
                        <a:buSzTx/>
                        <a:buFontTx/>
                        <a:buNone/>
                        <a:tabLst/>
                      </a:pPr>
                      <a:r>
                        <a:rPr kumimoji="0" lang="en-US" sz="1600" b="0" i="0" u="none" strike="noStrike" cap="none" normalizeH="0" baseline="0" dirty="0">
                          <a:ln>
                            <a:noFill/>
                          </a:ln>
                          <a:solidFill>
                            <a:srgbClr val="000000"/>
                          </a:solidFill>
                          <a:effectLst/>
                          <a:latin typeface="Cambria" panose="02040503050406030204" pitchFamily="18" charset="0"/>
                          <a:ea typeface="MS PGothic" charset="0"/>
                          <a:cs typeface="Arial" charset="0"/>
                        </a:rPr>
                        <a:t> </a:t>
                      </a:r>
                      <a:endParaRPr kumimoji="0" lang="en-US" sz="2000" b="0" i="0" u="none" strike="noStrike" cap="none" normalizeH="0" baseline="0" dirty="0">
                        <a:ln>
                          <a:noFill/>
                        </a:ln>
                        <a:solidFill>
                          <a:srgbClr val="000000"/>
                        </a:solidFill>
                        <a:effectLst/>
                        <a:latin typeface="Cambria" panose="02040503050406030204" pitchFamily="18" charset="0"/>
                        <a:ea typeface="MS PGothic" charset="0"/>
                        <a:cs typeface="MS PGothic" charset="0"/>
                      </a:endParaRPr>
                    </a:p>
                  </a:txBody>
                  <a:tcPr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0000">
                        <a:alpha val="25098"/>
                      </a:srgbClr>
                    </a:solid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174299578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7" name="Title 1"/>
          <p:cNvSpPr>
            <a:spLocks noGrp="1"/>
          </p:cNvSpPr>
          <p:nvPr>
            <p:ph type="title"/>
          </p:nvPr>
        </p:nvSpPr>
        <p:spPr>
          <a:xfrm>
            <a:off x="609600" y="27"/>
            <a:ext cx="10972800" cy="1527175"/>
          </a:xfrm>
        </p:spPr>
        <p:txBody>
          <a:bodyPr/>
          <a:lstStyle/>
          <a:p>
            <a:pPr algn="l"/>
            <a:r>
              <a:rPr lang="tr-TR" b="1">
                <a:ea typeface="MS PGothic" charset="0"/>
              </a:rPr>
              <a:t>Conclusion</a:t>
            </a:r>
            <a:endParaRPr lang="tr-TR" b="1" dirty="0">
              <a:ea typeface="MS PGothic" charset="0"/>
            </a:endParaRPr>
          </a:p>
        </p:txBody>
      </p:sp>
      <p:sp>
        <p:nvSpPr>
          <p:cNvPr id="48131" name="Content Placeholder 2"/>
          <p:cNvSpPr>
            <a:spLocks noGrp="1"/>
          </p:cNvSpPr>
          <p:nvPr>
            <p:ph idx="1"/>
          </p:nvPr>
        </p:nvSpPr>
        <p:spPr>
          <a:xfrm>
            <a:off x="609600" y="1700213"/>
            <a:ext cx="10972800" cy="4895850"/>
          </a:xfrm>
        </p:spPr>
        <p:txBody>
          <a:bodyPr/>
          <a:lstStyle/>
          <a:p>
            <a:pPr eaLnBrk="1" hangingPunct="1"/>
            <a:r>
              <a:rPr lang="tr-TR" sz="2800" dirty="0" err="1">
                <a:ea typeface="MS PGothic" charset="0"/>
              </a:rPr>
              <a:t>Oligopoly</a:t>
            </a:r>
            <a:endParaRPr lang="tr-TR" sz="2800" dirty="0">
              <a:ea typeface="MS PGothic" charset="0"/>
            </a:endParaRPr>
          </a:p>
          <a:p>
            <a:pPr lvl="1" eaLnBrk="1" hangingPunct="1"/>
            <a:r>
              <a:rPr lang="tr-TR" sz="2400" dirty="0">
                <a:ea typeface="MS PGothic" charset="0"/>
              </a:rPr>
              <a:t>A market </a:t>
            </a:r>
            <a:r>
              <a:rPr lang="tr-TR" sz="2400" dirty="0" err="1">
                <a:ea typeface="MS PGothic" charset="0"/>
              </a:rPr>
              <a:t>structure</a:t>
            </a:r>
            <a:r>
              <a:rPr lang="tr-TR" sz="2400" dirty="0">
                <a:ea typeface="MS PGothic" charset="0"/>
              </a:rPr>
              <a:t> in </a:t>
            </a:r>
            <a:r>
              <a:rPr lang="tr-TR" sz="2400" dirty="0" err="1">
                <a:ea typeface="MS PGothic" charset="0"/>
              </a:rPr>
              <a:t>which</a:t>
            </a:r>
            <a:r>
              <a:rPr lang="tr-TR" sz="2400" dirty="0">
                <a:ea typeface="MS PGothic" charset="0"/>
              </a:rPr>
              <a:t> </a:t>
            </a:r>
            <a:r>
              <a:rPr lang="tr-TR" sz="2400" dirty="0" err="1">
                <a:ea typeface="MS PGothic" charset="0"/>
              </a:rPr>
              <a:t>there</a:t>
            </a:r>
            <a:r>
              <a:rPr lang="tr-TR" sz="2400" dirty="0">
                <a:ea typeface="MS PGothic" charset="0"/>
              </a:rPr>
              <a:t> </a:t>
            </a:r>
            <a:r>
              <a:rPr lang="tr-TR" sz="2400" dirty="0" err="1">
                <a:ea typeface="MS PGothic" charset="0"/>
              </a:rPr>
              <a:t>are</a:t>
            </a:r>
            <a:r>
              <a:rPr lang="tr-TR" sz="2400" dirty="0">
                <a:ea typeface="MS PGothic" charset="0"/>
              </a:rPr>
              <a:t> a </a:t>
            </a:r>
            <a:r>
              <a:rPr lang="tr-TR" sz="2400" dirty="0" err="1">
                <a:ea typeface="MS PGothic" charset="0"/>
              </a:rPr>
              <a:t>small</a:t>
            </a:r>
            <a:r>
              <a:rPr lang="tr-TR" sz="2400" dirty="0">
                <a:ea typeface="MS PGothic" charset="0"/>
              </a:rPr>
              <a:t> </a:t>
            </a:r>
            <a:r>
              <a:rPr lang="tr-TR" sz="2400" dirty="0" err="1">
                <a:ea typeface="MS PGothic" charset="0"/>
              </a:rPr>
              <a:t>number</a:t>
            </a:r>
            <a:r>
              <a:rPr lang="tr-TR" sz="2400" dirty="0">
                <a:ea typeface="MS PGothic" charset="0"/>
              </a:rPr>
              <a:t> of </a:t>
            </a:r>
            <a:r>
              <a:rPr lang="tr-TR" sz="2400" dirty="0" err="1">
                <a:ea typeface="MS PGothic" charset="0"/>
              </a:rPr>
              <a:t>firms</a:t>
            </a:r>
            <a:endParaRPr lang="tr-TR" sz="2400" dirty="0">
              <a:ea typeface="MS PGothic" charset="0"/>
            </a:endParaRPr>
          </a:p>
          <a:p>
            <a:pPr lvl="1" eaLnBrk="1" hangingPunct="1"/>
            <a:r>
              <a:rPr lang="tr-TR" sz="2400" dirty="0" err="1">
                <a:ea typeface="MS PGothic" charset="0"/>
              </a:rPr>
              <a:t>Firms</a:t>
            </a:r>
            <a:r>
              <a:rPr lang="tr-TR" sz="2400" dirty="0">
                <a:ea typeface="MS PGothic" charset="0"/>
              </a:rPr>
              <a:t> </a:t>
            </a:r>
            <a:r>
              <a:rPr lang="tr-TR" sz="2400" dirty="0" err="1">
                <a:ea typeface="MS PGothic" charset="0"/>
              </a:rPr>
              <a:t>interact</a:t>
            </a:r>
            <a:r>
              <a:rPr lang="tr-TR" sz="2400" dirty="0">
                <a:ea typeface="MS PGothic" charset="0"/>
              </a:rPr>
              <a:t> </a:t>
            </a:r>
            <a:r>
              <a:rPr lang="tr-TR" sz="2400" dirty="0" err="1">
                <a:ea typeface="MS PGothic" charset="0"/>
              </a:rPr>
              <a:t>strategically</a:t>
            </a:r>
            <a:r>
              <a:rPr lang="tr-TR" sz="2400" dirty="0">
                <a:ea typeface="MS PGothic" charset="0"/>
              </a:rPr>
              <a:t>.</a:t>
            </a:r>
          </a:p>
          <a:p>
            <a:pPr lvl="1" eaLnBrk="1" hangingPunct="1"/>
            <a:r>
              <a:rPr lang="tr-TR" sz="2400" dirty="0">
                <a:ea typeface="MS PGothic" charset="0"/>
              </a:rPr>
              <a:t>Can be </a:t>
            </a:r>
            <a:r>
              <a:rPr lang="tr-TR" sz="2400" dirty="0" err="1">
                <a:ea typeface="MS PGothic" charset="0"/>
              </a:rPr>
              <a:t>competitive</a:t>
            </a:r>
            <a:r>
              <a:rPr lang="tr-TR" sz="2400" dirty="0">
                <a:ea typeface="MS PGothic" charset="0"/>
              </a:rPr>
              <a:t> (</a:t>
            </a:r>
            <a:r>
              <a:rPr lang="tr-TR" sz="2400" dirty="0" err="1">
                <a:ea typeface="MS PGothic" charset="0"/>
              </a:rPr>
              <a:t>results</a:t>
            </a:r>
            <a:r>
              <a:rPr lang="tr-TR" sz="2400" dirty="0">
                <a:ea typeface="MS PGothic" charset="0"/>
              </a:rPr>
              <a:t> </a:t>
            </a:r>
            <a:r>
              <a:rPr lang="tr-TR" sz="2400" dirty="0" err="1">
                <a:ea typeface="MS PGothic" charset="0"/>
              </a:rPr>
              <a:t>closer</a:t>
            </a:r>
            <a:r>
              <a:rPr lang="tr-TR" sz="2400" dirty="0">
                <a:ea typeface="MS PGothic" charset="0"/>
              </a:rPr>
              <a:t> </a:t>
            </a:r>
            <a:r>
              <a:rPr lang="tr-TR" sz="2400" dirty="0" err="1">
                <a:ea typeface="MS PGothic" charset="0"/>
              </a:rPr>
              <a:t>to</a:t>
            </a:r>
            <a:r>
              <a:rPr lang="tr-TR" sz="2400" dirty="0">
                <a:ea typeface="MS PGothic" charset="0"/>
              </a:rPr>
              <a:t> </a:t>
            </a:r>
            <a:r>
              <a:rPr lang="tr-TR" sz="2400" dirty="0" err="1">
                <a:ea typeface="MS PGothic" charset="0"/>
              </a:rPr>
              <a:t>monopolistic</a:t>
            </a:r>
            <a:r>
              <a:rPr lang="tr-TR" sz="2400" dirty="0">
                <a:ea typeface="MS PGothic" charset="0"/>
              </a:rPr>
              <a:t> </a:t>
            </a:r>
            <a:r>
              <a:rPr lang="tr-TR" sz="2400" dirty="0" err="1">
                <a:ea typeface="MS PGothic" charset="0"/>
              </a:rPr>
              <a:t>competition</a:t>
            </a:r>
            <a:r>
              <a:rPr lang="tr-TR" sz="2400" dirty="0">
                <a:ea typeface="MS PGothic" charset="0"/>
              </a:rPr>
              <a:t>).</a:t>
            </a:r>
          </a:p>
          <a:p>
            <a:pPr lvl="1" eaLnBrk="1" hangingPunct="1"/>
            <a:r>
              <a:rPr lang="tr-TR" sz="2400" dirty="0">
                <a:ea typeface="MS PGothic" charset="0"/>
              </a:rPr>
              <a:t>Can be </a:t>
            </a:r>
            <a:r>
              <a:rPr lang="tr-TR" sz="2400" dirty="0" err="1">
                <a:ea typeface="MS PGothic" charset="0"/>
              </a:rPr>
              <a:t>collusive</a:t>
            </a:r>
            <a:r>
              <a:rPr lang="tr-TR" sz="2400" dirty="0">
                <a:ea typeface="MS PGothic" charset="0"/>
              </a:rPr>
              <a:t> (</a:t>
            </a:r>
            <a:r>
              <a:rPr lang="tr-TR" sz="2400" dirty="0" err="1">
                <a:ea typeface="MS PGothic" charset="0"/>
              </a:rPr>
              <a:t>results</a:t>
            </a:r>
            <a:r>
              <a:rPr lang="tr-TR" sz="2400" dirty="0">
                <a:ea typeface="MS PGothic" charset="0"/>
              </a:rPr>
              <a:t> </a:t>
            </a:r>
            <a:r>
              <a:rPr lang="tr-TR" sz="2400" dirty="0" err="1">
                <a:ea typeface="MS PGothic" charset="0"/>
              </a:rPr>
              <a:t>closer</a:t>
            </a:r>
            <a:r>
              <a:rPr lang="tr-TR" sz="2400" dirty="0">
                <a:ea typeface="MS PGothic" charset="0"/>
              </a:rPr>
              <a:t> </a:t>
            </a:r>
            <a:r>
              <a:rPr lang="tr-TR" sz="2400" dirty="0" err="1">
                <a:ea typeface="MS PGothic" charset="0"/>
              </a:rPr>
              <a:t>to</a:t>
            </a:r>
            <a:r>
              <a:rPr lang="tr-TR" sz="2400" dirty="0">
                <a:ea typeface="MS PGothic" charset="0"/>
              </a:rPr>
              <a:t> </a:t>
            </a:r>
            <a:r>
              <a:rPr lang="tr-TR" sz="2400" dirty="0" err="1">
                <a:ea typeface="MS PGothic" charset="0"/>
              </a:rPr>
              <a:t>monopoly</a:t>
            </a:r>
            <a:r>
              <a:rPr lang="tr-TR" sz="2400" dirty="0">
                <a:ea typeface="MS PGothic" charset="0"/>
              </a:rPr>
              <a:t>).</a:t>
            </a:r>
          </a:p>
          <a:p>
            <a:pPr eaLnBrk="1" hangingPunct="1"/>
            <a:r>
              <a:rPr lang="tr-TR" sz="2800" dirty="0" err="1">
                <a:ea typeface="MS PGothic" charset="0"/>
              </a:rPr>
              <a:t>Antitrust</a:t>
            </a:r>
            <a:r>
              <a:rPr lang="tr-TR" sz="2800" dirty="0">
                <a:ea typeface="MS PGothic" charset="0"/>
              </a:rPr>
              <a:t> </a:t>
            </a:r>
            <a:r>
              <a:rPr lang="tr-TR" sz="2800" dirty="0" err="1">
                <a:ea typeface="MS PGothic" charset="0"/>
              </a:rPr>
              <a:t>policies</a:t>
            </a:r>
            <a:endParaRPr lang="tr-TR" sz="2800" dirty="0">
              <a:ea typeface="MS PGothic" charset="0"/>
            </a:endParaRPr>
          </a:p>
          <a:p>
            <a:pPr lvl="1" eaLnBrk="1" hangingPunct="1"/>
            <a:r>
              <a:rPr lang="tr-TR" sz="2400" dirty="0" err="1">
                <a:ea typeface="MS PGothic" charset="0"/>
              </a:rPr>
              <a:t>Restrain</a:t>
            </a:r>
            <a:r>
              <a:rPr lang="tr-TR" sz="2400" dirty="0">
                <a:ea typeface="MS PGothic" charset="0"/>
              </a:rPr>
              <a:t> </a:t>
            </a:r>
            <a:r>
              <a:rPr lang="tr-TR" sz="2400" dirty="0" err="1">
                <a:ea typeface="MS PGothic" charset="0"/>
              </a:rPr>
              <a:t>excessive</a:t>
            </a:r>
            <a:r>
              <a:rPr lang="tr-TR" sz="2400" dirty="0">
                <a:ea typeface="MS PGothic" charset="0"/>
              </a:rPr>
              <a:t> market </a:t>
            </a:r>
            <a:r>
              <a:rPr lang="tr-TR" sz="2400" dirty="0" err="1">
                <a:ea typeface="MS PGothic" charset="0"/>
              </a:rPr>
              <a:t>power</a:t>
            </a:r>
            <a:r>
              <a:rPr lang="tr-TR" sz="2400" dirty="0">
                <a:ea typeface="MS PGothic" charset="0"/>
              </a:rPr>
              <a:t>.</a:t>
            </a:r>
          </a:p>
          <a:p>
            <a:pPr lvl="1" eaLnBrk="1" hangingPunct="1"/>
            <a:r>
              <a:rPr lang="tr-TR" sz="2400" dirty="0" err="1">
                <a:ea typeface="MS PGothic" charset="0"/>
              </a:rPr>
              <a:t>Give</a:t>
            </a:r>
            <a:r>
              <a:rPr lang="tr-TR" sz="2400" dirty="0">
                <a:ea typeface="MS PGothic" charset="0"/>
              </a:rPr>
              <a:t> </a:t>
            </a:r>
            <a:r>
              <a:rPr lang="tr-TR" sz="2400" dirty="0" err="1">
                <a:ea typeface="MS PGothic" charset="0"/>
              </a:rPr>
              <a:t>incentives</a:t>
            </a:r>
            <a:r>
              <a:rPr lang="tr-TR" sz="2400" dirty="0">
                <a:ea typeface="MS PGothic" charset="0"/>
              </a:rPr>
              <a:t> </a:t>
            </a:r>
            <a:r>
              <a:rPr lang="tr-TR" sz="2400" dirty="0" err="1">
                <a:ea typeface="MS PGothic" charset="0"/>
              </a:rPr>
              <a:t>to</a:t>
            </a:r>
            <a:r>
              <a:rPr lang="tr-TR" sz="2400" dirty="0">
                <a:ea typeface="MS PGothic" charset="0"/>
              </a:rPr>
              <a:t> </a:t>
            </a:r>
            <a:r>
              <a:rPr lang="tr-TR" sz="2400" dirty="0" err="1">
                <a:ea typeface="MS PGothic" charset="0"/>
              </a:rPr>
              <a:t>compete</a:t>
            </a:r>
            <a:r>
              <a:rPr lang="tr-TR" sz="2400" dirty="0">
                <a:ea typeface="MS PGothic" charset="0"/>
              </a:rPr>
              <a:t> </a:t>
            </a:r>
            <a:r>
              <a:rPr lang="tr-TR" sz="2400" dirty="0" err="1">
                <a:ea typeface="MS PGothic" charset="0"/>
              </a:rPr>
              <a:t>instead</a:t>
            </a:r>
            <a:r>
              <a:rPr lang="tr-TR" sz="2400" dirty="0">
                <a:ea typeface="MS PGothic" charset="0"/>
              </a:rPr>
              <a:t> of </a:t>
            </a:r>
            <a:r>
              <a:rPr lang="tr-TR" sz="2400" dirty="0" err="1">
                <a:ea typeface="MS PGothic" charset="0"/>
              </a:rPr>
              <a:t>collude</a:t>
            </a:r>
            <a:r>
              <a:rPr lang="tr-TR" sz="2400" dirty="0">
                <a:ea typeface="MS PGothic" charset="0"/>
              </a:rPr>
              <a:t>.</a:t>
            </a:r>
          </a:p>
          <a:p>
            <a:pPr lvl="1" eaLnBrk="1" hangingPunct="1"/>
            <a:r>
              <a:rPr lang="tr-TR" sz="2400" dirty="0" err="1">
                <a:ea typeface="MS PGothic" charset="0"/>
              </a:rPr>
              <a:t>Each</a:t>
            </a:r>
            <a:r>
              <a:rPr lang="tr-TR" sz="2400" dirty="0">
                <a:ea typeface="MS PGothic" charset="0"/>
              </a:rPr>
              <a:t> </a:t>
            </a:r>
            <a:r>
              <a:rPr lang="tr-TR" sz="2400" dirty="0" err="1">
                <a:ea typeface="MS PGothic" charset="0"/>
              </a:rPr>
              <a:t>industry</a:t>
            </a:r>
            <a:r>
              <a:rPr lang="tr-TR" sz="2400" dirty="0">
                <a:ea typeface="MS PGothic" charset="0"/>
              </a:rPr>
              <a:t> is </a:t>
            </a:r>
            <a:r>
              <a:rPr lang="tr-TR" sz="2400" dirty="0" err="1">
                <a:ea typeface="MS PGothic" charset="0"/>
              </a:rPr>
              <a:t>examined</a:t>
            </a:r>
            <a:r>
              <a:rPr lang="tr-TR" sz="2400" dirty="0">
                <a:ea typeface="MS PGothic" charset="0"/>
              </a:rPr>
              <a:t> on a </a:t>
            </a:r>
            <a:r>
              <a:rPr lang="tr-TR" sz="2400" dirty="0" err="1">
                <a:ea typeface="MS PGothic" charset="0"/>
              </a:rPr>
              <a:t>case-by-case</a:t>
            </a:r>
            <a:r>
              <a:rPr lang="tr-TR" sz="2400" dirty="0">
                <a:ea typeface="MS PGothic" charset="0"/>
              </a:rPr>
              <a:t> </a:t>
            </a:r>
            <a:r>
              <a:rPr lang="tr-TR" sz="2400" dirty="0" err="1">
                <a:ea typeface="MS PGothic" charset="0"/>
              </a:rPr>
              <a:t>basis</a:t>
            </a:r>
            <a:r>
              <a:rPr lang="tr-TR" sz="2400" dirty="0">
                <a:ea typeface="MS PGothic" charset="0"/>
              </a:rPr>
              <a:t>.</a:t>
            </a:r>
          </a:p>
        </p:txBody>
      </p:sp>
    </p:spTree>
    <p:extLst>
      <p:ext uri="{BB962C8B-B14F-4D97-AF65-F5344CB8AC3E}">
        <p14:creationId xmlns:p14="http://schemas.microsoft.com/office/powerpoint/2010/main" val="316673838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48131">
                                            <p:txEl>
                                              <p:pRg st="1" end="1"/>
                                            </p:txEl>
                                          </p:spTgt>
                                        </p:tgtEl>
                                        <p:attrNameLst>
                                          <p:attrName>style.visibility</p:attrName>
                                        </p:attrNameLst>
                                      </p:cBhvr>
                                      <p:to>
                                        <p:strVal val="visible"/>
                                      </p:to>
                                    </p:set>
                                    <p:animEffect transition="in" filter="checkerboard(across)">
                                      <p:cBhvr>
                                        <p:cTn id="7" dur="500"/>
                                        <p:tgtEl>
                                          <p:spTgt spid="48131">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10" fill="hold" nodeType="clickEffect">
                                  <p:stCondLst>
                                    <p:cond delay="0"/>
                                  </p:stCondLst>
                                  <p:childTnLst>
                                    <p:set>
                                      <p:cBhvr>
                                        <p:cTn id="11" dur="1" fill="hold">
                                          <p:stCondLst>
                                            <p:cond delay="0"/>
                                          </p:stCondLst>
                                        </p:cTn>
                                        <p:tgtEl>
                                          <p:spTgt spid="48131">
                                            <p:txEl>
                                              <p:pRg st="2" end="2"/>
                                            </p:txEl>
                                          </p:spTgt>
                                        </p:tgtEl>
                                        <p:attrNameLst>
                                          <p:attrName>style.visibility</p:attrName>
                                        </p:attrNameLst>
                                      </p:cBhvr>
                                      <p:to>
                                        <p:strVal val="visible"/>
                                      </p:to>
                                    </p:set>
                                    <p:animEffect transition="in" filter="checkerboard(across)">
                                      <p:cBhvr>
                                        <p:cTn id="12" dur="500"/>
                                        <p:tgtEl>
                                          <p:spTgt spid="48131">
                                            <p:txEl>
                                              <p:pRg st="2" end="2"/>
                                            </p:txEl>
                                          </p:spTgt>
                                        </p:tgtEl>
                                      </p:cBhvr>
                                    </p:animEffect>
                                  </p:childTnLst>
                                </p:cTn>
                              </p:par>
                              <p:par>
                                <p:cTn id="13" presetID="5" presetClass="entr" presetSubtype="10" fill="hold" nodeType="withEffect">
                                  <p:stCondLst>
                                    <p:cond delay="0"/>
                                  </p:stCondLst>
                                  <p:childTnLst>
                                    <p:set>
                                      <p:cBhvr>
                                        <p:cTn id="14" dur="1" fill="hold">
                                          <p:stCondLst>
                                            <p:cond delay="0"/>
                                          </p:stCondLst>
                                        </p:cTn>
                                        <p:tgtEl>
                                          <p:spTgt spid="48131">
                                            <p:txEl>
                                              <p:pRg st="3" end="3"/>
                                            </p:txEl>
                                          </p:spTgt>
                                        </p:tgtEl>
                                        <p:attrNameLst>
                                          <p:attrName>style.visibility</p:attrName>
                                        </p:attrNameLst>
                                      </p:cBhvr>
                                      <p:to>
                                        <p:strVal val="visible"/>
                                      </p:to>
                                    </p:set>
                                    <p:animEffect transition="in" filter="checkerboard(across)">
                                      <p:cBhvr>
                                        <p:cTn id="15" dur="500"/>
                                        <p:tgtEl>
                                          <p:spTgt spid="48131">
                                            <p:txEl>
                                              <p:pRg st="3" end="3"/>
                                            </p:txEl>
                                          </p:spTgt>
                                        </p:tgtEl>
                                      </p:cBhvr>
                                    </p:animEffect>
                                  </p:childTnLst>
                                </p:cTn>
                              </p:par>
                              <p:par>
                                <p:cTn id="16" presetID="5" presetClass="entr" presetSubtype="10" fill="hold" nodeType="withEffect">
                                  <p:stCondLst>
                                    <p:cond delay="0"/>
                                  </p:stCondLst>
                                  <p:childTnLst>
                                    <p:set>
                                      <p:cBhvr>
                                        <p:cTn id="17" dur="1" fill="hold">
                                          <p:stCondLst>
                                            <p:cond delay="0"/>
                                          </p:stCondLst>
                                        </p:cTn>
                                        <p:tgtEl>
                                          <p:spTgt spid="48131">
                                            <p:txEl>
                                              <p:pRg st="4" end="4"/>
                                            </p:txEl>
                                          </p:spTgt>
                                        </p:tgtEl>
                                        <p:attrNameLst>
                                          <p:attrName>style.visibility</p:attrName>
                                        </p:attrNameLst>
                                      </p:cBhvr>
                                      <p:to>
                                        <p:strVal val="visible"/>
                                      </p:to>
                                    </p:set>
                                    <p:animEffect transition="in" filter="checkerboard(across)">
                                      <p:cBhvr>
                                        <p:cTn id="18" dur="500"/>
                                        <p:tgtEl>
                                          <p:spTgt spid="48131">
                                            <p:txEl>
                                              <p:pRg st="4" end="4"/>
                                            </p:txEl>
                                          </p:spTgt>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5" presetClass="entr" presetSubtype="10" fill="hold" nodeType="clickEffect">
                                  <p:stCondLst>
                                    <p:cond delay="0"/>
                                  </p:stCondLst>
                                  <p:childTnLst>
                                    <p:set>
                                      <p:cBhvr>
                                        <p:cTn id="22" dur="1" fill="hold">
                                          <p:stCondLst>
                                            <p:cond delay="0"/>
                                          </p:stCondLst>
                                        </p:cTn>
                                        <p:tgtEl>
                                          <p:spTgt spid="48131">
                                            <p:txEl>
                                              <p:pRg st="6" end="6"/>
                                            </p:txEl>
                                          </p:spTgt>
                                        </p:tgtEl>
                                        <p:attrNameLst>
                                          <p:attrName>style.visibility</p:attrName>
                                        </p:attrNameLst>
                                      </p:cBhvr>
                                      <p:to>
                                        <p:strVal val="visible"/>
                                      </p:to>
                                    </p:set>
                                    <p:animEffect transition="in" filter="checkerboard(across)">
                                      <p:cBhvr>
                                        <p:cTn id="23" dur="500"/>
                                        <p:tgtEl>
                                          <p:spTgt spid="48131">
                                            <p:txEl>
                                              <p:pRg st="6" end="6"/>
                                            </p:txEl>
                                          </p:spTgt>
                                        </p:tgtEl>
                                      </p:cBhvr>
                                    </p:animEffect>
                                  </p:childTnLst>
                                </p:cTn>
                              </p:par>
                              <p:par>
                                <p:cTn id="24" presetID="5" presetClass="entr" presetSubtype="10" fill="hold" nodeType="withEffect">
                                  <p:stCondLst>
                                    <p:cond delay="0"/>
                                  </p:stCondLst>
                                  <p:childTnLst>
                                    <p:set>
                                      <p:cBhvr>
                                        <p:cTn id="25" dur="1" fill="hold">
                                          <p:stCondLst>
                                            <p:cond delay="0"/>
                                          </p:stCondLst>
                                        </p:cTn>
                                        <p:tgtEl>
                                          <p:spTgt spid="48131">
                                            <p:txEl>
                                              <p:pRg st="7" end="7"/>
                                            </p:txEl>
                                          </p:spTgt>
                                        </p:tgtEl>
                                        <p:attrNameLst>
                                          <p:attrName>style.visibility</p:attrName>
                                        </p:attrNameLst>
                                      </p:cBhvr>
                                      <p:to>
                                        <p:strVal val="visible"/>
                                      </p:to>
                                    </p:set>
                                    <p:animEffect transition="in" filter="checkerboard(across)">
                                      <p:cBhvr>
                                        <p:cTn id="26" dur="500"/>
                                        <p:tgtEl>
                                          <p:spTgt spid="48131">
                                            <p:txEl>
                                              <p:pRg st="7" end="7"/>
                                            </p:txEl>
                                          </p:spTgt>
                                        </p:tgtEl>
                                      </p:cBhvr>
                                    </p:animEffect>
                                  </p:childTnLst>
                                </p:cTn>
                              </p:par>
                              <p:par>
                                <p:cTn id="27" presetID="5" presetClass="entr" presetSubtype="10" fill="hold" nodeType="withEffect">
                                  <p:stCondLst>
                                    <p:cond delay="0"/>
                                  </p:stCondLst>
                                  <p:childTnLst>
                                    <p:set>
                                      <p:cBhvr>
                                        <p:cTn id="28" dur="1" fill="hold">
                                          <p:stCondLst>
                                            <p:cond delay="0"/>
                                          </p:stCondLst>
                                        </p:cTn>
                                        <p:tgtEl>
                                          <p:spTgt spid="48131">
                                            <p:txEl>
                                              <p:pRg st="8" end="8"/>
                                            </p:txEl>
                                          </p:spTgt>
                                        </p:tgtEl>
                                        <p:attrNameLst>
                                          <p:attrName>style.visibility</p:attrName>
                                        </p:attrNameLst>
                                      </p:cBhvr>
                                      <p:to>
                                        <p:strVal val="visible"/>
                                      </p:to>
                                    </p:set>
                                    <p:animEffect transition="in" filter="checkerboard(across)">
                                      <p:cBhvr>
                                        <p:cTn id="29" dur="500"/>
                                        <p:tgtEl>
                                          <p:spTgt spid="48131">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5" name="Title 1"/>
          <p:cNvSpPr>
            <a:spLocks noGrp="1"/>
          </p:cNvSpPr>
          <p:nvPr>
            <p:ph type="title"/>
          </p:nvPr>
        </p:nvSpPr>
        <p:spPr>
          <a:xfrm>
            <a:off x="203981" y="0"/>
            <a:ext cx="10972800" cy="1527175"/>
          </a:xfrm>
        </p:spPr>
        <p:txBody>
          <a:bodyPr/>
          <a:lstStyle/>
          <a:p>
            <a:pPr algn="l"/>
            <a:r>
              <a:rPr lang="tr-TR" b="1">
                <a:ea typeface="MS PGothic" charset="0"/>
              </a:rPr>
              <a:t>Summary</a:t>
            </a:r>
            <a:endParaRPr lang="tr-TR" b="1" dirty="0">
              <a:ea typeface="MS PGothic" charset="0"/>
            </a:endParaRPr>
          </a:p>
        </p:txBody>
      </p:sp>
      <p:sp>
        <p:nvSpPr>
          <p:cNvPr id="108546" name="Content Placeholder 2"/>
          <p:cNvSpPr>
            <a:spLocks noGrp="1"/>
          </p:cNvSpPr>
          <p:nvPr>
            <p:ph idx="1"/>
          </p:nvPr>
        </p:nvSpPr>
        <p:spPr>
          <a:xfrm>
            <a:off x="203981" y="1670710"/>
            <a:ext cx="11784037" cy="4895850"/>
          </a:xfrm>
        </p:spPr>
        <p:txBody>
          <a:bodyPr/>
          <a:lstStyle/>
          <a:p>
            <a:r>
              <a:rPr lang="tr-TR" sz="2800">
                <a:ea typeface="MS PGothic" charset="0"/>
              </a:rPr>
              <a:t>Oligopoly:  a small number of firms sell a differentiated product in a market with significant barriers to entry. </a:t>
            </a:r>
          </a:p>
          <a:p>
            <a:pPr lvl="1"/>
            <a:r>
              <a:rPr lang="tr-TR" sz="2400">
                <a:ea typeface="MS PGothic" charset="0"/>
              </a:rPr>
              <a:t>An oligopolist is like a monopolistic competitor in that it sells differentiated products.</a:t>
            </a:r>
          </a:p>
          <a:p>
            <a:pPr lvl="1"/>
            <a:r>
              <a:rPr lang="tr-TR" sz="2400">
                <a:ea typeface="MS PGothic" charset="0"/>
              </a:rPr>
              <a:t>It is also like a monopolist in that it enjoys significant barriers to entry.</a:t>
            </a:r>
          </a:p>
          <a:p>
            <a:r>
              <a:rPr lang="tr-TR" sz="2800">
                <a:ea typeface="MS PGothic" charset="0"/>
              </a:rPr>
              <a:t>The small number of sellers in oligopoly leads to mutual interdependence.</a:t>
            </a:r>
          </a:p>
          <a:p>
            <a:r>
              <a:rPr lang="tr-TR" sz="2800">
                <a:ea typeface="MS PGothic" charset="0"/>
              </a:rPr>
              <a:t>Oligopolists have a tendency to collude and to form cartels in hope of achieving monopoly like profits.</a:t>
            </a:r>
          </a:p>
          <a:p>
            <a:r>
              <a:rPr lang="tr-TR" sz="2800">
                <a:ea typeface="MS PGothic" charset="0"/>
              </a:rPr>
              <a:t>Oligopolistic markets are socially inefficient since P &gt; MC.</a:t>
            </a:r>
          </a:p>
          <a:p>
            <a:r>
              <a:rPr lang="tr-TR" sz="2800">
                <a:ea typeface="MS PGothic" charset="0"/>
              </a:rPr>
              <a:t>The result under oligopoly will fall somewhere between the competitive and monopoly outcomes.</a:t>
            </a:r>
          </a:p>
          <a:p>
            <a:endParaRPr lang="tr-TR" sz="2800">
              <a:ea typeface="MS PGothic" charset="0"/>
            </a:endParaRPr>
          </a:p>
          <a:p>
            <a:pPr eaLnBrk="1" hangingPunct="1"/>
            <a:endParaRPr lang="tr-TR" sz="2000" dirty="0">
              <a:ea typeface="MS PGothic" charset="0"/>
            </a:endParaRPr>
          </a:p>
        </p:txBody>
      </p:sp>
    </p:spTree>
    <p:extLst>
      <p:ext uri="{BB962C8B-B14F-4D97-AF65-F5344CB8AC3E}">
        <p14:creationId xmlns:p14="http://schemas.microsoft.com/office/powerpoint/2010/main" val="225826469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7" name="Title 1"/>
          <p:cNvSpPr>
            <a:spLocks noGrp="1"/>
          </p:cNvSpPr>
          <p:nvPr>
            <p:ph type="title" idx="4294967295"/>
          </p:nvPr>
        </p:nvSpPr>
        <p:spPr>
          <a:xfrm>
            <a:off x="364067" y="13447"/>
            <a:ext cx="10972800" cy="1527175"/>
          </a:xfrm>
        </p:spPr>
        <p:txBody>
          <a:bodyPr/>
          <a:lstStyle/>
          <a:p>
            <a:pPr algn="l" eaLnBrk="1" hangingPunct="1"/>
            <a:r>
              <a:rPr lang="tr-TR" b="1">
                <a:ea typeface="MS PGothic" charset="0"/>
              </a:rPr>
              <a:t>Practice What You Know</a:t>
            </a:r>
            <a:endParaRPr lang="tr-TR" b="1" dirty="0">
              <a:ea typeface="MS PGothic" charset="0"/>
            </a:endParaRPr>
          </a:p>
        </p:txBody>
      </p:sp>
      <p:sp>
        <p:nvSpPr>
          <p:cNvPr id="53251" name="Content Placeholder 2"/>
          <p:cNvSpPr>
            <a:spLocks noGrp="1"/>
          </p:cNvSpPr>
          <p:nvPr>
            <p:ph idx="4294967295"/>
          </p:nvPr>
        </p:nvSpPr>
        <p:spPr>
          <a:xfrm>
            <a:off x="364067" y="1712913"/>
            <a:ext cx="11595100" cy="4895850"/>
          </a:xfrm>
        </p:spPr>
        <p:txBody>
          <a:bodyPr/>
          <a:lstStyle/>
          <a:p>
            <a:pPr marL="0" indent="0" eaLnBrk="1" hangingPunct="1">
              <a:buFont typeface="Arial" charset="0"/>
              <a:buNone/>
            </a:pPr>
            <a:r>
              <a:rPr lang="tr-TR" dirty="0" err="1">
                <a:ea typeface="MS PGothic" charset="0"/>
              </a:rPr>
              <a:t>Which</a:t>
            </a:r>
            <a:r>
              <a:rPr lang="tr-TR" dirty="0">
                <a:ea typeface="MS PGothic" charset="0"/>
              </a:rPr>
              <a:t> of </a:t>
            </a:r>
            <a:r>
              <a:rPr lang="tr-TR" dirty="0" err="1">
                <a:ea typeface="MS PGothic" charset="0"/>
              </a:rPr>
              <a:t>the</a:t>
            </a:r>
            <a:r>
              <a:rPr lang="tr-TR" dirty="0">
                <a:ea typeface="MS PGothic" charset="0"/>
              </a:rPr>
              <a:t> </a:t>
            </a:r>
            <a:r>
              <a:rPr lang="tr-TR" dirty="0" err="1">
                <a:ea typeface="MS PGothic" charset="0"/>
              </a:rPr>
              <a:t>following</a:t>
            </a:r>
            <a:r>
              <a:rPr lang="tr-TR" dirty="0">
                <a:ea typeface="MS PGothic" charset="0"/>
              </a:rPr>
              <a:t> is </a:t>
            </a:r>
            <a:r>
              <a:rPr lang="tr-TR" dirty="0" err="1">
                <a:ea typeface="MS PGothic" charset="0"/>
              </a:rPr>
              <a:t>true</a:t>
            </a:r>
            <a:r>
              <a:rPr lang="tr-TR" dirty="0">
                <a:ea typeface="MS PGothic" charset="0"/>
              </a:rPr>
              <a:t> </a:t>
            </a:r>
            <a:r>
              <a:rPr lang="tr-TR" dirty="0" err="1">
                <a:ea typeface="MS PGothic" charset="0"/>
              </a:rPr>
              <a:t>about</a:t>
            </a:r>
            <a:r>
              <a:rPr lang="tr-TR" dirty="0">
                <a:ea typeface="MS PGothic" charset="0"/>
              </a:rPr>
              <a:t> </a:t>
            </a:r>
            <a:r>
              <a:rPr lang="tr-TR" dirty="0" err="1">
                <a:ea typeface="MS PGothic" charset="0"/>
              </a:rPr>
              <a:t>oligopoly</a:t>
            </a:r>
            <a:r>
              <a:rPr lang="tr-TR" dirty="0">
                <a:ea typeface="MS PGothic" charset="0"/>
              </a:rPr>
              <a:t>?</a:t>
            </a:r>
          </a:p>
          <a:p>
            <a:pPr marL="971550" lvl="1" indent="-514350" eaLnBrk="1" hangingPunct="1">
              <a:buFont typeface="Calibri" charset="0"/>
              <a:buAutoNum type="alphaUcPeriod"/>
            </a:pPr>
            <a:r>
              <a:rPr lang="tr-TR" dirty="0" err="1">
                <a:ea typeface="MS PGothic" charset="0"/>
              </a:rPr>
              <a:t>Oligopolies</a:t>
            </a:r>
            <a:r>
              <a:rPr lang="tr-TR" dirty="0">
                <a:ea typeface="MS PGothic" charset="0"/>
              </a:rPr>
              <a:t> </a:t>
            </a:r>
            <a:r>
              <a:rPr lang="tr-TR" dirty="0" err="1">
                <a:ea typeface="MS PGothic" charset="0"/>
              </a:rPr>
              <a:t>are</a:t>
            </a:r>
            <a:r>
              <a:rPr lang="tr-TR" dirty="0">
                <a:ea typeface="MS PGothic" charset="0"/>
              </a:rPr>
              <a:t> illegal in </a:t>
            </a:r>
            <a:r>
              <a:rPr lang="tr-TR" dirty="0" err="1">
                <a:ea typeface="MS PGothic" charset="0"/>
              </a:rPr>
              <a:t>the</a:t>
            </a:r>
            <a:r>
              <a:rPr lang="tr-TR" dirty="0">
                <a:ea typeface="MS PGothic" charset="0"/>
              </a:rPr>
              <a:t> United </a:t>
            </a:r>
            <a:r>
              <a:rPr lang="tr-TR" dirty="0" err="1">
                <a:ea typeface="MS PGothic" charset="0"/>
              </a:rPr>
              <a:t>States</a:t>
            </a:r>
            <a:r>
              <a:rPr lang="tr-TR" dirty="0">
                <a:ea typeface="MS PGothic" charset="0"/>
              </a:rPr>
              <a:t>.</a:t>
            </a:r>
          </a:p>
          <a:p>
            <a:pPr marL="971550" lvl="1" indent="-514350" eaLnBrk="1" hangingPunct="1">
              <a:buFont typeface="Calibri" charset="0"/>
              <a:buAutoNum type="alphaUcPeriod"/>
            </a:pPr>
            <a:r>
              <a:rPr lang="tr-TR" dirty="0" err="1">
                <a:ea typeface="MS PGothic" charset="0"/>
              </a:rPr>
              <a:t>All</a:t>
            </a:r>
            <a:r>
              <a:rPr lang="tr-TR" dirty="0">
                <a:ea typeface="MS PGothic" charset="0"/>
              </a:rPr>
              <a:t> </a:t>
            </a:r>
            <a:r>
              <a:rPr lang="tr-TR" dirty="0" err="1">
                <a:ea typeface="MS PGothic" charset="0"/>
              </a:rPr>
              <a:t>oligopoly</a:t>
            </a:r>
            <a:r>
              <a:rPr lang="tr-TR" dirty="0">
                <a:ea typeface="MS PGothic" charset="0"/>
              </a:rPr>
              <a:t> </a:t>
            </a:r>
            <a:r>
              <a:rPr lang="tr-TR" dirty="0" err="1">
                <a:ea typeface="MS PGothic" charset="0"/>
              </a:rPr>
              <a:t>industries</a:t>
            </a:r>
            <a:r>
              <a:rPr lang="tr-TR" dirty="0">
                <a:ea typeface="MS PGothic" charset="0"/>
              </a:rPr>
              <a:t> </a:t>
            </a:r>
            <a:r>
              <a:rPr lang="tr-TR" dirty="0" err="1">
                <a:ea typeface="MS PGothic" charset="0"/>
              </a:rPr>
              <a:t>will</a:t>
            </a:r>
            <a:r>
              <a:rPr lang="tr-TR" dirty="0">
                <a:ea typeface="MS PGothic" charset="0"/>
              </a:rPr>
              <a:t> </a:t>
            </a:r>
            <a:r>
              <a:rPr lang="tr-TR" dirty="0" err="1">
                <a:ea typeface="MS PGothic" charset="0"/>
              </a:rPr>
              <a:t>try</a:t>
            </a:r>
            <a:r>
              <a:rPr lang="tr-TR" dirty="0">
                <a:ea typeface="MS PGothic" charset="0"/>
              </a:rPr>
              <a:t> </a:t>
            </a:r>
            <a:r>
              <a:rPr lang="tr-TR" dirty="0" err="1">
                <a:ea typeface="MS PGothic" charset="0"/>
              </a:rPr>
              <a:t>to</a:t>
            </a:r>
            <a:r>
              <a:rPr lang="tr-TR" dirty="0">
                <a:ea typeface="MS PGothic" charset="0"/>
              </a:rPr>
              <a:t> </a:t>
            </a:r>
            <a:r>
              <a:rPr lang="tr-TR" dirty="0" err="1">
                <a:ea typeface="MS PGothic" charset="0"/>
              </a:rPr>
              <a:t>collude</a:t>
            </a:r>
            <a:r>
              <a:rPr lang="tr-TR" dirty="0">
                <a:ea typeface="MS PGothic" charset="0"/>
              </a:rPr>
              <a:t>.</a:t>
            </a:r>
          </a:p>
          <a:p>
            <a:pPr marL="971550" lvl="1" indent="-514350" eaLnBrk="1" hangingPunct="1">
              <a:buFont typeface="Calibri" charset="0"/>
              <a:buAutoNum type="alphaUcPeriod"/>
            </a:pPr>
            <a:r>
              <a:rPr lang="tr-TR" dirty="0" err="1">
                <a:ea typeface="MS PGothic" charset="0"/>
              </a:rPr>
              <a:t>Oligopoly</a:t>
            </a:r>
            <a:r>
              <a:rPr lang="tr-TR" dirty="0">
                <a:ea typeface="MS PGothic" charset="0"/>
              </a:rPr>
              <a:t> </a:t>
            </a:r>
            <a:r>
              <a:rPr lang="tr-TR" dirty="0" err="1">
                <a:ea typeface="MS PGothic" charset="0"/>
              </a:rPr>
              <a:t>industries</a:t>
            </a:r>
            <a:r>
              <a:rPr lang="tr-TR" dirty="0">
                <a:ea typeface="MS PGothic" charset="0"/>
              </a:rPr>
              <a:t> </a:t>
            </a:r>
            <a:r>
              <a:rPr lang="tr-TR" dirty="0" err="1">
                <a:ea typeface="MS PGothic" charset="0"/>
              </a:rPr>
              <a:t>generally</a:t>
            </a:r>
            <a:r>
              <a:rPr lang="tr-TR" dirty="0">
                <a:ea typeface="MS PGothic" charset="0"/>
              </a:rPr>
              <a:t> </a:t>
            </a:r>
            <a:r>
              <a:rPr lang="tr-TR" dirty="0" err="1">
                <a:ea typeface="MS PGothic" charset="0"/>
              </a:rPr>
              <a:t>have</a:t>
            </a:r>
            <a:r>
              <a:rPr lang="tr-TR" dirty="0">
                <a:ea typeface="MS PGothic" charset="0"/>
              </a:rPr>
              <a:t> a </a:t>
            </a:r>
            <a:r>
              <a:rPr lang="tr-TR" dirty="0" err="1">
                <a:ea typeface="MS PGothic" charset="0"/>
              </a:rPr>
              <a:t>high</a:t>
            </a:r>
            <a:r>
              <a:rPr lang="tr-TR" dirty="0">
                <a:ea typeface="MS PGothic" charset="0"/>
              </a:rPr>
              <a:t> </a:t>
            </a:r>
            <a:r>
              <a:rPr lang="tr-TR" dirty="0" err="1">
                <a:ea typeface="MS PGothic" charset="0"/>
              </a:rPr>
              <a:t>concentration</a:t>
            </a:r>
            <a:r>
              <a:rPr lang="tr-TR" dirty="0">
                <a:ea typeface="MS PGothic" charset="0"/>
              </a:rPr>
              <a:t> </a:t>
            </a:r>
            <a:r>
              <a:rPr lang="tr-TR" dirty="0" err="1">
                <a:ea typeface="MS PGothic" charset="0"/>
              </a:rPr>
              <a:t>ratio</a:t>
            </a:r>
            <a:r>
              <a:rPr lang="tr-TR" dirty="0">
                <a:ea typeface="MS PGothic" charset="0"/>
              </a:rPr>
              <a:t>.</a:t>
            </a:r>
          </a:p>
          <a:p>
            <a:pPr marL="971550" lvl="1" indent="-514350" eaLnBrk="1" hangingPunct="1">
              <a:buFont typeface="Calibri" charset="0"/>
              <a:buAutoNum type="alphaUcPeriod"/>
            </a:pPr>
            <a:r>
              <a:rPr lang="tr-TR" dirty="0" err="1">
                <a:ea typeface="MS PGothic" charset="0"/>
              </a:rPr>
              <a:t>Firms</a:t>
            </a:r>
            <a:r>
              <a:rPr lang="tr-TR" dirty="0">
                <a:ea typeface="MS PGothic" charset="0"/>
              </a:rPr>
              <a:t> in an </a:t>
            </a:r>
            <a:r>
              <a:rPr lang="tr-TR" dirty="0" err="1">
                <a:ea typeface="MS PGothic" charset="0"/>
              </a:rPr>
              <a:t>oligopoly</a:t>
            </a:r>
            <a:r>
              <a:rPr lang="tr-TR" dirty="0">
                <a:ea typeface="MS PGothic" charset="0"/>
              </a:rPr>
              <a:t> </a:t>
            </a:r>
            <a:r>
              <a:rPr lang="tr-TR" dirty="0" err="1">
                <a:ea typeface="MS PGothic" charset="0"/>
              </a:rPr>
              <a:t>act</a:t>
            </a:r>
            <a:r>
              <a:rPr lang="tr-TR" dirty="0">
                <a:ea typeface="MS PGothic" charset="0"/>
              </a:rPr>
              <a:t> </a:t>
            </a:r>
            <a:r>
              <a:rPr lang="tr-TR" dirty="0" err="1">
                <a:ea typeface="MS PGothic" charset="0"/>
              </a:rPr>
              <a:t>independently</a:t>
            </a:r>
            <a:r>
              <a:rPr lang="tr-TR" dirty="0">
                <a:ea typeface="MS PGothic" charset="0"/>
              </a:rPr>
              <a:t> </a:t>
            </a:r>
            <a:r>
              <a:rPr lang="tr-TR" dirty="0" err="1">
                <a:ea typeface="MS PGothic" charset="0"/>
              </a:rPr>
              <a:t>from</a:t>
            </a:r>
            <a:r>
              <a:rPr lang="tr-TR" dirty="0">
                <a:ea typeface="MS PGothic" charset="0"/>
              </a:rPr>
              <a:t> </a:t>
            </a:r>
            <a:r>
              <a:rPr lang="tr-TR" dirty="0" err="1">
                <a:ea typeface="MS PGothic" charset="0"/>
              </a:rPr>
              <a:t>other</a:t>
            </a:r>
            <a:r>
              <a:rPr lang="tr-TR" dirty="0">
                <a:ea typeface="MS PGothic" charset="0"/>
              </a:rPr>
              <a:t> </a:t>
            </a:r>
            <a:r>
              <a:rPr lang="tr-TR" dirty="0" err="1">
                <a:ea typeface="MS PGothic" charset="0"/>
              </a:rPr>
              <a:t>firms</a:t>
            </a:r>
            <a:r>
              <a:rPr lang="tr-TR" dirty="0">
                <a:ea typeface="MS PGothic" charset="0"/>
              </a:rPr>
              <a:t> in </a:t>
            </a:r>
            <a:r>
              <a:rPr lang="tr-TR" dirty="0" err="1">
                <a:ea typeface="MS PGothic" charset="0"/>
              </a:rPr>
              <a:t>the</a:t>
            </a:r>
            <a:r>
              <a:rPr lang="tr-TR" dirty="0">
                <a:ea typeface="MS PGothic" charset="0"/>
              </a:rPr>
              <a:t> </a:t>
            </a:r>
            <a:r>
              <a:rPr lang="tr-TR" dirty="0" err="1">
                <a:ea typeface="MS PGothic" charset="0"/>
              </a:rPr>
              <a:t>oligopoly</a:t>
            </a:r>
            <a:r>
              <a:rPr lang="tr-TR" dirty="0">
                <a:ea typeface="MS PGothic" charset="0"/>
              </a:rPr>
              <a:t>.</a:t>
            </a:r>
          </a:p>
        </p:txBody>
      </p:sp>
    </p:spTree>
    <p:extLst>
      <p:ext uri="{BB962C8B-B14F-4D97-AF65-F5344CB8AC3E}">
        <p14:creationId xmlns:p14="http://schemas.microsoft.com/office/powerpoint/2010/main" val="315322872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mph" presetSubtype="1" nodeType="clickEffect">
                                  <p:stCondLst>
                                    <p:cond delay="0"/>
                                  </p:stCondLst>
                                  <p:childTnLst>
                                    <p:set>
                                      <p:cBhvr override="childStyle">
                                        <p:cTn id="6" dur="indefinite"/>
                                        <p:tgtEl>
                                          <p:spTgt spid="53251">
                                            <p:txEl>
                                              <p:pRg st="3" end="3"/>
                                            </p:txEl>
                                          </p:spTgt>
                                        </p:tgtEl>
                                        <p:attrNameLst>
                                          <p:attrName>style.fontStyle</p:attrName>
                                        </p:attrNameLst>
                                      </p:cBhvr>
                                      <p:to>
                                        <p:strVal val="normal"/>
                                      </p:to>
                                    </p:set>
                                    <p:set>
                                      <p:cBhvr override="childStyle">
                                        <p:cTn id="7" dur="indefinite"/>
                                        <p:tgtEl>
                                          <p:spTgt spid="53251">
                                            <p:txEl>
                                              <p:pRg st="3" end="3"/>
                                            </p:txEl>
                                          </p:spTgt>
                                        </p:tgtEl>
                                        <p:attrNameLst>
                                          <p:attrName>style.fontWeight</p:attrName>
                                        </p:attrNameLst>
                                      </p:cBhvr>
                                      <p:to>
                                        <p:strVal val="bold"/>
                                      </p:to>
                                    </p:set>
                                    <p:set>
                                      <p:cBhvr override="childStyle">
                                        <p:cTn id="8" dur="indefinite"/>
                                        <p:tgtEl>
                                          <p:spTgt spid="53251">
                                            <p:txEl>
                                              <p:pRg st="3" end="3"/>
                                            </p:txEl>
                                          </p:spTgt>
                                        </p:tgtEl>
                                        <p:attrNameLst>
                                          <p:attrName>style.textDecorationUnderline</p:attrName>
                                        </p:attrNameLst>
                                      </p:cBhvr>
                                      <p:to>
                                        <p:strVal val="false"/>
                                      </p:to>
                                    </p:set>
                                  </p:childTnLst>
                                </p:cTn>
                              </p:par>
                              <p:par>
                                <p:cTn id="9" presetID="3" presetClass="emph" presetSubtype="2" fill="hold" nodeType="withEffect">
                                  <p:stCondLst>
                                    <p:cond delay="0"/>
                                  </p:stCondLst>
                                  <p:childTnLst>
                                    <p:animClr clrSpc="rgb" dir="cw">
                                      <p:cBhvr override="childStyle">
                                        <p:cTn id="10" dur="500" fill="hold"/>
                                        <p:tgtEl>
                                          <p:spTgt spid="53251">
                                            <p:txEl>
                                              <p:pRg st="3" end="3"/>
                                            </p:txEl>
                                          </p:spTgt>
                                        </p:tgtEl>
                                        <p:attrNameLst>
                                          <p:attrName>style.color</p:attrName>
                                        </p:attrNameLst>
                                      </p:cBhvr>
                                      <p:to>
                                        <a:srgbClr val="66990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le 1"/>
          <p:cNvSpPr>
            <a:spLocks noGrp="1"/>
          </p:cNvSpPr>
          <p:nvPr>
            <p:ph type="title"/>
          </p:nvPr>
        </p:nvSpPr>
        <p:spPr>
          <a:xfrm>
            <a:off x="609600" y="59"/>
            <a:ext cx="10972800" cy="1527175"/>
          </a:xfrm>
        </p:spPr>
        <p:txBody>
          <a:bodyPr/>
          <a:lstStyle/>
          <a:p>
            <a:r>
              <a:rPr lang="tr-TR" b="1" dirty="0">
                <a:ea typeface="MS PGothic" charset="0"/>
              </a:rPr>
              <a:t>Ürün Farklılaştırması Formları</a:t>
            </a:r>
          </a:p>
        </p:txBody>
      </p:sp>
      <p:sp>
        <p:nvSpPr>
          <p:cNvPr id="10243" name="Content Placeholder 2"/>
          <p:cNvSpPr>
            <a:spLocks noGrp="1"/>
          </p:cNvSpPr>
          <p:nvPr>
            <p:ph idx="1"/>
          </p:nvPr>
        </p:nvSpPr>
        <p:spPr>
          <a:xfrm>
            <a:off x="609600" y="1712913"/>
            <a:ext cx="10972800" cy="5145028"/>
          </a:xfrm>
        </p:spPr>
        <p:txBody>
          <a:bodyPr/>
          <a:lstStyle/>
          <a:p>
            <a:pPr eaLnBrk="1" hangingPunct="1"/>
            <a:r>
              <a:rPr lang="tr-TR" dirty="0">
                <a:ea typeface="MS PGothic" charset="0"/>
                <a:cs typeface="Arial" pitchFamily="-103" charset="0"/>
              </a:rPr>
              <a:t>Firmaların ürünlerini farklılaştırmasının bazı yolları nelerdir?</a:t>
            </a:r>
            <a:endParaRPr lang="tr-TR" dirty="0">
              <a:ea typeface="MS PGothic" charset="0"/>
            </a:endParaRPr>
          </a:p>
          <a:p>
            <a:pPr eaLnBrk="1" hangingPunct="1"/>
            <a:r>
              <a:rPr lang="tr-TR" dirty="0">
                <a:ea typeface="MS PGothic" charset="0"/>
              </a:rPr>
              <a:t>1. Stil veya tür</a:t>
            </a:r>
          </a:p>
          <a:p>
            <a:pPr lvl="1" eaLnBrk="1" hangingPunct="1"/>
            <a:r>
              <a:rPr lang="tr-TR" sz="2800" dirty="0">
                <a:ea typeface="MS PGothic" charset="0"/>
              </a:rPr>
              <a:t>Giyim mağazaları</a:t>
            </a:r>
          </a:p>
          <a:p>
            <a:pPr lvl="1" eaLnBrk="1" hangingPunct="1"/>
            <a:r>
              <a:rPr lang="tr-TR" sz="2800" dirty="0">
                <a:ea typeface="MS PGothic" charset="0"/>
              </a:rPr>
              <a:t>Alışveriş merkezlerindeki restoranları </a:t>
            </a:r>
          </a:p>
          <a:p>
            <a:pPr eaLnBrk="1" hangingPunct="1"/>
            <a:r>
              <a:rPr lang="tr-TR" dirty="0">
                <a:ea typeface="MS PGothic" charset="0"/>
              </a:rPr>
              <a:t>2. </a:t>
            </a:r>
            <a:r>
              <a:rPr lang="tr-TR" dirty="0" err="1">
                <a:ea typeface="MS PGothic" charset="0"/>
              </a:rPr>
              <a:t>Lokasyon</a:t>
            </a:r>
            <a:endParaRPr lang="tr-TR" dirty="0">
              <a:ea typeface="MS PGothic" charset="0"/>
            </a:endParaRPr>
          </a:p>
          <a:p>
            <a:pPr lvl="1" eaLnBrk="1" hangingPunct="1"/>
            <a:r>
              <a:rPr lang="tr-TR" sz="2800" dirty="0">
                <a:ea typeface="MS PGothic" charset="0"/>
              </a:rPr>
              <a:t>Benzin istasyonları</a:t>
            </a:r>
          </a:p>
          <a:p>
            <a:pPr lvl="1" eaLnBrk="1" hangingPunct="1"/>
            <a:r>
              <a:rPr lang="tr-TR" sz="2800" dirty="0">
                <a:ea typeface="MS PGothic" charset="0"/>
              </a:rPr>
              <a:t>Kuru temizleme</a:t>
            </a:r>
          </a:p>
          <a:p>
            <a:pPr lvl="1" eaLnBrk="1" hangingPunct="1"/>
            <a:r>
              <a:rPr lang="tr-TR" sz="2800" dirty="0">
                <a:ea typeface="MS PGothic" charset="0"/>
              </a:rPr>
              <a:t>Berberler</a:t>
            </a:r>
          </a:p>
        </p:txBody>
      </p:sp>
      <p:pic>
        <p:nvPicPr>
          <p:cNvPr id="10244" name="Picture 8" descr="I:\DirkTextbookN\Jpegs(All)\VOLUME_1_MICRO_Class-test\03_PRINECO_CH1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8467" y="3157596"/>
            <a:ext cx="2311400" cy="24511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245" name="Picture 9" descr="I:\DirkTextbookN\Jpegs(All)\VOLUME_1_MICRO_Class-test\07_PRINECO_CH06.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47767" y="3136165"/>
            <a:ext cx="2385484" cy="2493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33237163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10243">
                                            <p:txEl>
                                              <p:pRg st="2" end="2"/>
                                            </p:txEl>
                                          </p:spTgt>
                                        </p:tgtEl>
                                        <p:attrNameLst>
                                          <p:attrName>style.visibility</p:attrName>
                                        </p:attrNameLst>
                                      </p:cBhvr>
                                      <p:to>
                                        <p:strVal val="visible"/>
                                      </p:to>
                                    </p:set>
                                    <p:animEffect transition="in" filter="checkerboard(across)">
                                      <p:cBhvr>
                                        <p:cTn id="7" dur="500"/>
                                        <p:tgtEl>
                                          <p:spTgt spid="10243">
                                            <p:txEl>
                                              <p:pRg st="2" end="2"/>
                                            </p:txEl>
                                          </p:spTgt>
                                        </p:tgtEl>
                                      </p:cBhvr>
                                    </p:animEffect>
                                  </p:childTnLst>
                                </p:cTn>
                              </p:par>
                              <p:par>
                                <p:cTn id="8" presetID="5" presetClass="entr" presetSubtype="10" fill="hold" nodeType="withEffect">
                                  <p:stCondLst>
                                    <p:cond delay="0"/>
                                  </p:stCondLst>
                                  <p:childTnLst>
                                    <p:set>
                                      <p:cBhvr>
                                        <p:cTn id="9" dur="1" fill="hold">
                                          <p:stCondLst>
                                            <p:cond delay="0"/>
                                          </p:stCondLst>
                                        </p:cTn>
                                        <p:tgtEl>
                                          <p:spTgt spid="10243">
                                            <p:txEl>
                                              <p:pRg st="3" end="3"/>
                                            </p:txEl>
                                          </p:spTgt>
                                        </p:tgtEl>
                                        <p:attrNameLst>
                                          <p:attrName>style.visibility</p:attrName>
                                        </p:attrNameLst>
                                      </p:cBhvr>
                                      <p:to>
                                        <p:strVal val="visible"/>
                                      </p:to>
                                    </p:set>
                                    <p:animEffect transition="in" filter="checkerboard(across)">
                                      <p:cBhvr>
                                        <p:cTn id="10" dur="500"/>
                                        <p:tgtEl>
                                          <p:spTgt spid="10243">
                                            <p:txEl>
                                              <p:pRg st="3" end="3"/>
                                            </p:txEl>
                                          </p:spTgt>
                                        </p:tgtEl>
                                      </p:cBhvr>
                                    </p:animEffect>
                                  </p:childTnLst>
                                </p:cTn>
                              </p:par>
                              <p:par>
                                <p:cTn id="11" presetID="16" presetClass="entr" presetSubtype="21" fill="hold" nodeType="withEffect">
                                  <p:stCondLst>
                                    <p:cond delay="0"/>
                                  </p:stCondLst>
                                  <p:childTnLst>
                                    <p:set>
                                      <p:cBhvr>
                                        <p:cTn id="12" dur="1" fill="hold">
                                          <p:stCondLst>
                                            <p:cond delay="0"/>
                                          </p:stCondLst>
                                        </p:cTn>
                                        <p:tgtEl>
                                          <p:spTgt spid="10244"/>
                                        </p:tgtEl>
                                        <p:attrNameLst>
                                          <p:attrName>style.visibility</p:attrName>
                                        </p:attrNameLst>
                                      </p:cBhvr>
                                      <p:to>
                                        <p:strVal val="visible"/>
                                      </p:to>
                                    </p:set>
                                    <p:animEffect transition="in" filter="barn(inVertical)">
                                      <p:cBhvr>
                                        <p:cTn id="13" dur="500"/>
                                        <p:tgtEl>
                                          <p:spTgt spid="10244"/>
                                        </p:tgtEl>
                                      </p:cBhvr>
                                    </p:animEffect>
                                  </p:childTnLst>
                                </p:cTn>
                              </p:par>
                              <p:par>
                                <p:cTn id="14" presetID="16" presetClass="entr" presetSubtype="21" fill="hold" nodeType="withEffect">
                                  <p:stCondLst>
                                    <p:cond delay="0"/>
                                  </p:stCondLst>
                                  <p:childTnLst>
                                    <p:set>
                                      <p:cBhvr>
                                        <p:cTn id="15" dur="1" fill="hold">
                                          <p:stCondLst>
                                            <p:cond delay="0"/>
                                          </p:stCondLst>
                                        </p:cTn>
                                        <p:tgtEl>
                                          <p:spTgt spid="10245"/>
                                        </p:tgtEl>
                                        <p:attrNameLst>
                                          <p:attrName>style.visibility</p:attrName>
                                        </p:attrNameLst>
                                      </p:cBhvr>
                                      <p:to>
                                        <p:strVal val="visible"/>
                                      </p:to>
                                    </p:set>
                                    <p:animEffect transition="in" filter="barn(inVertical)">
                                      <p:cBhvr>
                                        <p:cTn id="16" dur="500"/>
                                        <p:tgtEl>
                                          <p:spTgt spid="10245"/>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5" presetClass="entr" presetSubtype="10" fill="hold" nodeType="clickEffect">
                                  <p:stCondLst>
                                    <p:cond delay="0"/>
                                  </p:stCondLst>
                                  <p:childTnLst>
                                    <p:set>
                                      <p:cBhvr>
                                        <p:cTn id="20" dur="1" fill="hold">
                                          <p:stCondLst>
                                            <p:cond delay="0"/>
                                          </p:stCondLst>
                                        </p:cTn>
                                        <p:tgtEl>
                                          <p:spTgt spid="10243">
                                            <p:txEl>
                                              <p:pRg st="5" end="5"/>
                                            </p:txEl>
                                          </p:spTgt>
                                        </p:tgtEl>
                                        <p:attrNameLst>
                                          <p:attrName>style.visibility</p:attrName>
                                        </p:attrNameLst>
                                      </p:cBhvr>
                                      <p:to>
                                        <p:strVal val="visible"/>
                                      </p:to>
                                    </p:set>
                                    <p:animEffect transition="in" filter="checkerboard(across)">
                                      <p:cBhvr>
                                        <p:cTn id="21" dur="500"/>
                                        <p:tgtEl>
                                          <p:spTgt spid="10243">
                                            <p:txEl>
                                              <p:pRg st="5" end="5"/>
                                            </p:txEl>
                                          </p:spTgt>
                                        </p:tgtEl>
                                      </p:cBhvr>
                                    </p:animEffect>
                                  </p:childTnLst>
                                </p:cTn>
                              </p:par>
                              <p:par>
                                <p:cTn id="22" presetID="5" presetClass="entr" presetSubtype="10" fill="hold" nodeType="withEffect">
                                  <p:stCondLst>
                                    <p:cond delay="0"/>
                                  </p:stCondLst>
                                  <p:childTnLst>
                                    <p:set>
                                      <p:cBhvr>
                                        <p:cTn id="23" dur="1" fill="hold">
                                          <p:stCondLst>
                                            <p:cond delay="0"/>
                                          </p:stCondLst>
                                        </p:cTn>
                                        <p:tgtEl>
                                          <p:spTgt spid="10243">
                                            <p:txEl>
                                              <p:pRg st="6" end="6"/>
                                            </p:txEl>
                                          </p:spTgt>
                                        </p:tgtEl>
                                        <p:attrNameLst>
                                          <p:attrName>style.visibility</p:attrName>
                                        </p:attrNameLst>
                                      </p:cBhvr>
                                      <p:to>
                                        <p:strVal val="visible"/>
                                      </p:to>
                                    </p:set>
                                    <p:animEffect transition="in" filter="checkerboard(across)">
                                      <p:cBhvr>
                                        <p:cTn id="24" dur="500"/>
                                        <p:tgtEl>
                                          <p:spTgt spid="10243">
                                            <p:txEl>
                                              <p:pRg st="6" end="6"/>
                                            </p:txEl>
                                          </p:spTgt>
                                        </p:tgtEl>
                                      </p:cBhvr>
                                    </p:animEffect>
                                  </p:childTnLst>
                                </p:cTn>
                              </p:par>
                              <p:par>
                                <p:cTn id="25" presetID="5" presetClass="entr" presetSubtype="10" fill="hold" nodeType="withEffect">
                                  <p:stCondLst>
                                    <p:cond delay="0"/>
                                  </p:stCondLst>
                                  <p:childTnLst>
                                    <p:set>
                                      <p:cBhvr>
                                        <p:cTn id="26" dur="1" fill="hold">
                                          <p:stCondLst>
                                            <p:cond delay="0"/>
                                          </p:stCondLst>
                                        </p:cTn>
                                        <p:tgtEl>
                                          <p:spTgt spid="10243">
                                            <p:txEl>
                                              <p:pRg st="7" end="7"/>
                                            </p:txEl>
                                          </p:spTgt>
                                        </p:tgtEl>
                                        <p:attrNameLst>
                                          <p:attrName>style.visibility</p:attrName>
                                        </p:attrNameLst>
                                      </p:cBhvr>
                                      <p:to>
                                        <p:strVal val="visible"/>
                                      </p:to>
                                    </p:set>
                                    <p:animEffect transition="in" filter="checkerboard(across)">
                                      <p:cBhvr>
                                        <p:cTn id="27" dur="500"/>
                                        <p:tgtEl>
                                          <p:spTgt spid="1024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5" name="Title 1"/>
          <p:cNvSpPr>
            <a:spLocks noGrp="1"/>
          </p:cNvSpPr>
          <p:nvPr>
            <p:ph type="title" idx="4294967295"/>
          </p:nvPr>
        </p:nvSpPr>
        <p:spPr>
          <a:xfrm>
            <a:off x="364067" y="0"/>
            <a:ext cx="10972800" cy="1527175"/>
          </a:xfrm>
        </p:spPr>
        <p:txBody>
          <a:bodyPr/>
          <a:lstStyle/>
          <a:p>
            <a:pPr algn="l" eaLnBrk="1" hangingPunct="1"/>
            <a:r>
              <a:rPr lang="tr-TR" b="1">
                <a:ea typeface="MS PGothic" charset="0"/>
              </a:rPr>
              <a:t>Practice What You Know</a:t>
            </a:r>
            <a:endParaRPr lang="tr-TR" b="1" dirty="0">
              <a:ea typeface="MS PGothic" charset="0"/>
            </a:endParaRPr>
          </a:p>
        </p:txBody>
      </p:sp>
      <p:sp>
        <p:nvSpPr>
          <p:cNvPr id="53251" name="Content Placeholder 2"/>
          <p:cNvSpPr>
            <a:spLocks noGrp="1"/>
          </p:cNvSpPr>
          <p:nvPr>
            <p:ph idx="4294967295"/>
          </p:nvPr>
        </p:nvSpPr>
        <p:spPr>
          <a:xfrm>
            <a:off x="364067" y="1712913"/>
            <a:ext cx="11595100" cy="4895850"/>
          </a:xfrm>
        </p:spPr>
        <p:txBody>
          <a:bodyPr/>
          <a:lstStyle/>
          <a:p>
            <a:pPr marL="0" indent="0" eaLnBrk="1" hangingPunct="1">
              <a:buFont typeface="Arial" charset="0"/>
              <a:buNone/>
            </a:pPr>
            <a:r>
              <a:rPr lang="tr-TR" dirty="0" err="1">
                <a:ea typeface="MS PGothic" charset="0"/>
              </a:rPr>
              <a:t>Why</a:t>
            </a:r>
            <a:r>
              <a:rPr lang="tr-TR" dirty="0">
                <a:ea typeface="MS PGothic" charset="0"/>
              </a:rPr>
              <a:t> do </a:t>
            </a:r>
            <a:r>
              <a:rPr lang="tr-TR" dirty="0" err="1">
                <a:ea typeface="MS PGothic" charset="0"/>
              </a:rPr>
              <a:t>cartel</a:t>
            </a:r>
            <a:r>
              <a:rPr lang="tr-TR" dirty="0">
                <a:ea typeface="MS PGothic" charset="0"/>
              </a:rPr>
              <a:t> </a:t>
            </a:r>
            <a:r>
              <a:rPr lang="tr-TR" dirty="0" err="1">
                <a:ea typeface="MS PGothic" charset="0"/>
              </a:rPr>
              <a:t>deals</a:t>
            </a:r>
            <a:r>
              <a:rPr lang="tr-TR" dirty="0">
                <a:ea typeface="MS PGothic" charset="0"/>
              </a:rPr>
              <a:t> </a:t>
            </a:r>
            <a:r>
              <a:rPr lang="tr-TR" dirty="0" err="1">
                <a:ea typeface="MS PGothic" charset="0"/>
              </a:rPr>
              <a:t>tend</a:t>
            </a:r>
            <a:r>
              <a:rPr lang="tr-TR" dirty="0">
                <a:ea typeface="MS PGothic" charset="0"/>
              </a:rPr>
              <a:t> not </a:t>
            </a:r>
            <a:r>
              <a:rPr lang="tr-TR" dirty="0" err="1">
                <a:ea typeface="MS PGothic" charset="0"/>
              </a:rPr>
              <a:t>to</a:t>
            </a:r>
            <a:r>
              <a:rPr lang="tr-TR" dirty="0">
                <a:ea typeface="MS PGothic" charset="0"/>
              </a:rPr>
              <a:t> </a:t>
            </a:r>
            <a:r>
              <a:rPr lang="tr-TR" dirty="0" err="1">
                <a:ea typeface="MS PGothic" charset="0"/>
              </a:rPr>
              <a:t>last</a:t>
            </a:r>
            <a:r>
              <a:rPr lang="tr-TR" dirty="0">
                <a:ea typeface="MS PGothic" charset="0"/>
              </a:rPr>
              <a:t>?</a:t>
            </a:r>
          </a:p>
          <a:p>
            <a:pPr marL="971550" lvl="1" indent="-514350" eaLnBrk="1" hangingPunct="1">
              <a:buFont typeface="Calibri" charset="0"/>
              <a:buAutoNum type="alphaUcPeriod"/>
            </a:pPr>
            <a:r>
              <a:rPr lang="tr-TR" dirty="0" err="1">
                <a:ea typeface="MS PGothic" charset="0"/>
              </a:rPr>
              <a:t>Each</a:t>
            </a:r>
            <a:r>
              <a:rPr lang="tr-TR" dirty="0">
                <a:ea typeface="MS PGothic" charset="0"/>
              </a:rPr>
              <a:t> </a:t>
            </a:r>
            <a:r>
              <a:rPr lang="tr-TR" dirty="0" err="1">
                <a:ea typeface="MS PGothic" charset="0"/>
              </a:rPr>
              <a:t>firm</a:t>
            </a:r>
            <a:r>
              <a:rPr lang="tr-TR" dirty="0">
                <a:ea typeface="MS PGothic" charset="0"/>
              </a:rPr>
              <a:t> in </a:t>
            </a:r>
            <a:r>
              <a:rPr lang="tr-TR" dirty="0" err="1">
                <a:ea typeface="MS PGothic" charset="0"/>
              </a:rPr>
              <a:t>the</a:t>
            </a:r>
            <a:r>
              <a:rPr lang="tr-TR" dirty="0">
                <a:ea typeface="MS PGothic" charset="0"/>
              </a:rPr>
              <a:t> </a:t>
            </a:r>
            <a:r>
              <a:rPr lang="tr-TR" dirty="0" err="1">
                <a:ea typeface="MS PGothic" charset="0"/>
              </a:rPr>
              <a:t>cartel</a:t>
            </a:r>
            <a:r>
              <a:rPr lang="tr-TR" dirty="0">
                <a:ea typeface="MS PGothic" charset="0"/>
              </a:rPr>
              <a:t> has a dominant </a:t>
            </a:r>
            <a:r>
              <a:rPr lang="tr-TR" dirty="0" err="1">
                <a:ea typeface="MS PGothic" charset="0"/>
              </a:rPr>
              <a:t>strategy</a:t>
            </a:r>
            <a:r>
              <a:rPr lang="tr-TR" dirty="0">
                <a:ea typeface="MS PGothic" charset="0"/>
              </a:rPr>
              <a:t> </a:t>
            </a:r>
            <a:r>
              <a:rPr lang="tr-TR" dirty="0" err="1">
                <a:ea typeface="MS PGothic" charset="0"/>
              </a:rPr>
              <a:t>to</a:t>
            </a:r>
            <a:r>
              <a:rPr lang="tr-TR" dirty="0">
                <a:ea typeface="MS PGothic" charset="0"/>
              </a:rPr>
              <a:t> be </a:t>
            </a:r>
            <a:r>
              <a:rPr lang="tr-TR" dirty="0" err="1">
                <a:ea typeface="MS PGothic" charset="0"/>
              </a:rPr>
              <a:t>uncooperative</a:t>
            </a:r>
            <a:r>
              <a:rPr lang="tr-TR" dirty="0">
                <a:ea typeface="MS PGothic" charset="0"/>
              </a:rPr>
              <a:t> </a:t>
            </a:r>
            <a:r>
              <a:rPr lang="tr-TR" dirty="0" err="1">
                <a:ea typeface="MS PGothic" charset="0"/>
              </a:rPr>
              <a:t>and</a:t>
            </a:r>
            <a:r>
              <a:rPr lang="tr-TR" dirty="0">
                <a:ea typeface="MS PGothic" charset="0"/>
              </a:rPr>
              <a:t> </a:t>
            </a:r>
            <a:r>
              <a:rPr lang="tr-TR" dirty="0" err="1">
                <a:ea typeface="MS PGothic" charset="0"/>
              </a:rPr>
              <a:t>defect</a:t>
            </a:r>
            <a:r>
              <a:rPr lang="tr-TR" dirty="0">
                <a:ea typeface="MS PGothic" charset="0"/>
              </a:rPr>
              <a:t> </a:t>
            </a:r>
            <a:r>
              <a:rPr lang="tr-TR" dirty="0" err="1">
                <a:ea typeface="MS PGothic" charset="0"/>
              </a:rPr>
              <a:t>from</a:t>
            </a:r>
            <a:r>
              <a:rPr lang="tr-TR" dirty="0">
                <a:ea typeface="MS PGothic" charset="0"/>
              </a:rPr>
              <a:t> </a:t>
            </a:r>
            <a:r>
              <a:rPr lang="tr-TR" dirty="0" err="1">
                <a:ea typeface="MS PGothic" charset="0"/>
              </a:rPr>
              <a:t>the</a:t>
            </a:r>
            <a:r>
              <a:rPr lang="tr-TR" dirty="0">
                <a:ea typeface="MS PGothic" charset="0"/>
              </a:rPr>
              <a:t> </a:t>
            </a:r>
            <a:r>
              <a:rPr lang="tr-TR" dirty="0" err="1">
                <a:ea typeface="MS PGothic" charset="0"/>
              </a:rPr>
              <a:t>cartel</a:t>
            </a:r>
            <a:r>
              <a:rPr lang="tr-TR" dirty="0">
                <a:ea typeface="MS PGothic" charset="0"/>
              </a:rPr>
              <a:t> </a:t>
            </a:r>
            <a:r>
              <a:rPr lang="tr-TR" dirty="0" err="1">
                <a:ea typeface="MS PGothic" charset="0"/>
              </a:rPr>
              <a:t>agreement</a:t>
            </a:r>
            <a:r>
              <a:rPr lang="tr-TR" dirty="0">
                <a:ea typeface="MS PGothic" charset="0"/>
              </a:rPr>
              <a:t>.</a:t>
            </a:r>
          </a:p>
          <a:p>
            <a:pPr marL="971550" lvl="1" indent="-514350" eaLnBrk="1" hangingPunct="1">
              <a:buFont typeface="Calibri" charset="0"/>
              <a:buAutoNum type="alphaUcPeriod"/>
            </a:pPr>
            <a:r>
              <a:rPr lang="tr-TR" dirty="0" err="1">
                <a:ea typeface="MS PGothic" charset="0"/>
              </a:rPr>
              <a:t>Cartel</a:t>
            </a:r>
            <a:r>
              <a:rPr lang="tr-TR" dirty="0">
                <a:ea typeface="MS PGothic" charset="0"/>
              </a:rPr>
              <a:t> </a:t>
            </a:r>
            <a:r>
              <a:rPr lang="tr-TR" dirty="0" err="1">
                <a:ea typeface="MS PGothic" charset="0"/>
              </a:rPr>
              <a:t>profits</a:t>
            </a:r>
            <a:r>
              <a:rPr lang="tr-TR" dirty="0">
                <a:ea typeface="MS PGothic" charset="0"/>
              </a:rPr>
              <a:t> </a:t>
            </a:r>
            <a:r>
              <a:rPr lang="tr-TR" dirty="0" err="1">
                <a:ea typeface="MS PGothic" charset="0"/>
              </a:rPr>
              <a:t>are</a:t>
            </a:r>
            <a:r>
              <a:rPr lang="tr-TR" dirty="0">
                <a:ea typeface="MS PGothic" charset="0"/>
              </a:rPr>
              <a:t> </a:t>
            </a:r>
            <a:r>
              <a:rPr lang="tr-TR" dirty="0" err="1">
                <a:ea typeface="MS PGothic" charset="0"/>
              </a:rPr>
              <a:t>lower</a:t>
            </a:r>
            <a:r>
              <a:rPr lang="tr-TR" dirty="0">
                <a:ea typeface="MS PGothic" charset="0"/>
              </a:rPr>
              <a:t> </a:t>
            </a:r>
            <a:r>
              <a:rPr lang="tr-TR" dirty="0" err="1">
                <a:ea typeface="MS PGothic" charset="0"/>
              </a:rPr>
              <a:t>than</a:t>
            </a:r>
            <a:r>
              <a:rPr lang="tr-TR" dirty="0">
                <a:ea typeface="MS PGothic" charset="0"/>
              </a:rPr>
              <a:t> </a:t>
            </a:r>
            <a:r>
              <a:rPr lang="tr-TR" dirty="0" err="1">
                <a:ea typeface="MS PGothic" charset="0"/>
              </a:rPr>
              <a:t>competitive</a:t>
            </a:r>
            <a:r>
              <a:rPr lang="tr-TR" dirty="0">
                <a:ea typeface="MS PGothic" charset="0"/>
              </a:rPr>
              <a:t> </a:t>
            </a:r>
            <a:r>
              <a:rPr lang="tr-TR" dirty="0" err="1">
                <a:ea typeface="MS PGothic" charset="0"/>
              </a:rPr>
              <a:t>profits</a:t>
            </a:r>
            <a:r>
              <a:rPr lang="tr-TR" dirty="0">
                <a:ea typeface="MS PGothic" charset="0"/>
              </a:rPr>
              <a:t>.</a:t>
            </a:r>
          </a:p>
          <a:p>
            <a:pPr marL="971550" lvl="1" indent="-514350" eaLnBrk="1" hangingPunct="1">
              <a:buFont typeface="Calibri" charset="0"/>
              <a:buAutoNum type="alphaUcPeriod"/>
            </a:pPr>
            <a:r>
              <a:rPr lang="tr-TR" dirty="0" err="1">
                <a:ea typeface="MS PGothic" charset="0"/>
              </a:rPr>
              <a:t>Cartels</a:t>
            </a:r>
            <a:r>
              <a:rPr lang="tr-TR" dirty="0">
                <a:ea typeface="MS PGothic" charset="0"/>
              </a:rPr>
              <a:t> </a:t>
            </a:r>
            <a:r>
              <a:rPr lang="tr-TR" dirty="0" err="1">
                <a:ea typeface="MS PGothic" charset="0"/>
              </a:rPr>
              <a:t>create</a:t>
            </a:r>
            <a:r>
              <a:rPr lang="tr-TR" dirty="0">
                <a:ea typeface="MS PGothic" charset="0"/>
              </a:rPr>
              <a:t> </a:t>
            </a:r>
            <a:r>
              <a:rPr lang="tr-TR" dirty="0" err="1">
                <a:ea typeface="MS PGothic" charset="0"/>
              </a:rPr>
              <a:t>more</a:t>
            </a:r>
            <a:r>
              <a:rPr lang="tr-TR" dirty="0">
                <a:ea typeface="MS PGothic" charset="0"/>
              </a:rPr>
              <a:t> </a:t>
            </a:r>
            <a:r>
              <a:rPr lang="tr-TR" dirty="0" err="1">
                <a:ea typeface="MS PGothic" charset="0"/>
              </a:rPr>
              <a:t>competition</a:t>
            </a:r>
            <a:r>
              <a:rPr lang="tr-TR" dirty="0">
                <a:ea typeface="MS PGothic" charset="0"/>
              </a:rPr>
              <a:t>.</a:t>
            </a:r>
          </a:p>
          <a:p>
            <a:pPr marL="971550" lvl="1" indent="-514350" eaLnBrk="1" hangingPunct="1">
              <a:buFont typeface="Calibri" charset="0"/>
              <a:buAutoNum type="alphaUcPeriod"/>
            </a:pPr>
            <a:r>
              <a:rPr lang="tr-TR" dirty="0" err="1">
                <a:ea typeface="MS PGothic" charset="0"/>
              </a:rPr>
              <a:t>Firms</a:t>
            </a:r>
            <a:r>
              <a:rPr lang="tr-TR" dirty="0">
                <a:ea typeface="MS PGothic" charset="0"/>
              </a:rPr>
              <a:t> </a:t>
            </a:r>
            <a:r>
              <a:rPr lang="tr-TR" dirty="0" err="1">
                <a:ea typeface="MS PGothic" charset="0"/>
              </a:rPr>
              <a:t>know</a:t>
            </a:r>
            <a:r>
              <a:rPr lang="tr-TR" dirty="0">
                <a:ea typeface="MS PGothic" charset="0"/>
              </a:rPr>
              <a:t> </a:t>
            </a:r>
            <a:r>
              <a:rPr lang="tr-TR" dirty="0" err="1">
                <a:ea typeface="MS PGothic" charset="0"/>
              </a:rPr>
              <a:t>that</a:t>
            </a:r>
            <a:r>
              <a:rPr lang="tr-TR" dirty="0">
                <a:ea typeface="MS PGothic" charset="0"/>
              </a:rPr>
              <a:t> </a:t>
            </a:r>
            <a:r>
              <a:rPr lang="tr-TR" dirty="0" err="1">
                <a:ea typeface="MS PGothic" charset="0"/>
              </a:rPr>
              <a:t>cartels</a:t>
            </a:r>
            <a:r>
              <a:rPr lang="tr-TR" dirty="0">
                <a:ea typeface="MS PGothic" charset="0"/>
              </a:rPr>
              <a:t> </a:t>
            </a:r>
            <a:r>
              <a:rPr lang="tr-TR" dirty="0" err="1">
                <a:ea typeface="MS PGothic" charset="0"/>
              </a:rPr>
              <a:t>are</a:t>
            </a:r>
            <a:r>
              <a:rPr lang="tr-TR" dirty="0">
                <a:ea typeface="MS PGothic" charset="0"/>
              </a:rPr>
              <a:t> </a:t>
            </a:r>
            <a:r>
              <a:rPr lang="tr-TR" dirty="0" err="1">
                <a:ea typeface="MS PGothic" charset="0"/>
              </a:rPr>
              <a:t>often</a:t>
            </a:r>
            <a:r>
              <a:rPr lang="tr-TR" dirty="0">
                <a:ea typeface="MS PGothic" charset="0"/>
              </a:rPr>
              <a:t> illegal </a:t>
            </a:r>
            <a:r>
              <a:rPr lang="tr-TR" dirty="0" err="1">
                <a:ea typeface="MS PGothic" charset="0"/>
              </a:rPr>
              <a:t>so</a:t>
            </a:r>
            <a:r>
              <a:rPr lang="tr-TR" dirty="0">
                <a:ea typeface="MS PGothic" charset="0"/>
              </a:rPr>
              <a:t> </a:t>
            </a:r>
            <a:r>
              <a:rPr lang="tr-TR" dirty="0" err="1">
                <a:ea typeface="MS PGothic" charset="0"/>
              </a:rPr>
              <a:t>they</a:t>
            </a:r>
            <a:r>
              <a:rPr lang="tr-TR" dirty="0">
                <a:ea typeface="MS PGothic" charset="0"/>
              </a:rPr>
              <a:t> break </a:t>
            </a:r>
            <a:r>
              <a:rPr lang="tr-TR" dirty="0" err="1">
                <a:ea typeface="MS PGothic" charset="0"/>
              </a:rPr>
              <a:t>the</a:t>
            </a:r>
            <a:r>
              <a:rPr lang="tr-TR" dirty="0">
                <a:ea typeface="MS PGothic" charset="0"/>
              </a:rPr>
              <a:t> </a:t>
            </a:r>
            <a:r>
              <a:rPr lang="tr-TR" dirty="0" err="1">
                <a:ea typeface="MS PGothic" charset="0"/>
              </a:rPr>
              <a:t>deal</a:t>
            </a:r>
            <a:r>
              <a:rPr lang="tr-TR" dirty="0">
                <a:ea typeface="MS PGothic" charset="0"/>
              </a:rPr>
              <a:t> </a:t>
            </a:r>
            <a:r>
              <a:rPr lang="tr-TR" dirty="0" err="1">
                <a:ea typeface="MS PGothic" charset="0"/>
              </a:rPr>
              <a:t>to</a:t>
            </a:r>
            <a:r>
              <a:rPr lang="tr-TR" dirty="0">
                <a:ea typeface="MS PGothic" charset="0"/>
              </a:rPr>
              <a:t> </a:t>
            </a:r>
            <a:r>
              <a:rPr lang="tr-TR" dirty="0" err="1">
                <a:ea typeface="MS PGothic" charset="0"/>
              </a:rPr>
              <a:t>escape</a:t>
            </a:r>
            <a:r>
              <a:rPr lang="tr-TR" dirty="0">
                <a:ea typeface="MS PGothic" charset="0"/>
              </a:rPr>
              <a:t>.</a:t>
            </a:r>
          </a:p>
        </p:txBody>
      </p:sp>
    </p:spTree>
    <p:extLst>
      <p:ext uri="{BB962C8B-B14F-4D97-AF65-F5344CB8AC3E}">
        <p14:creationId xmlns:p14="http://schemas.microsoft.com/office/powerpoint/2010/main" val="62497611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mph" presetSubtype="1" nodeType="clickEffect">
                                  <p:stCondLst>
                                    <p:cond delay="0"/>
                                  </p:stCondLst>
                                  <p:childTnLst>
                                    <p:set>
                                      <p:cBhvr override="childStyle">
                                        <p:cTn id="6" dur="indefinite"/>
                                        <p:tgtEl>
                                          <p:spTgt spid="53251">
                                            <p:txEl>
                                              <p:pRg st="1" end="1"/>
                                            </p:txEl>
                                          </p:spTgt>
                                        </p:tgtEl>
                                        <p:attrNameLst>
                                          <p:attrName>style.fontStyle</p:attrName>
                                        </p:attrNameLst>
                                      </p:cBhvr>
                                      <p:to>
                                        <p:strVal val="normal"/>
                                      </p:to>
                                    </p:set>
                                    <p:set>
                                      <p:cBhvr override="childStyle">
                                        <p:cTn id="7" dur="indefinite"/>
                                        <p:tgtEl>
                                          <p:spTgt spid="53251">
                                            <p:txEl>
                                              <p:pRg st="1" end="1"/>
                                            </p:txEl>
                                          </p:spTgt>
                                        </p:tgtEl>
                                        <p:attrNameLst>
                                          <p:attrName>style.fontWeight</p:attrName>
                                        </p:attrNameLst>
                                      </p:cBhvr>
                                      <p:to>
                                        <p:strVal val="bold"/>
                                      </p:to>
                                    </p:set>
                                    <p:set>
                                      <p:cBhvr override="childStyle">
                                        <p:cTn id="8" dur="indefinite"/>
                                        <p:tgtEl>
                                          <p:spTgt spid="53251">
                                            <p:txEl>
                                              <p:pRg st="1" end="1"/>
                                            </p:txEl>
                                          </p:spTgt>
                                        </p:tgtEl>
                                        <p:attrNameLst>
                                          <p:attrName>style.textDecorationUnderline</p:attrName>
                                        </p:attrNameLst>
                                      </p:cBhvr>
                                      <p:to>
                                        <p:strVal val="false"/>
                                      </p:to>
                                    </p:set>
                                  </p:childTnLst>
                                </p:cTn>
                              </p:par>
                              <p:par>
                                <p:cTn id="9" presetID="3" presetClass="emph" presetSubtype="2" fill="hold" nodeType="withEffect">
                                  <p:stCondLst>
                                    <p:cond delay="0"/>
                                  </p:stCondLst>
                                  <p:childTnLst>
                                    <p:animClr clrSpc="rgb" dir="cw">
                                      <p:cBhvr override="childStyle">
                                        <p:cTn id="10" dur="500" fill="hold"/>
                                        <p:tgtEl>
                                          <p:spTgt spid="53251">
                                            <p:txEl>
                                              <p:pRg st="1" end="1"/>
                                            </p:txEl>
                                          </p:spTgt>
                                        </p:tgtEl>
                                        <p:attrNameLst>
                                          <p:attrName>style.color</p:attrName>
                                        </p:attrNameLst>
                                      </p:cBhvr>
                                      <p:to>
                                        <a:srgbClr val="66990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b="1"/>
              <a:t>Sources</a:t>
            </a:r>
            <a:endParaRPr lang="tr-TR" b="1" dirty="0"/>
          </a:p>
        </p:txBody>
      </p:sp>
      <p:sp>
        <p:nvSpPr>
          <p:cNvPr id="4" name="Content Placeholder 3"/>
          <p:cNvSpPr>
            <a:spLocks noGrp="1"/>
          </p:cNvSpPr>
          <p:nvPr>
            <p:ph idx="1"/>
          </p:nvPr>
        </p:nvSpPr>
        <p:spPr/>
        <p:txBody>
          <a:bodyPr/>
          <a:lstStyle/>
          <a:p>
            <a:r>
              <a:rPr lang="tr-TR"/>
              <a:t>"Principles of Economics with Smartwork Access (ISBN: 978-0-26314-5), 1st Edition, 2013" by Mateer and Coppock</a:t>
            </a:r>
          </a:p>
          <a:p>
            <a:r>
              <a:rPr lang="tr-TR"/>
              <a:t>"Economics: Custom Edition for NCSU (ISBN: 9781937435202" by David Hyman</a:t>
            </a:r>
            <a:endParaRPr lang="tr-TR" dirty="0"/>
          </a:p>
        </p:txBody>
      </p:sp>
    </p:spTree>
    <p:extLst>
      <p:ext uri="{BB962C8B-B14F-4D97-AF65-F5344CB8AC3E}">
        <p14:creationId xmlns:p14="http://schemas.microsoft.com/office/powerpoint/2010/main" val="36622615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Title 1"/>
          <p:cNvSpPr>
            <a:spLocks noGrp="1"/>
          </p:cNvSpPr>
          <p:nvPr>
            <p:ph type="title"/>
          </p:nvPr>
        </p:nvSpPr>
        <p:spPr>
          <a:xfrm>
            <a:off x="609600" y="59"/>
            <a:ext cx="10972800" cy="1527175"/>
          </a:xfrm>
        </p:spPr>
        <p:txBody>
          <a:bodyPr/>
          <a:lstStyle/>
          <a:p>
            <a:r>
              <a:rPr lang="tr-TR" b="1" dirty="0">
                <a:ea typeface="MS PGothic" charset="0"/>
              </a:rPr>
              <a:t>Ürün Farklılaştırması Formları</a:t>
            </a:r>
          </a:p>
        </p:txBody>
      </p:sp>
      <p:sp>
        <p:nvSpPr>
          <p:cNvPr id="11267" name="Content Placeholder 2"/>
          <p:cNvSpPr>
            <a:spLocks noGrp="1"/>
          </p:cNvSpPr>
          <p:nvPr>
            <p:ph idx="1"/>
          </p:nvPr>
        </p:nvSpPr>
        <p:spPr>
          <a:xfrm>
            <a:off x="609601" y="1712913"/>
            <a:ext cx="7577796" cy="4895850"/>
          </a:xfrm>
        </p:spPr>
        <p:txBody>
          <a:bodyPr/>
          <a:lstStyle/>
          <a:p>
            <a:pPr eaLnBrk="1" hangingPunct="1"/>
            <a:r>
              <a:rPr lang="tr-TR" dirty="0">
                <a:ea typeface="MS PGothic" charset="0"/>
              </a:rPr>
              <a:t>3. Kalite</a:t>
            </a:r>
          </a:p>
          <a:p>
            <a:pPr lvl="1" eaLnBrk="1" hangingPunct="1"/>
            <a:r>
              <a:rPr lang="tr-TR" sz="2800" dirty="0">
                <a:ea typeface="MS PGothic" charset="0"/>
              </a:rPr>
              <a:t>Düşük Kalite vs. Yüksek Kalite</a:t>
            </a:r>
          </a:p>
          <a:p>
            <a:pPr lvl="1" eaLnBrk="1" hangingPunct="1"/>
            <a:r>
              <a:rPr lang="tr-TR" sz="2800" dirty="0" err="1">
                <a:ea typeface="MS PGothic" charset="0"/>
              </a:rPr>
              <a:t>Taco</a:t>
            </a:r>
            <a:r>
              <a:rPr lang="tr-TR" sz="2800" dirty="0">
                <a:ea typeface="MS PGothic" charset="0"/>
              </a:rPr>
              <a:t> </a:t>
            </a:r>
            <a:r>
              <a:rPr lang="tr-TR" sz="2800" dirty="0" err="1">
                <a:ea typeface="MS PGothic" charset="0"/>
              </a:rPr>
              <a:t>Bell</a:t>
            </a:r>
            <a:r>
              <a:rPr lang="tr-TR" sz="2800" dirty="0">
                <a:ea typeface="MS PGothic" charset="0"/>
              </a:rPr>
              <a:t> vs. </a:t>
            </a:r>
            <a:r>
              <a:rPr lang="tr-TR" sz="2800" dirty="0" err="1">
                <a:ea typeface="MS PGothic" charset="0"/>
              </a:rPr>
              <a:t>Baja</a:t>
            </a:r>
            <a:r>
              <a:rPr lang="tr-TR" sz="2800" dirty="0">
                <a:ea typeface="MS PGothic" charset="0"/>
              </a:rPr>
              <a:t> </a:t>
            </a:r>
            <a:r>
              <a:rPr lang="tr-TR" sz="2800" dirty="0" err="1">
                <a:ea typeface="MS PGothic" charset="0"/>
              </a:rPr>
              <a:t>Fresh</a:t>
            </a:r>
            <a:endParaRPr lang="tr-TR" sz="2800" dirty="0">
              <a:ea typeface="MS PGothic" charset="0"/>
            </a:endParaRPr>
          </a:p>
          <a:p>
            <a:pPr lvl="1" eaLnBrk="1" hangingPunct="1"/>
            <a:r>
              <a:rPr lang="tr-TR" sz="2800" dirty="0" err="1">
                <a:ea typeface="MS PGothic" charset="0"/>
              </a:rPr>
              <a:t>Subway</a:t>
            </a:r>
            <a:r>
              <a:rPr lang="tr-TR" sz="2800" dirty="0">
                <a:ea typeface="MS PGothic" charset="0"/>
              </a:rPr>
              <a:t> vs. </a:t>
            </a:r>
            <a:r>
              <a:rPr lang="tr-TR" sz="2800" dirty="0" err="1">
                <a:ea typeface="MS PGothic" charset="0"/>
              </a:rPr>
              <a:t>Quiznos</a:t>
            </a:r>
            <a:endParaRPr lang="tr-TR" sz="2800" dirty="0">
              <a:ea typeface="MS PGothic" charset="0"/>
            </a:endParaRPr>
          </a:p>
          <a:p>
            <a:pPr lvl="1" eaLnBrk="1" hangingPunct="1"/>
            <a:r>
              <a:rPr lang="tr-TR" sz="2800" dirty="0" err="1">
                <a:ea typeface="MS PGothic" charset="0"/>
              </a:rPr>
              <a:t>McDonald</a:t>
            </a:r>
            <a:r>
              <a:rPr lang="tr-TR" altLang="ja-JP" sz="2800" dirty="0" err="1">
                <a:ea typeface="MS PGothic" charset="0"/>
              </a:rPr>
              <a:t>'s</a:t>
            </a:r>
            <a:r>
              <a:rPr lang="tr-TR" altLang="ja-JP" sz="2800" dirty="0">
                <a:ea typeface="MS PGothic" charset="0"/>
              </a:rPr>
              <a:t> vs. White </a:t>
            </a:r>
            <a:r>
              <a:rPr lang="tr-TR" altLang="ja-JP" sz="2800" dirty="0" err="1">
                <a:ea typeface="MS PGothic" charset="0"/>
              </a:rPr>
              <a:t>Castle</a:t>
            </a:r>
            <a:endParaRPr lang="tr-TR" altLang="ja-JP" sz="2800" dirty="0">
              <a:ea typeface="MS PGothic" charset="0"/>
            </a:endParaRPr>
          </a:p>
          <a:p>
            <a:pPr eaLnBrk="1" hangingPunct="1"/>
            <a:r>
              <a:rPr lang="tr-TR" sz="3200" dirty="0">
                <a:ea typeface="MS PGothic" charset="0"/>
              </a:rPr>
              <a:t>Değiş-tokuş:</a:t>
            </a:r>
          </a:p>
          <a:p>
            <a:pPr lvl="1" eaLnBrk="1" hangingPunct="1"/>
            <a:r>
              <a:rPr lang="tr-TR" sz="2800" dirty="0">
                <a:ea typeface="MS PGothic" charset="0"/>
              </a:rPr>
              <a:t>Düşük kalite, düşük fiyat, hızlı servis</a:t>
            </a:r>
          </a:p>
          <a:p>
            <a:pPr lvl="1" eaLnBrk="1" hangingPunct="1"/>
            <a:r>
              <a:rPr lang="tr-TR" sz="2800" dirty="0">
                <a:ea typeface="MS PGothic" charset="0"/>
              </a:rPr>
              <a:t>Yüksek kalite, yüksek fiyat, yavaş servis</a:t>
            </a:r>
          </a:p>
        </p:txBody>
      </p:sp>
      <p:pic>
        <p:nvPicPr>
          <p:cNvPr id="11268" name="Picture 6" descr="I:\DirkTextbookN\Jpegs(All)\VOLUME_1_MICRO_Class-test\01_PRINECO_CH1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60266" y="4149785"/>
            <a:ext cx="3522133" cy="18367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1269" name="Picture 7" descr="I:\DirkTextbookN\Jpegs(All)\VOLUME_1_MICRO_Class-test\02_PRINECO_CH12.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95682" y="1941572"/>
            <a:ext cx="3786717" cy="1793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361773606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11267">
                                            <p:txEl>
                                              <p:pRg st="1" end="1"/>
                                            </p:txEl>
                                          </p:spTgt>
                                        </p:tgtEl>
                                        <p:attrNameLst>
                                          <p:attrName>style.visibility</p:attrName>
                                        </p:attrNameLst>
                                      </p:cBhvr>
                                      <p:to>
                                        <p:strVal val="visible"/>
                                      </p:to>
                                    </p:set>
                                    <p:animEffect transition="in" filter="checkerboard(across)">
                                      <p:cBhvr>
                                        <p:cTn id="7" dur="500"/>
                                        <p:tgtEl>
                                          <p:spTgt spid="11267">
                                            <p:txEl>
                                              <p:pRg st="1" end="1"/>
                                            </p:txEl>
                                          </p:spTgt>
                                        </p:tgtEl>
                                      </p:cBhvr>
                                    </p:animEffect>
                                  </p:childTnLst>
                                </p:cTn>
                              </p:par>
                              <p:par>
                                <p:cTn id="8" presetID="5" presetClass="entr" presetSubtype="10" fill="hold" nodeType="withEffect">
                                  <p:stCondLst>
                                    <p:cond delay="0"/>
                                  </p:stCondLst>
                                  <p:childTnLst>
                                    <p:set>
                                      <p:cBhvr>
                                        <p:cTn id="9" dur="1" fill="hold">
                                          <p:stCondLst>
                                            <p:cond delay="0"/>
                                          </p:stCondLst>
                                        </p:cTn>
                                        <p:tgtEl>
                                          <p:spTgt spid="11267">
                                            <p:txEl>
                                              <p:pRg st="2" end="2"/>
                                            </p:txEl>
                                          </p:spTgt>
                                        </p:tgtEl>
                                        <p:attrNameLst>
                                          <p:attrName>style.visibility</p:attrName>
                                        </p:attrNameLst>
                                      </p:cBhvr>
                                      <p:to>
                                        <p:strVal val="visible"/>
                                      </p:to>
                                    </p:set>
                                    <p:animEffect transition="in" filter="checkerboard(across)">
                                      <p:cBhvr>
                                        <p:cTn id="10" dur="500"/>
                                        <p:tgtEl>
                                          <p:spTgt spid="11267">
                                            <p:txEl>
                                              <p:pRg st="2" end="2"/>
                                            </p:txEl>
                                          </p:spTgt>
                                        </p:tgtEl>
                                      </p:cBhvr>
                                    </p:animEffect>
                                  </p:childTnLst>
                                </p:cTn>
                              </p:par>
                              <p:par>
                                <p:cTn id="11" presetID="5" presetClass="entr" presetSubtype="10" fill="hold" nodeType="withEffect">
                                  <p:stCondLst>
                                    <p:cond delay="0"/>
                                  </p:stCondLst>
                                  <p:childTnLst>
                                    <p:set>
                                      <p:cBhvr>
                                        <p:cTn id="12" dur="1" fill="hold">
                                          <p:stCondLst>
                                            <p:cond delay="0"/>
                                          </p:stCondLst>
                                        </p:cTn>
                                        <p:tgtEl>
                                          <p:spTgt spid="11267">
                                            <p:txEl>
                                              <p:pRg st="3" end="3"/>
                                            </p:txEl>
                                          </p:spTgt>
                                        </p:tgtEl>
                                        <p:attrNameLst>
                                          <p:attrName>style.visibility</p:attrName>
                                        </p:attrNameLst>
                                      </p:cBhvr>
                                      <p:to>
                                        <p:strVal val="visible"/>
                                      </p:to>
                                    </p:set>
                                    <p:animEffect transition="in" filter="checkerboard(across)">
                                      <p:cBhvr>
                                        <p:cTn id="13" dur="500"/>
                                        <p:tgtEl>
                                          <p:spTgt spid="11267">
                                            <p:txEl>
                                              <p:pRg st="3" end="3"/>
                                            </p:txEl>
                                          </p:spTgt>
                                        </p:tgtEl>
                                      </p:cBhvr>
                                    </p:animEffect>
                                  </p:childTnLst>
                                </p:cTn>
                              </p:par>
                              <p:par>
                                <p:cTn id="14" presetID="5" presetClass="entr" presetSubtype="10" fill="hold" nodeType="withEffect">
                                  <p:stCondLst>
                                    <p:cond delay="0"/>
                                  </p:stCondLst>
                                  <p:childTnLst>
                                    <p:set>
                                      <p:cBhvr>
                                        <p:cTn id="15" dur="1" fill="hold">
                                          <p:stCondLst>
                                            <p:cond delay="0"/>
                                          </p:stCondLst>
                                        </p:cTn>
                                        <p:tgtEl>
                                          <p:spTgt spid="11267">
                                            <p:txEl>
                                              <p:pRg st="4" end="4"/>
                                            </p:txEl>
                                          </p:spTgt>
                                        </p:tgtEl>
                                        <p:attrNameLst>
                                          <p:attrName>style.visibility</p:attrName>
                                        </p:attrNameLst>
                                      </p:cBhvr>
                                      <p:to>
                                        <p:strVal val="visible"/>
                                      </p:to>
                                    </p:set>
                                    <p:animEffect transition="in" filter="checkerboard(across)">
                                      <p:cBhvr>
                                        <p:cTn id="16" dur="500"/>
                                        <p:tgtEl>
                                          <p:spTgt spid="11267">
                                            <p:txEl>
                                              <p:pRg st="4" end="4"/>
                                            </p:txEl>
                                          </p:spTgt>
                                        </p:tgtEl>
                                      </p:cBhvr>
                                    </p:animEffect>
                                  </p:childTnLst>
                                </p:cTn>
                              </p:par>
                              <p:par>
                                <p:cTn id="17" presetID="16" presetClass="entr" presetSubtype="21" fill="hold" nodeType="withEffect">
                                  <p:stCondLst>
                                    <p:cond delay="0"/>
                                  </p:stCondLst>
                                  <p:childTnLst>
                                    <p:set>
                                      <p:cBhvr>
                                        <p:cTn id="18" dur="1" fill="hold">
                                          <p:stCondLst>
                                            <p:cond delay="0"/>
                                          </p:stCondLst>
                                        </p:cTn>
                                        <p:tgtEl>
                                          <p:spTgt spid="11269"/>
                                        </p:tgtEl>
                                        <p:attrNameLst>
                                          <p:attrName>style.visibility</p:attrName>
                                        </p:attrNameLst>
                                      </p:cBhvr>
                                      <p:to>
                                        <p:strVal val="visible"/>
                                      </p:to>
                                    </p:set>
                                    <p:animEffect transition="in" filter="barn(inVertical)">
                                      <p:cBhvr>
                                        <p:cTn id="19" dur="500"/>
                                        <p:tgtEl>
                                          <p:spTgt spid="11269"/>
                                        </p:tgtEl>
                                      </p:cBhvr>
                                    </p:animEffect>
                                  </p:childTnLst>
                                </p:cTn>
                              </p:par>
                              <p:par>
                                <p:cTn id="20" presetID="16" presetClass="entr" presetSubtype="21" fill="hold" nodeType="withEffect">
                                  <p:stCondLst>
                                    <p:cond delay="0"/>
                                  </p:stCondLst>
                                  <p:childTnLst>
                                    <p:set>
                                      <p:cBhvr>
                                        <p:cTn id="21" dur="1" fill="hold">
                                          <p:stCondLst>
                                            <p:cond delay="0"/>
                                          </p:stCondLst>
                                        </p:cTn>
                                        <p:tgtEl>
                                          <p:spTgt spid="11268"/>
                                        </p:tgtEl>
                                        <p:attrNameLst>
                                          <p:attrName>style.visibility</p:attrName>
                                        </p:attrNameLst>
                                      </p:cBhvr>
                                      <p:to>
                                        <p:strVal val="visible"/>
                                      </p:to>
                                    </p:set>
                                    <p:animEffect transition="in" filter="barn(inVertical)">
                                      <p:cBhvr>
                                        <p:cTn id="22" dur="500"/>
                                        <p:tgtEl>
                                          <p:spTgt spid="11268"/>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5" presetClass="entr" presetSubtype="10" fill="hold" nodeType="clickEffect">
                                  <p:stCondLst>
                                    <p:cond delay="0"/>
                                  </p:stCondLst>
                                  <p:childTnLst>
                                    <p:set>
                                      <p:cBhvr>
                                        <p:cTn id="26" dur="1" fill="hold">
                                          <p:stCondLst>
                                            <p:cond delay="0"/>
                                          </p:stCondLst>
                                        </p:cTn>
                                        <p:tgtEl>
                                          <p:spTgt spid="11267">
                                            <p:txEl>
                                              <p:pRg st="6" end="6"/>
                                            </p:txEl>
                                          </p:spTgt>
                                        </p:tgtEl>
                                        <p:attrNameLst>
                                          <p:attrName>style.visibility</p:attrName>
                                        </p:attrNameLst>
                                      </p:cBhvr>
                                      <p:to>
                                        <p:strVal val="visible"/>
                                      </p:to>
                                    </p:set>
                                    <p:animEffect transition="in" filter="checkerboard(across)">
                                      <p:cBhvr>
                                        <p:cTn id="27" dur="500"/>
                                        <p:tgtEl>
                                          <p:spTgt spid="11267">
                                            <p:txEl>
                                              <p:pRg st="6" end="6"/>
                                            </p:txEl>
                                          </p:spTgt>
                                        </p:tgtEl>
                                      </p:cBhvr>
                                    </p:animEffect>
                                  </p:childTnLst>
                                </p:cTn>
                              </p:par>
                              <p:par>
                                <p:cTn id="28" presetID="5" presetClass="entr" presetSubtype="10" fill="hold" nodeType="withEffect">
                                  <p:stCondLst>
                                    <p:cond delay="0"/>
                                  </p:stCondLst>
                                  <p:childTnLst>
                                    <p:set>
                                      <p:cBhvr>
                                        <p:cTn id="29" dur="1" fill="hold">
                                          <p:stCondLst>
                                            <p:cond delay="0"/>
                                          </p:stCondLst>
                                        </p:cTn>
                                        <p:tgtEl>
                                          <p:spTgt spid="11267">
                                            <p:txEl>
                                              <p:pRg st="7" end="7"/>
                                            </p:txEl>
                                          </p:spTgt>
                                        </p:tgtEl>
                                        <p:attrNameLst>
                                          <p:attrName>style.visibility</p:attrName>
                                        </p:attrNameLst>
                                      </p:cBhvr>
                                      <p:to>
                                        <p:strVal val="visible"/>
                                      </p:to>
                                    </p:set>
                                    <p:animEffect transition="in" filter="checkerboard(across)">
                                      <p:cBhvr>
                                        <p:cTn id="30" dur="500"/>
                                        <p:tgtEl>
                                          <p:spTgt spid="11267">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Title 1"/>
          <p:cNvSpPr>
            <a:spLocks noGrp="1"/>
          </p:cNvSpPr>
          <p:nvPr>
            <p:ph type="title"/>
          </p:nvPr>
        </p:nvSpPr>
        <p:spPr>
          <a:xfrm>
            <a:off x="609600" y="59"/>
            <a:ext cx="10972800" cy="1527175"/>
          </a:xfrm>
        </p:spPr>
        <p:txBody>
          <a:bodyPr/>
          <a:lstStyle/>
          <a:p>
            <a:r>
              <a:rPr lang="tr-TR" b="1" dirty="0">
                <a:ea typeface="MS PGothic" charset="0"/>
              </a:rPr>
              <a:t>Ekonomi: </a:t>
            </a:r>
            <a:r>
              <a:rPr lang="tr-TR" b="1" i="1" dirty="0" err="1">
                <a:ea typeface="MS PGothic" charset="0"/>
              </a:rPr>
              <a:t>Seinfeld</a:t>
            </a:r>
            <a:endParaRPr lang="tr-TR" b="1" i="1" dirty="0">
              <a:ea typeface="MS PGothic" charset="0"/>
            </a:endParaRPr>
          </a:p>
        </p:txBody>
      </p:sp>
      <p:sp>
        <p:nvSpPr>
          <p:cNvPr id="22530" name="Content Placeholder 2"/>
          <p:cNvSpPr>
            <a:spLocks noGrp="1"/>
          </p:cNvSpPr>
          <p:nvPr>
            <p:ph idx="1"/>
          </p:nvPr>
        </p:nvSpPr>
        <p:spPr>
          <a:xfrm>
            <a:off x="609600" y="1698625"/>
            <a:ext cx="11226800" cy="2743200"/>
          </a:xfrm>
        </p:spPr>
        <p:txBody>
          <a:bodyPr/>
          <a:lstStyle/>
          <a:p>
            <a:r>
              <a:rPr lang="tr-TR" altLang="ja-JP" dirty="0">
                <a:ea typeface="MS PGothic" charset="0"/>
              </a:rPr>
              <a:t>"</a:t>
            </a:r>
            <a:r>
              <a:rPr lang="tr-TR" altLang="ja-JP" dirty="0" err="1">
                <a:ea typeface="MS PGothic" charset="0"/>
              </a:rPr>
              <a:t>Seinfeld</a:t>
            </a:r>
            <a:r>
              <a:rPr lang="tr-TR" altLang="ja-JP" dirty="0">
                <a:ea typeface="MS PGothic" charset="0"/>
              </a:rPr>
              <a:t>"</a:t>
            </a:r>
          </a:p>
          <a:p>
            <a:pPr lvl="1"/>
            <a:r>
              <a:rPr lang="tr-TR" altLang="ja-JP" dirty="0">
                <a:ea typeface="MS PGothic" charset="0"/>
              </a:rPr>
              <a:t>"</a:t>
            </a:r>
            <a:r>
              <a:rPr lang="tr-TR" altLang="ja-JP" dirty="0" err="1">
                <a:ea typeface="MS PGothic" charset="0"/>
              </a:rPr>
              <a:t>The</a:t>
            </a:r>
            <a:r>
              <a:rPr lang="tr-TR" altLang="ja-JP" dirty="0">
                <a:ea typeface="MS PGothic" charset="0"/>
              </a:rPr>
              <a:t> </a:t>
            </a:r>
            <a:r>
              <a:rPr lang="tr-TR" altLang="ja-JP" dirty="0" err="1">
                <a:ea typeface="MS PGothic" charset="0"/>
              </a:rPr>
              <a:t>Café</a:t>
            </a:r>
            <a:r>
              <a:rPr lang="tr-TR" altLang="ja-JP" dirty="0">
                <a:ea typeface="MS PGothic" charset="0"/>
              </a:rPr>
              <a:t>" (1991)</a:t>
            </a:r>
          </a:p>
          <a:p>
            <a:pPr lvl="1"/>
            <a:r>
              <a:rPr lang="tr-TR" dirty="0" err="1">
                <a:ea typeface="MS PGothic" charset="0"/>
              </a:rPr>
              <a:t>Jerry</a:t>
            </a:r>
            <a:r>
              <a:rPr lang="tr-TR" dirty="0">
                <a:ea typeface="MS PGothic" charset="0"/>
              </a:rPr>
              <a:t>, </a:t>
            </a:r>
            <a:r>
              <a:rPr lang="tr-TR" dirty="0" err="1">
                <a:ea typeface="MS PGothic" charset="0"/>
              </a:rPr>
              <a:t>Babu'yu</a:t>
            </a:r>
            <a:r>
              <a:rPr lang="tr-TR" dirty="0">
                <a:ea typeface="MS PGothic" charset="0"/>
              </a:rPr>
              <a:t> Pakistan yemekleri sunmaya ikna eder - mahalledeki tek Pakistan restoranı o olacaktır. Restoran başarısız olduğunda, </a:t>
            </a:r>
            <a:r>
              <a:rPr lang="tr-TR" dirty="0" err="1">
                <a:ea typeface="MS PGothic" charset="0"/>
              </a:rPr>
              <a:t>Jerry</a:t>
            </a:r>
            <a:r>
              <a:rPr lang="tr-TR" dirty="0">
                <a:ea typeface="MS PGothic" charset="0"/>
              </a:rPr>
              <a:t> bunu kötü </a:t>
            </a:r>
            <a:r>
              <a:rPr lang="tr-TR" dirty="0" err="1">
                <a:ea typeface="MS PGothic" charset="0"/>
              </a:rPr>
              <a:t>lokasyona</a:t>
            </a:r>
            <a:r>
              <a:rPr lang="tr-TR" dirty="0">
                <a:ea typeface="MS PGothic" charset="0"/>
              </a:rPr>
              <a:t> bağlıyor.</a:t>
            </a:r>
          </a:p>
        </p:txBody>
      </p:sp>
      <p:pic>
        <p:nvPicPr>
          <p:cNvPr id="22531" name="Picture 4" descr="Econ in Media.eps">
            <a:hlinkClick r:id="rId3"/>
          </p:cNvPr>
          <p:cNvPicPr>
            <a:picLocks noChangeAspect="1"/>
          </p:cNvPicPr>
          <p:nvPr/>
        </p:nvPicPr>
        <p:blipFill>
          <a:blip r:embed="rId4">
            <a:extLst>
              <a:ext uri="{28A0092B-C50C-407E-A947-70E740481C1C}">
                <a14:useLocalDpi xmlns:a14="http://schemas.microsoft.com/office/drawing/2010/main" val="0"/>
              </a:ext>
            </a:extLst>
          </a:blip>
          <a:srcRect l="20306" t="18303" r="22078" b="25455"/>
          <a:stretch>
            <a:fillRect/>
          </a:stretch>
        </p:blipFill>
        <p:spPr bwMode="auto">
          <a:xfrm>
            <a:off x="5037669" y="4929188"/>
            <a:ext cx="2065867" cy="1473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227404623"/>
      </p:ext>
    </p:extLst>
  </p:cSld>
  <p:clrMapOvr>
    <a:masterClrMapping/>
  </p:clrMapOvr>
  <p:transition/>
</p:sld>
</file>

<file path=ppt/theme/theme1.xml><?xml version="1.0" encoding="utf-8"?>
<a:theme xmlns:a="http://schemas.openxmlformats.org/drawingml/2006/main" name="3_Office Theme">
  <a:themeElements>
    <a:clrScheme name="Kollman Colors">
      <a:dk1>
        <a:sysClr val="windowText" lastClr="000000"/>
      </a:dk1>
      <a:lt1>
        <a:sysClr val="window" lastClr="FFFFFF"/>
      </a:lt1>
      <a:dk2>
        <a:srgbClr val="1F497D"/>
      </a:dk2>
      <a:lt2>
        <a:srgbClr val="EEECE1"/>
      </a:lt2>
      <a:accent1>
        <a:srgbClr val="4F81BD"/>
      </a:accent1>
      <a:accent2>
        <a:srgbClr val="C0290B"/>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0.xml><?xml version="1.0" encoding="utf-8"?>
<a:theme xmlns:a="http://schemas.openxmlformats.org/drawingml/2006/main" name="12_Office Theme">
  <a:themeElements>
    <a:clrScheme name="4_Office Theme 1">
      <a:dk1>
        <a:srgbClr val="000000"/>
      </a:dk1>
      <a:lt1>
        <a:srgbClr val="FFFFFF"/>
      </a:lt1>
      <a:dk2>
        <a:srgbClr val="1F497D"/>
      </a:dk2>
      <a:lt2>
        <a:srgbClr val="EEECE1"/>
      </a:lt2>
      <a:accent1>
        <a:srgbClr val="4F81BD"/>
      </a:accent1>
      <a:accent2>
        <a:srgbClr val="C0290B"/>
      </a:accent2>
      <a:accent3>
        <a:srgbClr val="FFFFFF"/>
      </a:accent3>
      <a:accent4>
        <a:srgbClr val="000000"/>
      </a:accent4>
      <a:accent5>
        <a:srgbClr val="B2C1DB"/>
      </a:accent5>
      <a:accent6>
        <a:srgbClr val="AE2409"/>
      </a:accent6>
      <a:hlink>
        <a:srgbClr val="0000FF"/>
      </a:hlink>
      <a:folHlink>
        <a:srgbClr val="800080"/>
      </a:folHlink>
    </a:clrScheme>
    <a:fontScheme name="4_Office Theme">
      <a:majorFont>
        <a:latin typeface="Arial"/>
        <a:ea typeface="MS PGothic"/>
        <a:cs typeface="Arial"/>
      </a:majorFont>
      <a:minorFont>
        <a:latin typeface="Arial"/>
        <a:ea typeface="MS PGothic"/>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Office Theme 1">
        <a:dk1>
          <a:srgbClr val="000000"/>
        </a:dk1>
        <a:lt1>
          <a:srgbClr val="FFFFFF"/>
        </a:lt1>
        <a:dk2>
          <a:srgbClr val="1F497D"/>
        </a:dk2>
        <a:lt2>
          <a:srgbClr val="EEECE1"/>
        </a:lt2>
        <a:accent1>
          <a:srgbClr val="4F81BD"/>
        </a:accent1>
        <a:accent2>
          <a:srgbClr val="C0290B"/>
        </a:accent2>
        <a:accent3>
          <a:srgbClr val="FFFFFF"/>
        </a:accent3>
        <a:accent4>
          <a:srgbClr val="000000"/>
        </a:accent4>
        <a:accent5>
          <a:srgbClr val="B2C1DB"/>
        </a:accent5>
        <a:accent6>
          <a:srgbClr val="AE2409"/>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11.xml><?xml version="1.0" encoding="utf-8"?>
<a:theme xmlns:a="http://schemas.openxmlformats.org/drawingml/2006/main" name="13_Office Theme">
  <a:themeElements>
    <a:clrScheme name="5_Office Theme 1">
      <a:dk1>
        <a:srgbClr val="000000"/>
      </a:dk1>
      <a:lt1>
        <a:srgbClr val="FFFFFF"/>
      </a:lt1>
      <a:dk2>
        <a:srgbClr val="1F497D"/>
      </a:dk2>
      <a:lt2>
        <a:srgbClr val="EEECE1"/>
      </a:lt2>
      <a:accent1>
        <a:srgbClr val="4F81BD"/>
      </a:accent1>
      <a:accent2>
        <a:srgbClr val="C0290B"/>
      </a:accent2>
      <a:accent3>
        <a:srgbClr val="FFFFFF"/>
      </a:accent3>
      <a:accent4>
        <a:srgbClr val="000000"/>
      </a:accent4>
      <a:accent5>
        <a:srgbClr val="B2C1DB"/>
      </a:accent5>
      <a:accent6>
        <a:srgbClr val="AE2409"/>
      </a:accent6>
      <a:hlink>
        <a:srgbClr val="0000FF"/>
      </a:hlink>
      <a:folHlink>
        <a:srgbClr val="800080"/>
      </a:folHlink>
    </a:clrScheme>
    <a:fontScheme name="5_Office Theme">
      <a:majorFont>
        <a:latin typeface="Arial"/>
        <a:ea typeface="MS PGothic"/>
        <a:cs typeface="MS PGothic"/>
      </a:majorFont>
      <a:minorFont>
        <a:latin typeface="Arial"/>
        <a:ea typeface="MS PGothic"/>
        <a:cs typeface="MS PGothic"/>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5_Office Theme 1">
        <a:dk1>
          <a:srgbClr val="000000"/>
        </a:dk1>
        <a:lt1>
          <a:srgbClr val="FFFFFF"/>
        </a:lt1>
        <a:dk2>
          <a:srgbClr val="1F497D"/>
        </a:dk2>
        <a:lt2>
          <a:srgbClr val="EEECE1"/>
        </a:lt2>
        <a:accent1>
          <a:srgbClr val="4F81BD"/>
        </a:accent1>
        <a:accent2>
          <a:srgbClr val="C0290B"/>
        </a:accent2>
        <a:accent3>
          <a:srgbClr val="FFFFFF"/>
        </a:accent3>
        <a:accent4>
          <a:srgbClr val="000000"/>
        </a:accent4>
        <a:accent5>
          <a:srgbClr val="B2C1DB"/>
        </a:accent5>
        <a:accent6>
          <a:srgbClr val="AE2409"/>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12.xml><?xml version="1.0" encoding="utf-8"?>
<a:theme xmlns:a="http://schemas.openxmlformats.org/drawingml/2006/main" name="14_Office Theme">
  <a:themeElements>
    <a:clrScheme name="4_Office Theme 1">
      <a:dk1>
        <a:srgbClr val="000000"/>
      </a:dk1>
      <a:lt1>
        <a:srgbClr val="FFFFFF"/>
      </a:lt1>
      <a:dk2>
        <a:srgbClr val="1F497D"/>
      </a:dk2>
      <a:lt2>
        <a:srgbClr val="EEECE1"/>
      </a:lt2>
      <a:accent1>
        <a:srgbClr val="4F81BD"/>
      </a:accent1>
      <a:accent2>
        <a:srgbClr val="C0290B"/>
      </a:accent2>
      <a:accent3>
        <a:srgbClr val="FFFFFF"/>
      </a:accent3>
      <a:accent4>
        <a:srgbClr val="000000"/>
      </a:accent4>
      <a:accent5>
        <a:srgbClr val="B2C1DB"/>
      </a:accent5>
      <a:accent6>
        <a:srgbClr val="AE2409"/>
      </a:accent6>
      <a:hlink>
        <a:srgbClr val="0000FF"/>
      </a:hlink>
      <a:folHlink>
        <a:srgbClr val="800080"/>
      </a:folHlink>
    </a:clrScheme>
    <a:fontScheme name="4_Office Theme">
      <a:majorFont>
        <a:latin typeface="Arial"/>
        <a:ea typeface="MS PGothic"/>
        <a:cs typeface="Arial"/>
      </a:majorFont>
      <a:minorFont>
        <a:latin typeface="Arial"/>
        <a:ea typeface="MS PGothic"/>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Office Theme 1">
        <a:dk1>
          <a:srgbClr val="000000"/>
        </a:dk1>
        <a:lt1>
          <a:srgbClr val="FFFFFF"/>
        </a:lt1>
        <a:dk2>
          <a:srgbClr val="1F497D"/>
        </a:dk2>
        <a:lt2>
          <a:srgbClr val="EEECE1"/>
        </a:lt2>
        <a:accent1>
          <a:srgbClr val="4F81BD"/>
        </a:accent1>
        <a:accent2>
          <a:srgbClr val="C0290B"/>
        </a:accent2>
        <a:accent3>
          <a:srgbClr val="FFFFFF"/>
        </a:accent3>
        <a:accent4>
          <a:srgbClr val="000000"/>
        </a:accent4>
        <a:accent5>
          <a:srgbClr val="B2C1DB"/>
        </a:accent5>
        <a:accent6>
          <a:srgbClr val="AE2409"/>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13.xml><?xml version="1.0" encoding="utf-8"?>
<a:theme xmlns:a="http://schemas.openxmlformats.org/drawingml/2006/main" name="Office Theme">
  <a:themeElements>
    <a:clrScheme name="Kollman Colors">
      <a:dk1>
        <a:sysClr val="windowText" lastClr="000000"/>
      </a:dk1>
      <a:lt1>
        <a:sysClr val="window" lastClr="FFFFFF"/>
      </a:lt1>
      <a:dk2>
        <a:srgbClr val="1F497D"/>
      </a:dk2>
      <a:lt2>
        <a:srgbClr val="EEECE1"/>
      </a:lt2>
      <a:accent1>
        <a:srgbClr val="4F81BD"/>
      </a:accent1>
      <a:accent2>
        <a:srgbClr val="C0290B"/>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4.xml><?xml version="1.0" encoding="utf-8"?>
<a:theme xmlns:a="http://schemas.openxmlformats.org/drawingml/2006/main" name="15_Office Theme">
  <a:themeElements>
    <a:clrScheme name="5_Office Theme 1">
      <a:dk1>
        <a:srgbClr val="000000"/>
      </a:dk1>
      <a:lt1>
        <a:srgbClr val="FFFFFF"/>
      </a:lt1>
      <a:dk2>
        <a:srgbClr val="1F497D"/>
      </a:dk2>
      <a:lt2>
        <a:srgbClr val="EEECE1"/>
      </a:lt2>
      <a:accent1>
        <a:srgbClr val="4F81BD"/>
      </a:accent1>
      <a:accent2>
        <a:srgbClr val="C0290B"/>
      </a:accent2>
      <a:accent3>
        <a:srgbClr val="FFFFFF"/>
      </a:accent3>
      <a:accent4>
        <a:srgbClr val="000000"/>
      </a:accent4>
      <a:accent5>
        <a:srgbClr val="B2C1DB"/>
      </a:accent5>
      <a:accent6>
        <a:srgbClr val="AE2409"/>
      </a:accent6>
      <a:hlink>
        <a:srgbClr val="0000FF"/>
      </a:hlink>
      <a:folHlink>
        <a:srgbClr val="800080"/>
      </a:folHlink>
    </a:clrScheme>
    <a:fontScheme name="5_Office Theme">
      <a:majorFont>
        <a:latin typeface="Arial"/>
        <a:ea typeface="MS PGothic"/>
        <a:cs typeface="MS PGothic"/>
      </a:majorFont>
      <a:minorFont>
        <a:latin typeface="Arial"/>
        <a:ea typeface="MS PGothic"/>
        <a:cs typeface="MS PGothic"/>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5_Office Theme 1">
        <a:dk1>
          <a:srgbClr val="000000"/>
        </a:dk1>
        <a:lt1>
          <a:srgbClr val="FFFFFF"/>
        </a:lt1>
        <a:dk2>
          <a:srgbClr val="1F497D"/>
        </a:dk2>
        <a:lt2>
          <a:srgbClr val="EEECE1"/>
        </a:lt2>
        <a:accent1>
          <a:srgbClr val="4F81BD"/>
        </a:accent1>
        <a:accent2>
          <a:srgbClr val="C0290B"/>
        </a:accent2>
        <a:accent3>
          <a:srgbClr val="FFFFFF"/>
        </a:accent3>
        <a:accent4>
          <a:srgbClr val="000000"/>
        </a:accent4>
        <a:accent5>
          <a:srgbClr val="B2C1DB"/>
        </a:accent5>
        <a:accent6>
          <a:srgbClr val="AE2409"/>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15.xml><?xml version="1.0" encoding="utf-8"?>
<a:theme xmlns:a="http://schemas.openxmlformats.org/drawingml/2006/main" name="16_Office Theme">
  <a:themeElements>
    <a:clrScheme name="7_Office Theme 1">
      <a:dk1>
        <a:srgbClr val="000000"/>
      </a:dk1>
      <a:lt1>
        <a:srgbClr val="FFFFFF"/>
      </a:lt1>
      <a:dk2>
        <a:srgbClr val="1F497D"/>
      </a:dk2>
      <a:lt2>
        <a:srgbClr val="EEECE1"/>
      </a:lt2>
      <a:accent1>
        <a:srgbClr val="4F81BD"/>
      </a:accent1>
      <a:accent2>
        <a:srgbClr val="C0290B"/>
      </a:accent2>
      <a:accent3>
        <a:srgbClr val="FFFFFF"/>
      </a:accent3>
      <a:accent4>
        <a:srgbClr val="000000"/>
      </a:accent4>
      <a:accent5>
        <a:srgbClr val="B2C1DB"/>
      </a:accent5>
      <a:accent6>
        <a:srgbClr val="AE2409"/>
      </a:accent6>
      <a:hlink>
        <a:srgbClr val="0000FF"/>
      </a:hlink>
      <a:folHlink>
        <a:srgbClr val="800080"/>
      </a:folHlink>
    </a:clrScheme>
    <a:fontScheme name="7_Office Theme">
      <a:majorFont>
        <a:latin typeface="Arial"/>
        <a:ea typeface="MS PGothic"/>
        <a:cs typeface="MS PGothic"/>
      </a:majorFont>
      <a:minorFont>
        <a:latin typeface="Arial"/>
        <a:ea typeface="MS PGothic"/>
        <a:cs typeface="MS PGothic"/>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7_Office Theme 1">
        <a:dk1>
          <a:srgbClr val="000000"/>
        </a:dk1>
        <a:lt1>
          <a:srgbClr val="FFFFFF"/>
        </a:lt1>
        <a:dk2>
          <a:srgbClr val="1F497D"/>
        </a:dk2>
        <a:lt2>
          <a:srgbClr val="EEECE1"/>
        </a:lt2>
        <a:accent1>
          <a:srgbClr val="4F81BD"/>
        </a:accent1>
        <a:accent2>
          <a:srgbClr val="C0290B"/>
        </a:accent2>
        <a:accent3>
          <a:srgbClr val="FFFFFF"/>
        </a:accent3>
        <a:accent4>
          <a:srgbClr val="000000"/>
        </a:accent4>
        <a:accent5>
          <a:srgbClr val="B2C1DB"/>
        </a:accent5>
        <a:accent6>
          <a:srgbClr val="AE2409"/>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16.xml><?xml version="1.0" encoding="utf-8"?>
<a:theme xmlns:a="http://schemas.openxmlformats.org/drawingml/2006/main" name="17_Office Theme">
  <a:themeElements>
    <a:clrScheme name="4_Office Theme 1">
      <a:dk1>
        <a:srgbClr val="000000"/>
      </a:dk1>
      <a:lt1>
        <a:srgbClr val="FFFFFF"/>
      </a:lt1>
      <a:dk2>
        <a:srgbClr val="1F497D"/>
      </a:dk2>
      <a:lt2>
        <a:srgbClr val="EEECE1"/>
      </a:lt2>
      <a:accent1>
        <a:srgbClr val="4F81BD"/>
      </a:accent1>
      <a:accent2>
        <a:srgbClr val="C0290B"/>
      </a:accent2>
      <a:accent3>
        <a:srgbClr val="FFFFFF"/>
      </a:accent3>
      <a:accent4>
        <a:srgbClr val="000000"/>
      </a:accent4>
      <a:accent5>
        <a:srgbClr val="B2C1DB"/>
      </a:accent5>
      <a:accent6>
        <a:srgbClr val="AE2409"/>
      </a:accent6>
      <a:hlink>
        <a:srgbClr val="0000FF"/>
      </a:hlink>
      <a:folHlink>
        <a:srgbClr val="800080"/>
      </a:folHlink>
    </a:clrScheme>
    <a:fontScheme name="4_Office Theme">
      <a:majorFont>
        <a:latin typeface="Arial"/>
        <a:ea typeface="MS PGothic"/>
        <a:cs typeface="Arial"/>
      </a:majorFont>
      <a:minorFont>
        <a:latin typeface="Arial"/>
        <a:ea typeface="MS PGothic"/>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Office Theme 1">
        <a:dk1>
          <a:srgbClr val="000000"/>
        </a:dk1>
        <a:lt1>
          <a:srgbClr val="FFFFFF"/>
        </a:lt1>
        <a:dk2>
          <a:srgbClr val="1F497D"/>
        </a:dk2>
        <a:lt2>
          <a:srgbClr val="EEECE1"/>
        </a:lt2>
        <a:accent1>
          <a:srgbClr val="4F81BD"/>
        </a:accent1>
        <a:accent2>
          <a:srgbClr val="C0290B"/>
        </a:accent2>
        <a:accent3>
          <a:srgbClr val="FFFFFF"/>
        </a:accent3>
        <a:accent4>
          <a:srgbClr val="000000"/>
        </a:accent4>
        <a:accent5>
          <a:srgbClr val="B2C1DB"/>
        </a:accent5>
        <a:accent6>
          <a:srgbClr val="AE2409"/>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1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5_Office Theme">
  <a:themeElements>
    <a:clrScheme name="5_Office Theme 1">
      <a:dk1>
        <a:srgbClr val="000000"/>
      </a:dk1>
      <a:lt1>
        <a:srgbClr val="FFFFFF"/>
      </a:lt1>
      <a:dk2>
        <a:srgbClr val="1F497D"/>
      </a:dk2>
      <a:lt2>
        <a:srgbClr val="EEECE1"/>
      </a:lt2>
      <a:accent1>
        <a:srgbClr val="4F81BD"/>
      </a:accent1>
      <a:accent2>
        <a:srgbClr val="C0290B"/>
      </a:accent2>
      <a:accent3>
        <a:srgbClr val="FFFFFF"/>
      </a:accent3>
      <a:accent4>
        <a:srgbClr val="000000"/>
      </a:accent4>
      <a:accent5>
        <a:srgbClr val="B2C1DB"/>
      </a:accent5>
      <a:accent6>
        <a:srgbClr val="AE2409"/>
      </a:accent6>
      <a:hlink>
        <a:srgbClr val="0000FF"/>
      </a:hlink>
      <a:folHlink>
        <a:srgbClr val="800080"/>
      </a:folHlink>
    </a:clrScheme>
    <a:fontScheme name="5_Office Theme">
      <a:majorFont>
        <a:latin typeface="Arial"/>
        <a:ea typeface="MS PGothic"/>
        <a:cs typeface="MS PGothic"/>
      </a:majorFont>
      <a:minorFont>
        <a:latin typeface="Arial"/>
        <a:ea typeface="MS PGothic"/>
        <a:cs typeface="MS PGothic"/>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5_Office Theme 1">
        <a:dk1>
          <a:srgbClr val="000000"/>
        </a:dk1>
        <a:lt1>
          <a:srgbClr val="FFFFFF"/>
        </a:lt1>
        <a:dk2>
          <a:srgbClr val="1F497D"/>
        </a:dk2>
        <a:lt2>
          <a:srgbClr val="EEECE1"/>
        </a:lt2>
        <a:accent1>
          <a:srgbClr val="4F81BD"/>
        </a:accent1>
        <a:accent2>
          <a:srgbClr val="C0290B"/>
        </a:accent2>
        <a:accent3>
          <a:srgbClr val="FFFFFF"/>
        </a:accent3>
        <a:accent4>
          <a:srgbClr val="000000"/>
        </a:accent4>
        <a:accent5>
          <a:srgbClr val="B2C1DB"/>
        </a:accent5>
        <a:accent6>
          <a:srgbClr val="AE2409"/>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4_Office Theme">
  <a:themeElements>
    <a:clrScheme name="4_Office Theme 1">
      <a:dk1>
        <a:srgbClr val="000000"/>
      </a:dk1>
      <a:lt1>
        <a:srgbClr val="FFFFFF"/>
      </a:lt1>
      <a:dk2>
        <a:srgbClr val="1F497D"/>
      </a:dk2>
      <a:lt2>
        <a:srgbClr val="EEECE1"/>
      </a:lt2>
      <a:accent1>
        <a:srgbClr val="4F81BD"/>
      </a:accent1>
      <a:accent2>
        <a:srgbClr val="C0290B"/>
      </a:accent2>
      <a:accent3>
        <a:srgbClr val="FFFFFF"/>
      </a:accent3>
      <a:accent4>
        <a:srgbClr val="000000"/>
      </a:accent4>
      <a:accent5>
        <a:srgbClr val="B2C1DB"/>
      </a:accent5>
      <a:accent6>
        <a:srgbClr val="AE2409"/>
      </a:accent6>
      <a:hlink>
        <a:srgbClr val="0000FF"/>
      </a:hlink>
      <a:folHlink>
        <a:srgbClr val="800080"/>
      </a:folHlink>
    </a:clrScheme>
    <a:fontScheme name="4_Office Theme">
      <a:majorFont>
        <a:latin typeface="Arial"/>
        <a:ea typeface="MS PGothic"/>
        <a:cs typeface="Arial"/>
      </a:majorFont>
      <a:minorFont>
        <a:latin typeface="Arial"/>
        <a:ea typeface="MS PGothic"/>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Office Theme 1">
        <a:dk1>
          <a:srgbClr val="000000"/>
        </a:dk1>
        <a:lt1>
          <a:srgbClr val="FFFFFF"/>
        </a:lt1>
        <a:dk2>
          <a:srgbClr val="1F497D"/>
        </a:dk2>
        <a:lt2>
          <a:srgbClr val="EEECE1"/>
        </a:lt2>
        <a:accent1>
          <a:srgbClr val="4F81BD"/>
        </a:accent1>
        <a:accent2>
          <a:srgbClr val="C0290B"/>
        </a:accent2>
        <a:accent3>
          <a:srgbClr val="FFFFFF"/>
        </a:accent3>
        <a:accent4>
          <a:srgbClr val="000000"/>
        </a:accent4>
        <a:accent5>
          <a:srgbClr val="B2C1DB"/>
        </a:accent5>
        <a:accent6>
          <a:srgbClr val="AE2409"/>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7_Office Theme">
  <a:themeElements>
    <a:clrScheme name="7_Office Theme 1">
      <a:dk1>
        <a:srgbClr val="000000"/>
      </a:dk1>
      <a:lt1>
        <a:srgbClr val="FFFFFF"/>
      </a:lt1>
      <a:dk2>
        <a:srgbClr val="1F497D"/>
      </a:dk2>
      <a:lt2>
        <a:srgbClr val="EEECE1"/>
      </a:lt2>
      <a:accent1>
        <a:srgbClr val="4F81BD"/>
      </a:accent1>
      <a:accent2>
        <a:srgbClr val="C0290B"/>
      </a:accent2>
      <a:accent3>
        <a:srgbClr val="FFFFFF"/>
      </a:accent3>
      <a:accent4>
        <a:srgbClr val="000000"/>
      </a:accent4>
      <a:accent5>
        <a:srgbClr val="B2C1DB"/>
      </a:accent5>
      <a:accent6>
        <a:srgbClr val="AE2409"/>
      </a:accent6>
      <a:hlink>
        <a:srgbClr val="0000FF"/>
      </a:hlink>
      <a:folHlink>
        <a:srgbClr val="800080"/>
      </a:folHlink>
    </a:clrScheme>
    <a:fontScheme name="7_Office Theme">
      <a:majorFont>
        <a:latin typeface="Arial"/>
        <a:ea typeface="MS PGothic"/>
        <a:cs typeface="MS PGothic"/>
      </a:majorFont>
      <a:minorFont>
        <a:latin typeface="Arial"/>
        <a:ea typeface="MS PGothic"/>
        <a:cs typeface="MS PGothic"/>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7_Office Theme 1">
        <a:dk1>
          <a:srgbClr val="000000"/>
        </a:dk1>
        <a:lt1>
          <a:srgbClr val="FFFFFF"/>
        </a:lt1>
        <a:dk2>
          <a:srgbClr val="1F497D"/>
        </a:dk2>
        <a:lt2>
          <a:srgbClr val="EEECE1"/>
        </a:lt2>
        <a:accent1>
          <a:srgbClr val="4F81BD"/>
        </a:accent1>
        <a:accent2>
          <a:srgbClr val="C0290B"/>
        </a:accent2>
        <a:accent3>
          <a:srgbClr val="FFFFFF"/>
        </a:accent3>
        <a:accent4>
          <a:srgbClr val="000000"/>
        </a:accent4>
        <a:accent5>
          <a:srgbClr val="B2C1DB"/>
        </a:accent5>
        <a:accent6>
          <a:srgbClr val="AE2409"/>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6_Office Theme">
  <a:themeElements>
    <a:clrScheme name="5_Office Theme 1">
      <a:dk1>
        <a:srgbClr val="000000"/>
      </a:dk1>
      <a:lt1>
        <a:srgbClr val="FFFFFF"/>
      </a:lt1>
      <a:dk2>
        <a:srgbClr val="1F497D"/>
      </a:dk2>
      <a:lt2>
        <a:srgbClr val="EEECE1"/>
      </a:lt2>
      <a:accent1>
        <a:srgbClr val="4F81BD"/>
      </a:accent1>
      <a:accent2>
        <a:srgbClr val="C0290B"/>
      </a:accent2>
      <a:accent3>
        <a:srgbClr val="FFFFFF"/>
      </a:accent3>
      <a:accent4>
        <a:srgbClr val="000000"/>
      </a:accent4>
      <a:accent5>
        <a:srgbClr val="B2C1DB"/>
      </a:accent5>
      <a:accent6>
        <a:srgbClr val="AE2409"/>
      </a:accent6>
      <a:hlink>
        <a:srgbClr val="0000FF"/>
      </a:hlink>
      <a:folHlink>
        <a:srgbClr val="800080"/>
      </a:folHlink>
    </a:clrScheme>
    <a:fontScheme name="5_Office Theme">
      <a:majorFont>
        <a:latin typeface="Arial"/>
        <a:ea typeface="MS PGothic"/>
        <a:cs typeface="MS PGothic"/>
      </a:majorFont>
      <a:minorFont>
        <a:latin typeface="Arial"/>
        <a:ea typeface="MS PGothic"/>
        <a:cs typeface="MS PGothic"/>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5_Office Theme 1">
        <a:dk1>
          <a:srgbClr val="000000"/>
        </a:dk1>
        <a:lt1>
          <a:srgbClr val="FFFFFF"/>
        </a:lt1>
        <a:dk2>
          <a:srgbClr val="1F497D"/>
        </a:dk2>
        <a:lt2>
          <a:srgbClr val="EEECE1"/>
        </a:lt2>
        <a:accent1>
          <a:srgbClr val="4F81BD"/>
        </a:accent1>
        <a:accent2>
          <a:srgbClr val="C0290B"/>
        </a:accent2>
        <a:accent3>
          <a:srgbClr val="FFFFFF"/>
        </a:accent3>
        <a:accent4>
          <a:srgbClr val="000000"/>
        </a:accent4>
        <a:accent5>
          <a:srgbClr val="B2C1DB"/>
        </a:accent5>
        <a:accent6>
          <a:srgbClr val="AE2409"/>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8_Office Theme">
  <a:themeElements>
    <a:clrScheme name="4_Office Theme 1">
      <a:dk1>
        <a:srgbClr val="000000"/>
      </a:dk1>
      <a:lt1>
        <a:srgbClr val="FFFFFF"/>
      </a:lt1>
      <a:dk2>
        <a:srgbClr val="1F497D"/>
      </a:dk2>
      <a:lt2>
        <a:srgbClr val="EEECE1"/>
      </a:lt2>
      <a:accent1>
        <a:srgbClr val="4F81BD"/>
      </a:accent1>
      <a:accent2>
        <a:srgbClr val="C0290B"/>
      </a:accent2>
      <a:accent3>
        <a:srgbClr val="FFFFFF"/>
      </a:accent3>
      <a:accent4>
        <a:srgbClr val="000000"/>
      </a:accent4>
      <a:accent5>
        <a:srgbClr val="B2C1DB"/>
      </a:accent5>
      <a:accent6>
        <a:srgbClr val="AE2409"/>
      </a:accent6>
      <a:hlink>
        <a:srgbClr val="0000FF"/>
      </a:hlink>
      <a:folHlink>
        <a:srgbClr val="800080"/>
      </a:folHlink>
    </a:clrScheme>
    <a:fontScheme name="4_Office Theme">
      <a:majorFont>
        <a:latin typeface="Arial"/>
        <a:ea typeface="MS PGothic"/>
        <a:cs typeface="Arial"/>
      </a:majorFont>
      <a:minorFont>
        <a:latin typeface="Arial"/>
        <a:ea typeface="MS PGothic"/>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Office Theme 1">
        <a:dk1>
          <a:srgbClr val="000000"/>
        </a:dk1>
        <a:lt1>
          <a:srgbClr val="FFFFFF"/>
        </a:lt1>
        <a:dk2>
          <a:srgbClr val="1F497D"/>
        </a:dk2>
        <a:lt2>
          <a:srgbClr val="EEECE1"/>
        </a:lt2>
        <a:accent1>
          <a:srgbClr val="4F81BD"/>
        </a:accent1>
        <a:accent2>
          <a:srgbClr val="C0290B"/>
        </a:accent2>
        <a:accent3>
          <a:srgbClr val="FFFFFF"/>
        </a:accent3>
        <a:accent4>
          <a:srgbClr val="000000"/>
        </a:accent4>
        <a:accent5>
          <a:srgbClr val="B2C1DB"/>
        </a:accent5>
        <a:accent6>
          <a:srgbClr val="AE2409"/>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9_Office Theme">
  <a:themeElements>
    <a:clrScheme name="5_Office Theme 1">
      <a:dk1>
        <a:srgbClr val="000000"/>
      </a:dk1>
      <a:lt1>
        <a:srgbClr val="FFFFFF"/>
      </a:lt1>
      <a:dk2>
        <a:srgbClr val="1F497D"/>
      </a:dk2>
      <a:lt2>
        <a:srgbClr val="EEECE1"/>
      </a:lt2>
      <a:accent1>
        <a:srgbClr val="4F81BD"/>
      </a:accent1>
      <a:accent2>
        <a:srgbClr val="C0290B"/>
      </a:accent2>
      <a:accent3>
        <a:srgbClr val="FFFFFF"/>
      </a:accent3>
      <a:accent4>
        <a:srgbClr val="000000"/>
      </a:accent4>
      <a:accent5>
        <a:srgbClr val="B2C1DB"/>
      </a:accent5>
      <a:accent6>
        <a:srgbClr val="AE2409"/>
      </a:accent6>
      <a:hlink>
        <a:srgbClr val="0000FF"/>
      </a:hlink>
      <a:folHlink>
        <a:srgbClr val="800080"/>
      </a:folHlink>
    </a:clrScheme>
    <a:fontScheme name="5_Office Theme">
      <a:majorFont>
        <a:latin typeface="Arial"/>
        <a:ea typeface="MS PGothic"/>
        <a:cs typeface="MS PGothic"/>
      </a:majorFont>
      <a:minorFont>
        <a:latin typeface="Arial"/>
        <a:ea typeface="MS PGothic"/>
        <a:cs typeface="MS PGothic"/>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5_Office Theme 1">
        <a:dk1>
          <a:srgbClr val="000000"/>
        </a:dk1>
        <a:lt1>
          <a:srgbClr val="FFFFFF"/>
        </a:lt1>
        <a:dk2>
          <a:srgbClr val="1F497D"/>
        </a:dk2>
        <a:lt2>
          <a:srgbClr val="EEECE1"/>
        </a:lt2>
        <a:accent1>
          <a:srgbClr val="4F81BD"/>
        </a:accent1>
        <a:accent2>
          <a:srgbClr val="C0290B"/>
        </a:accent2>
        <a:accent3>
          <a:srgbClr val="FFFFFF"/>
        </a:accent3>
        <a:accent4>
          <a:srgbClr val="000000"/>
        </a:accent4>
        <a:accent5>
          <a:srgbClr val="B2C1DB"/>
        </a:accent5>
        <a:accent6>
          <a:srgbClr val="AE2409"/>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10_Office Theme">
  <a:themeElements>
    <a:clrScheme name="4_Office Theme 1">
      <a:dk1>
        <a:srgbClr val="000000"/>
      </a:dk1>
      <a:lt1>
        <a:srgbClr val="FFFFFF"/>
      </a:lt1>
      <a:dk2>
        <a:srgbClr val="1F497D"/>
      </a:dk2>
      <a:lt2>
        <a:srgbClr val="EEECE1"/>
      </a:lt2>
      <a:accent1>
        <a:srgbClr val="4F81BD"/>
      </a:accent1>
      <a:accent2>
        <a:srgbClr val="C0290B"/>
      </a:accent2>
      <a:accent3>
        <a:srgbClr val="FFFFFF"/>
      </a:accent3>
      <a:accent4>
        <a:srgbClr val="000000"/>
      </a:accent4>
      <a:accent5>
        <a:srgbClr val="B2C1DB"/>
      </a:accent5>
      <a:accent6>
        <a:srgbClr val="AE2409"/>
      </a:accent6>
      <a:hlink>
        <a:srgbClr val="0000FF"/>
      </a:hlink>
      <a:folHlink>
        <a:srgbClr val="800080"/>
      </a:folHlink>
    </a:clrScheme>
    <a:fontScheme name="4_Office Theme">
      <a:majorFont>
        <a:latin typeface="Arial"/>
        <a:ea typeface="MS PGothic"/>
        <a:cs typeface="Arial"/>
      </a:majorFont>
      <a:minorFont>
        <a:latin typeface="Arial"/>
        <a:ea typeface="MS PGothic"/>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Office Theme 1">
        <a:dk1>
          <a:srgbClr val="000000"/>
        </a:dk1>
        <a:lt1>
          <a:srgbClr val="FFFFFF"/>
        </a:lt1>
        <a:dk2>
          <a:srgbClr val="1F497D"/>
        </a:dk2>
        <a:lt2>
          <a:srgbClr val="EEECE1"/>
        </a:lt2>
        <a:accent1>
          <a:srgbClr val="4F81BD"/>
        </a:accent1>
        <a:accent2>
          <a:srgbClr val="C0290B"/>
        </a:accent2>
        <a:accent3>
          <a:srgbClr val="FFFFFF"/>
        </a:accent3>
        <a:accent4>
          <a:srgbClr val="000000"/>
        </a:accent4>
        <a:accent5>
          <a:srgbClr val="B2C1DB"/>
        </a:accent5>
        <a:accent6>
          <a:srgbClr val="AE2409"/>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11_Office Theme">
  <a:themeElements>
    <a:clrScheme name="7_Office Theme 1">
      <a:dk1>
        <a:srgbClr val="000000"/>
      </a:dk1>
      <a:lt1>
        <a:srgbClr val="FFFFFF"/>
      </a:lt1>
      <a:dk2>
        <a:srgbClr val="1F497D"/>
      </a:dk2>
      <a:lt2>
        <a:srgbClr val="EEECE1"/>
      </a:lt2>
      <a:accent1>
        <a:srgbClr val="4F81BD"/>
      </a:accent1>
      <a:accent2>
        <a:srgbClr val="C0290B"/>
      </a:accent2>
      <a:accent3>
        <a:srgbClr val="FFFFFF"/>
      </a:accent3>
      <a:accent4>
        <a:srgbClr val="000000"/>
      </a:accent4>
      <a:accent5>
        <a:srgbClr val="B2C1DB"/>
      </a:accent5>
      <a:accent6>
        <a:srgbClr val="AE2409"/>
      </a:accent6>
      <a:hlink>
        <a:srgbClr val="0000FF"/>
      </a:hlink>
      <a:folHlink>
        <a:srgbClr val="800080"/>
      </a:folHlink>
    </a:clrScheme>
    <a:fontScheme name="7_Office Theme">
      <a:majorFont>
        <a:latin typeface="Arial"/>
        <a:ea typeface="MS PGothic"/>
        <a:cs typeface="MS PGothic"/>
      </a:majorFont>
      <a:minorFont>
        <a:latin typeface="Arial"/>
        <a:ea typeface="MS PGothic"/>
        <a:cs typeface="MS PGothic"/>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7_Office Theme 1">
        <a:dk1>
          <a:srgbClr val="000000"/>
        </a:dk1>
        <a:lt1>
          <a:srgbClr val="FFFFFF"/>
        </a:lt1>
        <a:dk2>
          <a:srgbClr val="1F497D"/>
        </a:dk2>
        <a:lt2>
          <a:srgbClr val="EEECE1"/>
        </a:lt2>
        <a:accent1>
          <a:srgbClr val="4F81BD"/>
        </a:accent1>
        <a:accent2>
          <a:srgbClr val="C0290B"/>
        </a:accent2>
        <a:accent3>
          <a:srgbClr val="FFFFFF"/>
        </a:accent3>
        <a:accent4>
          <a:srgbClr val="000000"/>
        </a:accent4>
        <a:accent5>
          <a:srgbClr val="B2C1DB"/>
        </a:accent5>
        <a:accent6>
          <a:srgbClr val="AE2409"/>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otalTime>3516</TotalTime>
  <Words>5935</Words>
  <Application>Microsoft Macintosh PowerPoint</Application>
  <PresentationFormat>Widescreen</PresentationFormat>
  <Paragraphs>808</Paragraphs>
  <Slides>71</Slides>
  <Notes>71</Notes>
  <HiddenSlides>0</HiddenSlides>
  <MMClips>0</MMClips>
  <ScaleCrop>false</ScaleCrop>
  <HeadingPairs>
    <vt:vector size="6" baseType="variant">
      <vt:variant>
        <vt:lpstr>Fonts Used</vt:lpstr>
      </vt:variant>
      <vt:variant>
        <vt:i4>4</vt:i4>
      </vt:variant>
      <vt:variant>
        <vt:lpstr>Theme</vt:lpstr>
      </vt:variant>
      <vt:variant>
        <vt:i4>16</vt:i4>
      </vt:variant>
      <vt:variant>
        <vt:lpstr>Slide Titles</vt:lpstr>
      </vt:variant>
      <vt:variant>
        <vt:i4>71</vt:i4>
      </vt:variant>
    </vt:vector>
  </HeadingPairs>
  <TitlesOfParts>
    <vt:vector size="91" baseType="lpstr">
      <vt:lpstr>Arial</vt:lpstr>
      <vt:lpstr>Calibri</vt:lpstr>
      <vt:lpstr>Cambria</vt:lpstr>
      <vt:lpstr>Helvetica Neue</vt:lpstr>
      <vt:lpstr>3_Office Theme</vt:lpstr>
      <vt:lpstr>5_Office Theme</vt:lpstr>
      <vt:lpstr>4_Office Theme</vt:lpstr>
      <vt:lpstr>7_Office Theme</vt:lpstr>
      <vt:lpstr>6_Office Theme</vt:lpstr>
      <vt:lpstr>8_Office Theme</vt:lpstr>
      <vt:lpstr>9_Office Theme</vt:lpstr>
      <vt:lpstr>10_Office Theme</vt:lpstr>
      <vt:lpstr>11_Office Theme</vt:lpstr>
      <vt:lpstr>12_Office Theme</vt:lpstr>
      <vt:lpstr>13_Office Theme</vt:lpstr>
      <vt:lpstr>14_Office Theme</vt:lpstr>
      <vt:lpstr>Office Theme</vt:lpstr>
      <vt:lpstr>15_Office Theme</vt:lpstr>
      <vt:lpstr>16_Office Theme</vt:lpstr>
      <vt:lpstr>17_Office Theme</vt:lpstr>
      <vt:lpstr>Ekonomi I</vt:lpstr>
      <vt:lpstr>Hafta #10 Konu Başlıkları </vt:lpstr>
      <vt:lpstr>Daha Önce</vt:lpstr>
      <vt:lpstr>Önemli Sorular</vt:lpstr>
      <vt:lpstr>Tekelci Rekabet Piyasası Nedir?</vt:lpstr>
      <vt:lpstr>Piyasa Yapılarının Karşılaştırılması</vt:lpstr>
      <vt:lpstr>Ürün Farklılaştırması Formları</vt:lpstr>
      <vt:lpstr>Ürün Farklılaştırması Formları</vt:lpstr>
      <vt:lpstr>Ekonomi: Seinfeld</vt:lpstr>
      <vt:lpstr>Tekelci Rekabet Piyasası Kısa-Dönem ve Uzun-Dönem</vt:lpstr>
      <vt:lpstr>Tekelci Rekabet, Kısa-Dönem</vt:lpstr>
      <vt:lpstr>Tekelci Rekabet, Kısa-Dönem</vt:lpstr>
      <vt:lpstr>Tekelci Rekabet, Uzun-Dönem</vt:lpstr>
      <vt:lpstr>Tekelci Rekabet, Uzun-Dönem</vt:lpstr>
      <vt:lpstr>Fiyat, Marjinal Maliyet ve LRATC Arasındaki İlişki</vt:lpstr>
      <vt:lpstr>Uzun-Dönem Dengesi İki Piyasa Yapısı</vt:lpstr>
      <vt:lpstr>Ölçek ve Çıktı</vt:lpstr>
      <vt:lpstr>Etkinsizlik ve Sosyal Refah</vt:lpstr>
      <vt:lpstr>Etkinsizlik ve Sosyal Refah</vt:lpstr>
      <vt:lpstr>Etkinsizlik O Kadar Kötü mü?</vt:lpstr>
      <vt:lpstr>Ürün Farklılaştırmanın Değişen Dereceleri</vt:lpstr>
      <vt:lpstr>Farklılaştırma, Fazla Kapasite ve Etkinlik</vt:lpstr>
      <vt:lpstr>Ekonomi: “Hugs”</vt:lpstr>
      <vt:lpstr>Reklam</vt:lpstr>
      <vt:lpstr>PowerPoint Presentation</vt:lpstr>
      <vt:lpstr>PowerPoint Presentation</vt:lpstr>
      <vt:lpstr>Reklam ve Talep</vt:lpstr>
      <vt:lpstr>Kim Reklam Yapar?</vt:lpstr>
      <vt:lpstr>Kim Reklam Yapar?</vt:lpstr>
      <vt:lpstr>Kim Reklam Yapar?</vt:lpstr>
      <vt:lpstr>Reklamın Negatif Etkileri</vt:lpstr>
      <vt:lpstr>Reklamın Maliyetleri Arttırması</vt:lpstr>
      <vt:lpstr>Ekonomi: Mad Men</vt:lpstr>
      <vt:lpstr>Reklamın Negatif Etkileri</vt:lpstr>
      <vt:lpstr>Sonuç</vt:lpstr>
      <vt:lpstr>Özet</vt:lpstr>
      <vt:lpstr>Özet</vt:lpstr>
      <vt:lpstr>Özet</vt:lpstr>
      <vt:lpstr>Örnek Sorular</vt:lpstr>
      <vt:lpstr>Örnek Sorular</vt:lpstr>
      <vt:lpstr>Örnek Sorular</vt:lpstr>
      <vt:lpstr>Örnek Sorular</vt:lpstr>
      <vt:lpstr>Örnek Sorular</vt:lpstr>
      <vt:lpstr>Örnek Sorular</vt:lpstr>
      <vt:lpstr>Previously…</vt:lpstr>
      <vt:lpstr>Oligopoly</vt:lpstr>
      <vt:lpstr>Comparing Market Structures</vt:lpstr>
      <vt:lpstr>Measuring Concentrations of Industries</vt:lpstr>
      <vt:lpstr>Four-Firm Concentration Ratios  in the United States</vt:lpstr>
      <vt:lpstr>PowerPoint Presentation</vt:lpstr>
      <vt:lpstr>Duopoly</vt:lpstr>
      <vt:lpstr>Duopoly</vt:lpstr>
      <vt:lpstr>Cartels</vt:lpstr>
      <vt:lpstr>PowerPoint Presentation</vt:lpstr>
      <vt:lpstr>Cellphone Duopoly Market Perfect Competition vs. Monopoly</vt:lpstr>
      <vt:lpstr>Cellphone Duopoly Market Duopoly Results with Collusion (Cartel) </vt:lpstr>
      <vt:lpstr>Cellphone Duopoly Duopoly Results: Competing (or Cheating)</vt:lpstr>
      <vt:lpstr>Cellphone Duopoly</vt:lpstr>
      <vt:lpstr>Mutual Interdependence</vt:lpstr>
      <vt:lpstr>Competition, Duopoly, and Monopoly</vt:lpstr>
      <vt:lpstr>PowerPoint Presentation</vt:lpstr>
      <vt:lpstr>Cheating in a Cartel</vt:lpstr>
      <vt:lpstr>Cheating in a Cartel</vt:lpstr>
      <vt:lpstr>Oligopoly with More Than Two Firms</vt:lpstr>
      <vt:lpstr>Oligopoly with More Than Two Firms</vt:lpstr>
      <vt:lpstr>PowerPoint Presentation</vt:lpstr>
      <vt:lpstr>Conclusion</vt:lpstr>
      <vt:lpstr>Summary</vt:lpstr>
      <vt:lpstr>Practice What You Know</vt:lpstr>
      <vt:lpstr>Practice What You Know</vt:lpstr>
      <vt:lpstr>Sources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Fundamentals of Economics EC 205 – Sections 202 and 206</dc:title>
  <dc:creator>Omer Kara</dc:creator>
  <cp:lastModifiedBy>Omer Kara</cp:lastModifiedBy>
  <cp:revision>453</cp:revision>
  <dcterms:created xsi:type="dcterms:W3CDTF">2014-08-10T22:38:12Z</dcterms:created>
  <dcterms:modified xsi:type="dcterms:W3CDTF">2021-01-11T12:30:00Z</dcterms:modified>
</cp:coreProperties>
</file>